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3"/>
  </p:notesMasterIdLst>
  <p:sldIdLst>
    <p:sldId id="256" r:id="rId2"/>
    <p:sldId id="257" r:id="rId3"/>
    <p:sldId id="258" r:id="rId4"/>
    <p:sldId id="261" r:id="rId5"/>
    <p:sldId id="262" r:id="rId6"/>
    <p:sldId id="263" r:id="rId7"/>
    <p:sldId id="264" r:id="rId8"/>
    <p:sldId id="265" r:id="rId9"/>
    <p:sldId id="273" r:id="rId10"/>
    <p:sldId id="274" r:id="rId11"/>
    <p:sldId id="275" r:id="rId12"/>
    <p:sldId id="267" r:id="rId13"/>
    <p:sldId id="268" r:id="rId14"/>
    <p:sldId id="269" r:id="rId15"/>
    <p:sldId id="276" r:id="rId16"/>
    <p:sldId id="270" r:id="rId17"/>
    <p:sldId id="277" r:id="rId18"/>
    <p:sldId id="271" r:id="rId19"/>
    <p:sldId id="272" r:id="rId20"/>
    <p:sldId id="278" r:id="rId21"/>
    <p:sldId id="259" r:id="rId22"/>
    <p:sldId id="279" r:id="rId23"/>
    <p:sldId id="281" r:id="rId24"/>
    <p:sldId id="282" r:id="rId25"/>
    <p:sldId id="283" r:id="rId26"/>
    <p:sldId id="286" r:id="rId27"/>
    <p:sldId id="287" r:id="rId28"/>
    <p:sldId id="288" r:id="rId29"/>
    <p:sldId id="289" r:id="rId30"/>
    <p:sldId id="290" r:id="rId31"/>
    <p:sldId id="284" r:id="rId32"/>
    <p:sldId id="291" r:id="rId33"/>
    <p:sldId id="292" r:id="rId34"/>
    <p:sldId id="285" r:id="rId35"/>
    <p:sldId id="260" r:id="rId36"/>
    <p:sldId id="280" r:id="rId37"/>
    <p:sldId id="302" r:id="rId38"/>
    <p:sldId id="293" r:id="rId39"/>
    <p:sldId id="294" r:id="rId40"/>
    <p:sldId id="295" r:id="rId41"/>
    <p:sldId id="296" r:id="rId42"/>
    <p:sldId id="297" r:id="rId43"/>
    <p:sldId id="303" r:id="rId44"/>
    <p:sldId id="298" r:id="rId45"/>
    <p:sldId id="304" r:id="rId46"/>
    <p:sldId id="305" r:id="rId47"/>
    <p:sldId id="310" r:id="rId48"/>
    <p:sldId id="306" r:id="rId49"/>
    <p:sldId id="307" r:id="rId50"/>
    <p:sldId id="308" r:id="rId51"/>
    <p:sldId id="309"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494" autoAdjust="0"/>
  </p:normalViewPr>
  <p:slideViewPr>
    <p:cSldViewPr snapToGrid="0">
      <p:cViewPr varScale="1">
        <p:scale>
          <a:sx n="71" d="100"/>
          <a:sy n="71" d="100"/>
        </p:scale>
        <p:origin x="1138" y="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BC9B2D-E069-4FE2-B303-978213E4226D}"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C604125-3C5E-4FE1-81A4-99655552FB54}">
      <dgm:prSet/>
      <dgm:spPr/>
      <dgm:t>
        <a:bodyPr/>
        <a:lstStyle/>
        <a:p>
          <a:r>
            <a:rPr lang="en-JM"/>
            <a:t>Cell Structure </a:t>
          </a:r>
          <a:endParaRPr lang="en-US"/>
        </a:p>
      </dgm:t>
    </dgm:pt>
    <dgm:pt modelId="{508381FD-17E2-405F-B498-EB7D9D2012C8}" type="parTrans" cxnId="{5DCC94F1-11DA-4058-95D0-A840E5A9F63A}">
      <dgm:prSet/>
      <dgm:spPr/>
      <dgm:t>
        <a:bodyPr/>
        <a:lstStyle/>
        <a:p>
          <a:endParaRPr lang="en-US"/>
        </a:p>
      </dgm:t>
    </dgm:pt>
    <dgm:pt modelId="{3F4F0D10-E26A-4CD2-8074-543742617B62}" type="sibTrans" cxnId="{5DCC94F1-11DA-4058-95D0-A840E5A9F63A}">
      <dgm:prSet/>
      <dgm:spPr/>
      <dgm:t>
        <a:bodyPr/>
        <a:lstStyle/>
        <a:p>
          <a:endParaRPr lang="en-US"/>
        </a:p>
      </dgm:t>
    </dgm:pt>
    <dgm:pt modelId="{9207976D-2E84-4DB6-B44E-639218F440DF}">
      <dgm:prSet/>
      <dgm:spPr/>
      <dgm:t>
        <a:bodyPr/>
        <a:lstStyle/>
        <a:p>
          <a:r>
            <a:rPr lang="en-JM"/>
            <a:t>Definition </a:t>
          </a:r>
          <a:endParaRPr lang="en-US"/>
        </a:p>
      </dgm:t>
    </dgm:pt>
    <dgm:pt modelId="{39E4746C-F158-47A6-BD11-77BA0DC4F861}" type="parTrans" cxnId="{961D8F2E-D824-446E-93D5-65D48BB80A23}">
      <dgm:prSet/>
      <dgm:spPr/>
      <dgm:t>
        <a:bodyPr/>
        <a:lstStyle/>
        <a:p>
          <a:endParaRPr lang="en-US"/>
        </a:p>
      </dgm:t>
    </dgm:pt>
    <dgm:pt modelId="{67F1662C-A504-4984-A97A-9B0DC60B4CB6}" type="sibTrans" cxnId="{961D8F2E-D824-446E-93D5-65D48BB80A23}">
      <dgm:prSet/>
      <dgm:spPr/>
      <dgm:t>
        <a:bodyPr/>
        <a:lstStyle/>
        <a:p>
          <a:endParaRPr lang="en-US"/>
        </a:p>
      </dgm:t>
    </dgm:pt>
    <dgm:pt modelId="{24DD6279-5211-47FE-8AF2-07ABCA551744}">
      <dgm:prSet/>
      <dgm:spPr/>
      <dgm:t>
        <a:bodyPr/>
        <a:lstStyle/>
        <a:p>
          <a:r>
            <a:rPr lang="en-JM"/>
            <a:t>Classification </a:t>
          </a:r>
          <a:endParaRPr lang="en-US"/>
        </a:p>
      </dgm:t>
    </dgm:pt>
    <dgm:pt modelId="{6269A2BD-0C2D-4C1F-8F25-28CC004CE544}" type="parTrans" cxnId="{ABCDB034-96B6-453B-BF6E-ECBEB1F4C95F}">
      <dgm:prSet/>
      <dgm:spPr/>
      <dgm:t>
        <a:bodyPr/>
        <a:lstStyle/>
        <a:p>
          <a:endParaRPr lang="en-US"/>
        </a:p>
      </dgm:t>
    </dgm:pt>
    <dgm:pt modelId="{59718D91-4CA3-493A-A46C-21AAA01FB2B6}" type="sibTrans" cxnId="{ABCDB034-96B6-453B-BF6E-ECBEB1F4C95F}">
      <dgm:prSet/>
      <dgm:spPr/>
      <dgm:t>
        <a:bodyPr/>
        <a:lstStyle/>
        <a:p>
          <a:endParaRPr lang="en-US"/>
        </a:p>
      </dgm:t>
    </dgm:pt>
    <dgm:pt modelId="{F81F0F07-7D40-4C8B-8074-35D6FDFB12A9}">
      <dgm:prSet/>
      <dgm:spPr/>
      <dgm:t>
        <a:bodyPr/>
        <a:lstStyle/>
        <a:p>
          <a:r>
            <a:rPr lang="en-JM"/>
            <a:t>Organelles </a:t>
          </a:r>
          <a:endParaRPr lang="en-US"/>
        </a:p>
      </dgm:t>
    </dgm:pt>
    <dgm:pt modelId="{8A19A43B-F1C1-4D3E-ABD0-B110E398AAB4}" type="parTrans" cxnId="{1555A828-5249-48CE-8AAD-3DFCF1F9EC73}">
      <dgm:prSet/>
      <dgm:spPr/>
      <dgm:t>
        <a:bodyPr/>
        <a:lstStyle/>
        <a:p>
          <a:endParaRPr lang="en-US"/>
        </a:p>
      </dgm:t>
    </dgm:pt>
    <dgm:pt modelId="{CC9ED678-11E9-4151-98D4-4062C996AE0A}" type="sibTrans" cxnId="{1555A828-5249-48CE-8AAD-3DFCF1F9EC73}">
      <dgm:prSet/>
      <dgm:spPr/>
      <dgm:t>
        <a:bodyPr/>
        <a:lstStyle/>
        <a:p>
          <a:endParaRPr lang="en-US"/>
        </a:p>
      </dgm:t>
    </dgm:pt>
    <dgm:pt modelId="{8ABEBFF0-138F-4A7E-9157-5B679EFFAA1F}">
      <dgm:prSet/>
      <dgm:spPr/>
      <dgm:t>
        <a:bodyPr/>
        <a:lstStyle/>
        <a:p>
          <a:r>
            <a:rPr lang="en-JM"/>
            <a:t>Cell Division</a:t>
          </a:r>
          <a:endParaRPr lang="en-US"/>
        </a:p>
      </dgm:t>
    </dgm:pt>
    <dgm:pt modelId="{1A012569-828D-44E0-A005-4B19ACE8A412}" type="parTrans" cxnId="{455E3A2B-0E09-46CB-B937-C603889454FB}">
      <dgm:prSet/>
      <dgm:spPr/>
      <dgm:t>
        <a:bodyPr/>
        <a:lstStyle/>
        <a:p>
          <a:endParaRPr lang="en-US"/>
        </a:p>
      </dgm:t>
    </dgm:pt>
    <dgm:pt modelId="{299EA48E-0382-48BC-A00B-E936800BAE1C}" type="sibTrans" cxnId="{455E3A2B-0E09-46CB-B937-C603889454FB}">
      <dgm:prSet/>
      <dgm:spPr/>
      <dgm:t>
        <a:bodyPr/>
        <a:lstStyle/>
        <a:p>
          <a:endParaRPr lang="en-US"/>
        </a:p>
      </dgm:t>
    </dgm:pt>
    <dgm:pt modelId="{E2F382C9-DD0C-4795-94A2-9419B7ABF842}">
      <dgm:prSet/>
      <dgm:spPr/>
      <dgm:t>
        <a:bodyPr/>
        <a:lstStyle/>
        <a:p>
          <a:r>
            <a:rPr lang="en-JM"/>
            <a:t>Cell cycle </a:t>
          </a:r>
          <a:endParaRPr lang="en-US"/>
        </a:p>
      </dgm:t>
    </dgm:pt>
    <dgm:pt modelId="{83354C94-701C-45DA-B483-E63A21DC3B20}" type="parTrans" cxnId="{D416C538-C3F6-40BA-B3DB-D063AA025074}">
      <dgm:prSet/>
      <dgm:spPr/>
      <dgm:t>
        <a:bodyPr/>
        <a:lstStyle/>
        <a:p>
          <a:endParaRPr lang="en-US"/>
        </a:p>
      </dgm:t>
    </dgm:pt>
    <dgm:pt modelId="{7B6A2515-45E0-454C-9CE9-6A51711114DE}" type="sibTrans" cxnId="{D416C538-C3F6-40BA-B3DB-D063AA025074}">
      <dgm:prSet/>
      <dgm:spPr/>
      <dgm:t>
        <a:bodyPr/>
        <a:lstStyle/>
        <a:p>
          <a:endParaRPr lang="en-US"/>
        </a:p>
      </dgm:t>
    </dgm:pt>
    <dgm:pt modelId="{3C18569C-2150-49AB-8BCE-0C0F331E0920}">
      <dgm:prSet/>
      <dgm:spPr/>
      <dgm:t>
        <a:bodyPr/>
        <a:lstStyle/>
        <a:p>
          <a:r>
            <a:rPr lang="en-JM"/>
            <a:t>DNA replication </a:t>
          </a:r>
          <a:endParaRPr lang="en-US"/>
        </a:p>
      </dgm:t>
    </dgm:pt>
    <dgm:pt modelId="{0ED63C50-1AF5-4680-A614-903D9FDE2FD7}" type="parTrans" cxnId="{34361E06-54B8-4A06-BA70-76774BC1CD58}">
      <dgm:prSet/>
      <dgm:spPr/>
      <dgm:t>
        <a:bodyPr/>
        <a:lstStyle/>
        <a:p>
          <a:endParaRPr lang="en-US"/>
        </a:p>
      </dgm:t>
    </dgm:pt>
    <dgm:pt modelId="{AF9F5A32-492D-462B-90EA-CC2C0528BAC9}" type="sibTrans" cxnId="{34361E06-54B8-4A06-BA70-76774BC1CD58}">
      <dgm:prSet/>
      <dgm:spPr/>
      <dgm:t>
        <a:bodyPr/>
        <a:lstStyle/>
        <a:p>
          <a:endParaRPr lang="en-US"/>
        </a:p>
      </dgm:t>
    </dgm:pt>
    <dgm:pt modelId="{3D6D7D51-D1A2-473B-9F8D-1DC0993A60BD}">
      <dgm:prSet/>
      <dgm:spPr/>
      <dgm:t>
        <a:bodyPr/>
        <a:lstStyle/>
        <a:p>
          <a:r>
            <a:rPr lang="en-JM"/>
            <a:t>Mitosis </a:t>
          </a:r>
          <a:endParaRPr lang="en-US"/>
        </a:p>
      </dgm:t>
    </dgm:pt>
    <dgm:pt modelId="{FFFF6600-3DC2-481C-B6F6-F1A125160FF3}" type="parTrans" cxnId="{D387D6EC-EA5A-4153-9CB3-DB342CD75B5E}">
      <dgm:prSet/>
      <dgm:spPr/>
      <dgm:t>
        <a:bodyPr/>
        <a:lstStyle/>
        <a:p>
          <a:endParaRPr lang="en-US"/>
        </a:p>
      </dgm:t>
    </dgm:pt>
    <dgm:pt modelId="{32C2F3B7-4F65-4BA7-82FF-ACC365E10F38}" type="sibTrans" cxnId="{D387D6EC-EA5A-4153-9CB3-DB342CD75B5E}">
      <dgm:prSet/>
      <dgm:spPr/>
      <dgm:t>
        <a:bodyPr/>
        <a:lstStyle/>
        <a:p>
          <a:endParaRPr lang="en-US"/>
        </a:p>
      </dgm:t>
    </dgm:pt>
    <dgm:pt modelId="{9638E15A-682E-4122-A38D-DC1A5002D383}">
      <dgm:prSet/>
      <dgm:spPr/>
      <dgm:t>
        <a:bodyPr/>
        <a:lstStyle/>
        <a:p>
          <a:r>
            <a:rPr lang="en-JM"/>
            <a:t>Meiosis </a:t>
          </a:r>
          <a:endParaRPr lang="en-US"/>
        </a:p>
      </dgm:t>
    </dgm:pt>
    <dgm:pt modelId="{11E02390-3BB5-4A79-9DAD-249CCC8008CF}" type="parTrans" cxnId="{E28D43D9-B3E2-45C9-9C4F-CCFBEC938326}">
      <dgm:prSet/>
      <dgm:spPr/>
      <dgm:t>
        <a:bodyPr/>
        <a:lstStyle/>
        <a:p>
          <a:endParaRPr lang="en-US"/>
        </a:p>
      </dgm:t>
    </dgm:pt>
    <dgm:pt modelId="{716B30A1-001F-4C6D-8915-EF005999819C}" type="sibTrans" cxnId="{E28D43D9-B3E2-45C9-9C4F-CCFBEC938326}">
      <dgm:prSet/>
      <dgm:spPr/>
      <dgm:t>
        <a:bodyPr/>
        <a:lstStyle/>
        <a:p>
          <a:endParaRPr lang="en-US"/>
        </a:p>
      </dgm:t>
    </dgm:pt>
    <dgm:pt modelId="{4AEFFD3B-C7CC-4C8F-B9E4-5CB990F31B68}">
      <dgm:prSet/>
      <dgm:spPr/>
      <dgm:t>
        <a:bodyPr/>
        <a:lstStyle/>
        <a:p>
          <a:r>
            <a:rPr lang="en-JM"/>
            <a:t>Gametogenesis</a:t>
          </a:r>
          <a:endParaRPr lang="en-US"/>
        </a:p>
      </dgm:t>
    </dgm:pt>
    <dgm:pt modelId="{2A142A34-E73B-4A42-97C1-18F3437F922C}" type="parTrans" cxnId="{0D54714F-67FB-47A1-9A50-596CA3A943DB}">
      <dgm:prSet/>
      <dgm:spPr/>
      <dgm:t>
        <a:bodyPr/>
        <a:lstStyle/>
        <a:p>
          <a:endParaRPr lang="en-US"/>
        </a:p>
      </dgm:t>
    </dgm:pt>
    <dgm:pt modelId="{C9517322-9DF5-4AE2-B940-85D417467EC8}" type="sibTrans" cxnId="{0D54714F-67FB-47A1-9A50-596CA3A943DB}">
      <dgm:prSet/>
      <dgm:spPr/>
      <dgm:t>
        <a:bodyPr/>
        <a:lstStyle/>
        <a:p>
          <a:endParaRPr lang="en-US"/>
        </a:p>
      </dgm:t>
    </dgm:pt>
    <dgm:pt modelId="{749DC674-3301-47AC-A4A6-5F53708393D3}">
      <dgm:prSet/>
      <dgm:spPr/>
      <dgm:t>
        <a:bodyPr/>
        <a:lstStyle/>
        <a:p>
          <a:r>
            <a:rPr lang="en-JM"/>
            <a:t>Oogenesis </a:t>
          </a:r>
          <a:endParaRPr lang="en-US"/>
        </a:p>
      </dgm:t>
    </dgm:pt>
    <dgm:pt modelId="{43C8599C-09B7-4C6C-B324-E9F074FA86E8}" type="parTrans" cxnId="{BEF389E9-3149-42AA-8EBF-CB867F4C0D03}">
      <dgm:prSet/>
      <dgm:spPr/>
      <dgm:t>
        <a:bodyPr/>
        <a:lstStyle/>
        <a:p>
          <a:endParaRPr lang="en-US"/>
        </a:p>
      </dgm:t>
    </dgm:pt>
    <dgm:pt modelId="{86148F54-2AC7-4C38-BDE7-BCE8997A7BDB}" type="sibTrans" cxnId="{BEF389E9-3149-42AA-8EBF-CB867F4C0D03}">
      <dgm:prSet/>
      <dgm:spPr/>
      <dgm:t>
        <a:bodyPr/>
        <a:lstStyle/>
        <a:p>
          <a:endParaRPr lang="en-US"/>
        </a:p>
      </dgm:t>
    </dgm:pt>
    <dgm:pt modelId="{197D876B-7F41-48C5-ABBE-C6EAC8D46D87}">
      <dgm:prSet/>
      <dgm:spPr/>
      <dgm:t>
        <a:bodyPr/>
        <a:lstStyle/>
        <a:p>
          <a:r>
            <a:rPr lang="en-JM" dirty="0"/>
            <a:t>Spermatogenesis </a:t>
          </a:r>
          <a:endParaRPr lang="en-US" dirty="0"/>
        </a:p>
      </dgm:t>
    </dgm:pt>
    <dgm:pt modelId="{F13FA748-5280-4464-88E1-CF58089BA90C}" type="parTrans" cxnId="{0DA6427E-6F96-4A39-8E79-D4A590CA10E6}">
      <dgm:prSet/>
      <dgm:spPr/>
      <dgm:t>
        <a:bodyPr/>
        <a:lstStyle/>
        <a:p>
          <a:endParaRPr lang="en-US"/>
        </a:p>
      </dgm:t>
    </dgm:pt>
    <dgm:pt modelId="{B3E22576-B1E0-4AEE-9FC2-FB849C61DCBE}" type="sibTrans" cxnId="{0DA6427E-6F96-4A39-8E79-D4A590CA10E6}">
      <dgm:prSet/>
      <dgm:spPr/>
      <dgm:t>
        <a:bodyPr/>
        <a:lstStyle/>
        <a:p>
          <a:endParaRPr lang="en-US"/>
        </a:p>
      </dgm:t>
    </dgm:pt>
    <dgm:pt modelId="{DE8807B0-A656-403A-B142-E8123779DC8B}" type="pres">
      <dgm:prSet presAssocID="{23BC9B2D-E069-4FE2-B303-978213E4226D}" presName="linear" presStyleCnt="0">
        <dgm:presLayoutVars>
          <dgm:animLvl val="lvl"/>
          <dgm:resizeHandles val="exact"/>
        </dgm:presLayoutVars>
      </dgm:prSet>
      <dgm:spPr/>
    </dgm:pt>
    <dgm:pt modelId="{46B7E502-D7FF-4842-AA08-BCD04BAC6870}" type="pres">
      <dgm:prSet presAssocID="{6C604125-3C5E-4FE1-81A4-99655552FB54}" presName="parentText" presStyleLbl="node1" presStyleIdx="0" presStyleCnt="3">
        <dgm:presLayoutVars>
          <dgm:chMax val="0"/>
          <dgm:bulletEnabled val="1"/>
        </dgm:presLayoutVars>
      </dgm:prSet>
      <dgm:spPr/>
    </dgm:pt>
    <dgm:pt modelId="{E50323F9-6783-446C-AA85-EBE154C23E70}" type="pres">
      <dgm:prSet presAssocID="{6C604125-3C5E-4FE1-81A4-99655552FB54}" presName="childText" presStyleLbl="revTx" presStyleIdx="0" presStyleCnt="3">
        <dgm:presLayoutVars>
          <dgm:bulletEnabled val="1"/>
        </dgm:presLayoutVars>
      </dgm:prSet>
      <dgm:spPr/>
    </dgm:pt>
    <dgm:pt modelId="{4FFDFCBF-3576-4AB4-8403-ABE4EA8E3FC4}" type="pres">
      <dgm:prSet presAssocID="{8ABEBFF0-138F-4A7E-9157-5B679EFFAA1F}" presName="parentText" presStyleLbl="node1" presStyleIdx="1" presStyleCnt="3">
        <dgm:presLayoutVars>
          <dgm:chMax val="0"/>
          <dgm:bulletEnabled val="1"/>
        </dgm:presLayoutVars>
      </dgm:prSet>
      <dgm:spPr/>
    </dgm:pt>
    <dgm:pt modelId="{30D22813-1CA1-4890-96E8-86D66CE46D34}" type="pres">
      <dgm:prSet presAssocID="{8ABEBFF0-138F-4A7E-9157-5B679EFFAA1F}" presName="childText" presStyleLbl="revTx" presStyleIdx="1" presStyleCnt="3">
        <dgm:presLayoutVars>
          <dgm:bulletEnabled val="1"/>
        </dgm:presLayoutVars>
      </dgm:prSet>
      <dgm:spPr/>
    </dgm:pt>
    <dgm:pt modelId="{8C487CDF-AB91-41BF-A8AB-B31B5E37708A}" type="pres">
      <dgm:prSet presAssocID="{4AEFFD3B-C7CC-4C8F-B9E4-5CB990F31B68}" presName="parentText" presStyleLbl="node1" presStyleIdx="2" presStyleCnt="3">
        <dgm:presLayoutVars>
          <dgm:chMax val="0"/>
          <dgm:bulletEnabled val="1"/>
        </dgm:presLayoutVars>
      </dgm:prSet>
      <dgm:spPr/>
    </dgm:pt>
    <dgm:pt modelId="{A61866C2-682B-453B-AE3A-3336161A8C9D}" type="pres">
      <dgm:prSet presAssocID="{4AEFFD3B-C7CC-4C8F-B9E4-5CB990F31B68}" presName="childText" presStyleLbl="revTx" presStyleIdx="2" presStyleCnt="3">
        <dgm:presLayoutVars>
          <dgm:bulletEnabled val="1"/>
        </dgm:presLayoutVars>
      </dgm:prSet>
      <dgm:spPr/>
    </dgm:pt>
  </dgm:ptLst>
  <dgm:cxnLst>
    <dgm:cxn modelId="{34361E06-54B8-4A06-BA70-76774BC1CD58}" srcId="{8ABEBFF0-138F-4A7E-9157-5B679EFFAA1F}" destId="{3C18569C-2150-49AB-8BCE-0C0F331E0920}" srcOrd="1" destOrd="0" parTransId="{0ED63C50-1AF5-4680-A614-903D9FDE2FD7}" sibTransId="{AF9F5A32-492D-462B-90EA-CC2C0528BAC9}"/>
    <dgm:cxn modelId="{1555A828-5249-48CE-8AAD-3DFCF1F9EC73}" srcId="{6C604125-3C5E-4FE1-81A4-99655552FB54}" destId="{F81F0F07-7D40-4C8B-8074-35D6FDFB12A9}" srcOrd="2" destOrd="0" parTransId="{8A19A43B-F1C1-4D3E-ABD0-B110E398AAB4}" sibTransId="{CC9ED678-11E9-4151-98D4-4062C996AE0A}"/>
    <dgm:cxn modelId="{455E3A2B-0E09-46CB-B937-C603889454FB}" srcId="{23BC9B2D-E069-4FE2-B303-978213E4226D}" destId="{8ABEBFF0-138F-4A7E-9157-5B679EFFAA1F}" srcOrd="1" destOrd="0" parTransId="{1A012569-828D-44E0-A005-4B19ACE8A412}" sibTransId="{299EA48E-0382-48BC-A00B-E936800BAE1C}"/>
    <dgm:cxn modelId="{BA71592D-AEDD-4E87-9C8D-FDE2C51E17E6}" type="presOf" srcId="{E2F382C9-DD0C-4795-94A2-9419B7ABF842}" destId="{30D22813-1CA1-4890-96E8-86D66CE46D34}" srcOrd="0" destOrd="0" presId="urn:microsoft.com/office/officeart/2005/8/layout/vList2"/>
    <dgm:cxn modelId="{961D8F2E-D824-446E-93D5-65D48BB80A23}" srcId="{6C604125-3C5E-4FE1-81A4-99655552FB54}" destId="{9207976D-2E84-4DB6-B44E-639218F440DF}" srcOrd="0" destOrd="0" parTransId="{39E4746C-F158-47A6-BD11-77BA0DC4F861}" sibTransId="{67F1662C-A504-4984-A97A-9B0DC60B4CB6}"/>
    <dgm:cxn modelId="{1129A533-7797-49ED-B202-8DB6A521FCCE}" type="presOf" srcId="{9638E15A-682E-4122-A38D-DC1A5002D383}" destId="{30D22813-1CA1-4890-96E8-86D66CE46D34}" srcOrd="0" destOrd="3" presId="urn:microsoft.com/office/officeart/2005/8/layout/vList2"/>
    <dgm:cxn modelId="{ABCDB034-96B6-453B-BF6E-ECBEB1F4C95F}" srcId="{6C604125-3C5E-4FE1-81A4-99655552FB54}" destId="{24DD6279-5211-47FE-8AF2-07ABCA551744}" srcOrd="1" destOrd="0" parTransId="{6269A2BD-0C2D-4C1F-8F25-28CC004CE544}" sibTransId="{59718D91-4CA3-493A-A46C-21AAA01FB2B6}"/>
    <dgm:cxn modelId="{D416C538-C3F6-40BA-B3DB-D063AA025074}" srcId="{8ABEBFF0-138F-4A7E-9157-5B679EFFAA1F}" destId="{E2F382C9-DD0C-4795-94A2-9419B7ABF842}" srcOrd="0" destOrd="0" parTransId="{83354C94-701C-45DA-B483-E63A21DC3B20}" sibTransId="{7B6A2515-45E0-454C-9CE9-6A51711114DE}"/>
    <dgm:cxn modelId="{178B2A3C-9C1D-4FA8-A47D-AECDAA55D60E}" type="presOf" srcId="{4AEFFD3B-C7CC-4C8F-B9E4-5CB990F31B68}" destId="{8C487CDF-AB91-41BF-A8AB-B31B5E37708A}" srcOrd="0" destOrd="0" presId="urn:microsoft.com/office/officeart/2005/8/layout/vList2"/>
    <dgm:cxn modelId="{06F87D42-6313-4031-9544-5D4AF0F54424}" type="presOf" srcId="{F81F0F07-7D40-4C8B-8074-35D6FDFB12A9}" destId="{E50323F9-6783-446C-AA85-EBE154C23E70}" srcOrd="0" destOrd="2" presId="urn:microsoft.com/office/officeart/2005/8/layout/vList2"/>
    <dgm:cxn modelId="{0D54714F-67FB-47A1-9A50-596CA3A943DB}" srcId="{23BC9B2D-E069-4FE2-B303-978213E4226D}" destId="{4AEFFD3B-C7CC-4C8F-B9E4-5CB990F31B68}" srcOrd="2" destOrd="0" parTransId="{2A142A34-E73B-4A42-97C1-18F3437F922C}" sibTransId="{C9517322-9DF5-4AE2-B940-85D417467EC8}"/>
    <dgm:cxn modelId="{335FEE77-127D-45AD-A29E-175F724FD84D}" type="presOf" srcId="{197D876B-7F41-48C5-ABBE-C6EAC8D46D87}" destId="{A61866C2-682B-453B-AE3A-3336161A8C9D}" srcOrd="0" destOrd="1" presId="urn:microsoft.com/office/officeart/2005/8/layout/vList2"/>
    <dgm:cxn modelId="{0DA6427E-6F96-4A39-8E79-D4A590CA10E6}" srcId="{4AEFFD3B-C7CC-4C8F-B9E4-5CB990F31B68}" destId="{197D876B-7F41-48C5-ABBE-C6EAC8D46D87}" srcOrd="1" destOrd="0" parTransId="{F13FA748-5280-4464-88E1-CF58089BA90C}" sibTransId="{B3E22576-B1E0-4AEE-9FC2-FB849C61DCBE}"/>
    <dgm:cxn modelId="{E502C683-D7E8-47E6-B169-B25396B96052}" type="presOf" srcId="{24DD6279-5211-47FE-8AF2-07ABCA551744}" destId="{E50323F9-6783-446C-AA85-EBE154C23E70}" srcOrd="0" destOrd="1" presId="urn:microsoft.com/office/officeart/2005/8/layout/vList2"/>
    <dgm:cxn modelId="{E2B00888-0688-4848-9FDC-E3B46A20DB5F}" type="presOf" srcId="{9207976D-2E84-4DB6-B44E-639218F440DF}" destId="{E50323F9-6783-446C-AA85-EBE154C23E70}" srcOrd="0" destOrd="0" presId="urn:microsoft.com/office/officeart/2005/8/layout/vList2"/>
    <dgm:cxn modelId="{8552178D-6315-43C8-B87E-E8F1B01ADE95}" type="presOf" srcId="{8ABEBFF0-138F-4A7E-9157-5B679EFFAA1F}" destId="{4FFDFCBF-3576-4AB4-8403-ABE4EA8E3FC4}" srcOrd="0" destOrd="0" presId="urn:microsoft.com/office/officeart/2005/8/layout/vList2"/>
    <dgm:cxn modelId="{052DAE95-6EE5-4690-85CE-12EBCDAE904C}" type="presOf" srcId="{6C604125-3C5E-4FE1-81A4-99655552FB54}" destId="{46B7E502-D7FF-4842-AA08-BCD04BAC6870}" srcOrd="0" destOrd="0" presId="urn:microsoft.com/office/officeart/2005/8/layout/vList2"/>
    <dgm:cxn modelId="{7F6FD2C0-4DD8-44BA-A3DE-6B4CF3B26D4B}" type="presOf" srcId="{749DC674-3301-47AC-A4A6-5F53708393D3}" destId="{A61866C2-682B-453B-AE3A-3336161A8C9D}" srcOrd="0" destOrd="0" presId="urn:microsoft.com/office/officeart/2005/8/layout/vList2"/>
    <dgm:cxn modelId="{8B505DD3-9918-4591-BE19-DDC73D55EC96}" type="presOf" srcId="{3D6D7D51-D1A2-473B-9F8D-1DC0993A60BD}" destId="{30D22813-1CA1-4890-96E8-86D66CE46D34}" srcOrd="0" destOrd="2" presId="urn:microsoft.com/office/officeart/2005/8/layout/vList2"/>
    <dgm:cxn modelId="{242707D5-D4D9-4335-A806-A0D4BFE3272B}" type="presOf" srcId="{3C18569C-2150-49AB-8BCE-0C0F331E0920}" destId="{30D22813-1CA1-4890-96E8-86D66CE46D34}" srcOrd="0" destOrd="1" presId="urn:microsoft.com/office/officeart/2005/8/layout/vList2"/>
    <dgm:cxn modelId="{E28D43D9-B3E2-45C9-9C4F-CCFBEC938326}" srcId="{3C18569C-2150-49AB-8BCE-0C0F331E0920}" destId="{9638E15A-682E-4122-A38D-DC1A5002D383}" srcOrd="1" destOrd="0" parTransId="{11E02390-3BB5-4A79-9DAD-249CCC8008CF}" sibTransId="{716B30A1-001F-4C6D-8915-EF005999819C}"/>
    <dgm:cxn modelId="{BFF4F9DC-9036-4E66-B861-20F304F5EB16}" type="presOf" srcId="{23BC9B2D-E069-4FE2-B303-978213E4226D}" destId="{DE8807B0-A656-403A-B142-E8123779DC8B}" srcOrd="0" destOrd="0" presId="urn:microsoft.com/office/officeart/2005/8/layout/vList2"/>
    <dgm:cxn modelId="{BEF389E9-3149-42AA-8EBF-CB867F4C0D03}" srcId="{4AEFFD3B-C7CC-4C8F-B9E4-5CB990F31B68}" destId="{749DC674-3301-47AC-A4A6-5F53708393D3}" srcOrd="0" destOrd="0" parTransId="{43C8599C-09B7-4C6C-B324-E9F074FA86E8}" sibTransId="{86148F54-2AC7-4C38-BDE7-BCE8997A7BDB}"/>
    <dgm:cxn modelId="{D387D6EC-EA5A-4153-9CB3-DB342CD75B5E}" srcId="{3C18569C-2150-49AB-8BCE-0C0F331E0920}" destId="{3D6D7D51-D1A2-473B-9F8D-1DC0993A60BD}" srcOrd="0" destOrd="0" parTransId="{FFFF6600-3DC2-481C-B6F6-F1A125160FF3}" sibTransId="{32C2F3B7-4F65-4BA7-82FF-ACC365E10F38}"/>
    <dgm:cxn modelId="{5DCC94F1-11DA-4058-95D0-A840E5A9F63A}" srcId="{23BC9B2D-E069-4FE2-B303-978213E4226D}" destId="{6C604125-3C5E-4FE1-81A4-99655552FB54}" srcOrd="0" destOrd="0" parTransId="{508381FD-17E2-405F-B498-EB7D9D2012C8}" sibTransId="{3F4F0D10-E26A-4CD2-8074-543742617B62}"/>
    <dgm:cxn modelId="{391628D8-CF30-4715-A570-E1985F43B26D}" type="presParOf" srcId="{DE8807B0-A656-403A-B142-E8123779DC8B}" destId="{46B7E502-D7FF-4842-AA08-BCD04BAC6870}" srcOrd="0" destOrd="0" presId="urn:microsoft.com/office/officeart/2005/8/layout/vList2"/>
    <dgm:cxn modelId="{AAB16C0C-8437-4C79-8F2F-CF5C237996F6}" type="presParOf" srcId="{DE8807B0-A656-403A-B142-E8123779DC8B}" destId="{E50323F9-6783-446C-AA85-EBE154C23E70}" srcOrd="1" destOrd="0" presId="urn:microsoft.com/office/officeart/2005/8/layout/vList2"/>
    <dgm:cxn modelId="{B611DB09-AB2C-4FBD-BF96-1B4172B8C487}" type="presParOf" srcId="{DE8807B0-A656-403A-B142-E8123779DC8B}" destId="{4FFDFCBF-3576-4AB4-8403-ABE4EA8E3FC4}" srcOrd="2" destOrd="0" presId="urn:microsoft.com/office/officeart/2005/8/layout/vList2"/>
    <dgm:cxn modelId="{EB59841A-ACAF-4CCE-BB56-38018537FC22}" type="presParOf" srcId="{DE8807B0-A656-403A-B142-E8123779DC8B}" destId="{30D22813-1CA1-4890-96E8-86D66CE46D34}" srcOrd="3" destOrd="0" presId="urn:microsoft.com/office/officeart/2005/8/layout/vList2"/>
    <dgm:cxn modelId="{77E0371E-5FED-43C5-9544-C08780108874}" type="presParOf" srcId="{DE8807B0-A656-403A-B142-E8123779DC8B}" destId="{8C487CDF-AB91-41BF-A8AB-B31B5E37708A}" srcOrd="4" destOrd="0" presId="urn:microsoft.com/office/officeart/2005/8/layout/vList2"/>
    <dgm:cxn modelId="{87BF3634-5B89-41F2-963F-52531A623A6E}" type="presParOf" srcId="{DE8807B0-A656-403A-B142-E8123779DC8B}" destId="{A61866C2-682B-453B-AE3A-3336161A8C9D}"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B7E502-D7FF-4842-AA08-BCD04BAC6870}">
      <dsp:nvSpPr>
        <dsp:cNvPr id="0" name=""/>
        <dsp:cNvSpPr/>
      </dsp:nvSpPr>
      <dsp:spPr>
        <a:xfrm>
          <a:off x="0" y="53940"/>
          <a:ext cx="5889686" cy="65520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JM" sz="2800" kern="1200"/>
            <a:t>Cell Structure </a:t>
          </a:r>
          <a:endParaRPr lang="en-US" sz="2800" kern="1200"/>
        </a:p>
      </dsp:txBody>
      <dsp:txXfrm>
        <a:off x="31984" y="85924"/>
        <a:ext cx="5825718" cy="591232"/>
      </dsp:txXfrm>
    </dsp:sp>
    <dsp:sp modelId="{E50323F9-6783-446C-AA85-EBE154C23E70}">
      <dsp:nvSpPr>
        <dsp:cNvPr id="0" name=""/>
        <dsp:cNvSpPr/>
      </dsp:nvSpPr>
      <dsp:spPr>
        <a:xfrm>
          <a:off x="0" y="709140"/>
          <a:ext cx="5889686" cy="1072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998"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JM" sz="2200" kern="1200"/>
            <a:t>Definition </a:t>
          </a:r>
          <a:endParaRPr lang="en-US" sz="2200" kern="1200"/>
        </a:p>
        <a:p>
          <a:pPr marL="228600" lvl="1" indent="-228600" algn="l" defTabSz="977900">
            <a:lnSpc>
              <a:spcPct val="90000"/>
            </a:lnSpc>
            <a:spcBef>
              <a:spcPct val="0"/>
            </a:spcBef>
            <a:spcAft>
              <a:spcPct val="20000"/>
            </a:spcAft>
            <a:buChar char="•"/>
          </a:pPr>
          <a:r>
            <a:rPr lang="en-JM" sz="2200" kern="1200"/>
            <a:t>Classification </a:t>
          </a:r>
          <a:endParaRPr lang="en-US" sz="2200" kern="1200"/>
        </a:p>
        <a:p>
          <a:pPr marL="228600" lvl="1" indent="-228600" algn="l" defTabSz="977900">
            <a:lnSpc>
              <a:spcPct val="90000"/>
            </a:lnSpc>
            <a:spcBef>
              <a:spcPct val="0"/>
            </a:spcBef>
            <a:spcAft>
              <a:spcPct val="20000"/>
            </a:spcAft>
            <a:buChar char="•"/>
          </a:pPr>
          <a:r>
            <a:rPr lang="en-JM" sz="2200" kern="1200"/>
            <a:t>Organelles </a:t>
          </a:r>
          <a:endParaRPr lang="en-US" sz="2200" kern="1200"/>
        </a:p>
      </dsp:txBody>
      <dsp:txXfrm>
        <a:off x="0" y="709140"/>
        <a:ext cx="5889686" cy="1072260"/>
      </dsp:txXfrm>
    </dsp:sp>
    <dsp:sp modelId="{4FFDFCBF-3576-4AB4-8403-ABE4EA8E3FC4}">
      <dsp:nvSpPr>
        <dsp:cNvPr id="0" name=""/>
        <dsp:cNvSpPr/>
      </dsp:nvSpPr>
      <dsp:spPr>
        <a:xfrm>
          <a:off x="0" y="1781400"/>
          <a:ext cx="5889686" cy="655200"/>
        </a:xfrm>
        <a:prstGeom prst="roundRect">
          <a:avLst/>
        </a:prstGeom>
        <a:solidFill>
          <a:schemeClr val="accent2">
            <a:hueOff val="1327892"/>
            <a:satOff val="4567"/>
            <a:lumOff val="-88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JM" sz="2800" kern="1200"/>
            <a:t>Cell Division</a:t>
          </a:r>
          <a:endParaRPr lang="en-US" sz="2800" kern="1200"/>
        </a:p>
      </dsp:txBody>
      <dsp:txXfrm>
        <a:off x="31984" y="1813384"/>
        <a:ext cx="5825718" cy="591232"/>
      </dsp:txXfrm>
    </dsp:sp>
    <dsp:sp modelId="{30D22813-1CA1-4890-96E8-86D66CE46D34}">
      <dsp:nvSpPr>
        <dsp:cNvPr id="0" name=""/>
        <dsp:cNvSpPr/>
      </dsp:nvSpPr>
      <dsp:spPr>
        <a:xfrm>
          <a:off x="0" y="2436600"/>
          <a:ext cx="5889686" cy="144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998"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JM" sz="2200" kern="1200"/>
            <a:t>Cell cycle </a:t>
          </a:r>
          <a:endParaRPr lang="en-US" sz="2200" kern="1200"/>
        </a:p>
        <a:p>
          <a:pPr marL="228600" lvl="1" indent="-228600" algn="l" defTabSz="977900">
            <a:lnSpc>
              <a:spcPct val="90000"/>
            </a:lnSpc>
            <a:spcBef>
              <a:spcPct val="0"/>
            </a:spcBef>
            <a:spcAft>
              <a:spcPct val="20000"/>
            </a:spcAft>
            <a:buChar char="•"/>
          </a:pPr>
          <a:r>
            <a:rPr lang="en-JM" sz="2200" kern="1200"/>
            <a:t>DNA replication </a:t>
          </a:r>
          <a:endParaRPr lang="en-US" sz="2200" kern="1200"/>
        </a:p>
        <a:p>
          <a:pPr marL="457200" lvl="2" indent="-228600" algn="l" defTabSz="977900">
            <a:lnSpc>
              <a:spcPct val="90000"/>
            </a:lnSpc>
            <a:spcBef>
              <a:spcPct val="0"/>
            </a:spcBef>
            <a:spcAft>
              <a:spcPct val="20000"/>
            </a:spcAft>
            <a:buChar char="•"/>
          </a:pPr>
          <a:r>
            <a:rPr lang="en-JM" sz="2200" kern="1200"/>
            <a:t>Mitosis </a:t>
          </a:r>
          <a:endParaRPr lang="en-US" sz="2200" kern="1200"/>
        </a:p>
        <a:p>
          <a:pPr marL="457200" lvl="2" indent="-228600" algn="l" defTabSz="977900">
            <a:lnSpc>
              <a:spcPct val="90000"/>
            </a:lnSpc>
            <a:spcBef>
              <a:spcPct val="0"/>
            </a:spcBef>
            <a:spcAft>
              <a:spcPct val="20000"/>
            </a:spcAft>
            <a:buChar char="•"/>
          </a:pPr>
          <a:r>
            <a:rPr lang="en-JM" sz="2200" kern="1200"/>
            <a:t>Meiosis </a:t>
          </a:r>
          <a:endParaRPr lang="en-US" sz="2200" kern="1200"/>
        </a:p>
      </dsp:txBody>
      <dsp:txXfrm>
        <a:off x="0" y="2436600"/>
        <a:ext cx="5889686" cy="1449000"/>
      </dsp:txXfrm>
    </dsp:sp>
    <dsp:sp modelId="{8C487CDF-AB91-41BF-A8AB-B31B5E37708A}">
      <dsp:nvSpPr>
        <dsp:cNvPr id="0" name=""/>
        <dsp:cNvSpPr/>
      </dsp:nvSpPr>
      <dsp:spPr>
        <a:xfrm>
          <a:off x="0" y="3885600"/>
          <a:ext cx="5889686" cy="655200"/>
        </a:xfrm>
        <a:prstGeom prst="roundRect">
          <a:avLst/>
        </a:prstGeom>
        <a:solidFill>
          <a:schemeClr val="accent2">
            <a:hueOff val="2655785"/>
            <a:satOff val="9135"/>
            <a:lumOff val="-176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JM" sz="2800" kern="1200"/>
            <a:t>Gametogenesis</a:t>
          </a:r>
          <a:endParaRPr lang="en-US" sz="2800" kern="1200"/>
        </a:p>
      </dsp:txBody>
      <dsp:txXfrm>
        <a:off x="31984" y="3917584"/>
        <a:ext cx="5825718" cy="591232"/>
      </dsp:txXfrm>
    </dsp:sp>
    <dsp:sp modelId="{A61866C2-682B-453B-AE3A-3336161A8C9D}">
      <dsp:nvSpPr>
        <dsp:cNvPr id="0" name=""/>
        <dsp:cNvSpPr/>
      </dsp:nvSpPr>
      <dsp:spPr>
        <a:xfrm>
          <a:off x="0" y="4540800"/>
          <a:ext cx="5889686" cy="72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998"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JM" sz="2200" kern="1200"/>
            <a:t>Oogenesis </a:t>
          </a:r>
          <a:endParaRPr lang="en-US" sz="2200" kern="1200"/>
        </a:p>
        <a:p>
          <a:pPr marL="228600" lvl="1" indent="-228600" algn="l" defTabSz="977900">
            <a:lnSpc>
              <a:spcPct val="90000"/>
            </a:lnSpc>
            <a:spcBef>
              <a:spcPct val="0"/>
            </a:spcBef>
            <a:spcAft>
              <a:spcPct val="20000"/>
            </a:spcAft>
            <a:buChar char="•"/>
          </a:pPr>
          <a:r>
            <a:rPr lang="en-JM" sz="2200" kern="1200" dirty="0"/>
            <a:t>Spermatogenesis </a:t>
          </a:r>
          <a:endParaRPr lang="en-US" sz="2200" kern="1200" dirty="0"/>
        </a:p>
      </dsp:txBody>
      <dsp:txXfrm>
        <a:off x="0" y="4540800"/>
        <a:ext cx="5889686" cy="7245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M"/>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9067BF-E284-4990-9AC6-FFA0797D2F5A}" type="datetimeFigureOut">
              <a:rPr lang="en-JM" smtClean="0"/>
              <a:t>16/10/2020</a:t>
            </a:fld>
            <a:endParaRPr lang="en-JM"/>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JM"/>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JM"/>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4CBE23-1F9A-4877-9F57-23096A33B594}" type="slidenum">
              <a:rPr lang="en-JM" smtClean="0"/>
              <a:t>‹#›</a:t>
            </a:fld>
            <a:endParaRPr lang="en-JM"/>
          </a:p>
        </p:txBody>
      </p:sp>
    </p:spTree>
    <p:extLst>
      <p:ext uri="{BB962C8B-B14F-4D97-AF65-F5344CB8AC3E}">
        <p14:creationId xmlns:p14="http://schemas.microsoft.com/office/powerpoint/2010/main" val="2966098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M" dirty="0"/>
          </a:p>
        </p:txBody>
      </p:sp>
      <p:sp>
        <p:nvSpPr>
          <p:cNvPr id="4" name="Slide Number Placeholder 3"/>
          <p:cNvSpPr>
            <a:spLocks noGrp="1"/>
          </p:cNvSpPr>
          <p:nvPr>
            <p:ph type="sldNum" sz="quarter" idx="5"/>
          </p:nvPr>
        </p:nvSpPr>
        <p:spPr/>
        <p:txBody>
          <a:bodyPr/>
          <a:lstStyle/>
          <a:p>
            <a:fld id="{A34CBE23-1F9A-4877-9F57-23096A33B594}" type="slidenum">
              <a:rPr lang="en-JM" smtClean="0"/>
              <a:t>1</a:t>
            </a:fld>
            <a:endParaRPr lang="en-JM"/>
          </a:p>
        </p:txBody>
      </p:sp>
    </p:spTree>
    <p:extLst>
      <p:ext uri="{BB962C8B-B14F-4D97-AF65-F5344CB8AC3E}">
        <p14:creationId xmlns:p14="http://schemas.microsoft.com/office/powerpoint/2010/main" val="4129643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JM" dirty="0"/>
              <a:t>Enzymes are made in the </a:t>
            </a:r>
            <a:r>
              <a:rPr lang="en-JM" dirty="0" err="1"/>
              <a:t>rER</a:t>
            </a:r>
            <a:r>
              <a:rPr lang="en-JM" dirty="0"/>
              <a:t> and tagged with mannose 6 phosphate in the Golgi apparatus to start the process of packaging into vesicles. </a:t>
            </a:r>
          </a:p>
          <a:p>
            <a:pPr marL="228600" indent="-228600">
              <a:buAutoNum type="arabicPeriod"/>
            </a:pPr>
            <a:r>
              <a:rPr lang="en-JM" dirty="0"/>
              <a:t>Autolysis occurs as a response to severe cellular damage or cellular programming </a:t>
            </a:r>
          </a:p>
          <a:p>
            <a:pPr marL="685800" lvl="1" indent="-228600">
              <a:buAutoNum type="arabicPeriod"/>
            </a:pPr>
            <a:r>
              <a:rPr lang="en-JM" dirty="0"/>
              <a:t>Apoptosis – programmed cell death </a:t>
            </a:r>
          </a:p>
        </p:txBody>
      </p:sp>
      <p:sp>
        <p:nvSpPr>
          <p:cNvPr id="4" name="Slide Number Placeholder 3"/>
          <p:cNvSpPr>
            <a:spLocks noGrp="1"/>
          </p:cNvSpPr>
          <p:nvPr>
            <p:ph type="sldNum" sz="quarter" idx="5"/>
          </p:nvPr>
        </p:nvSpPr>
        <p:spPr/>
        <p:txBody>
          <a:bodyPr/>
          <a:lstStyle/>
          <a:p>
            <a:fld id="{A34CBE23-1F9A-4877-9F57-23096A33B594}" type="slidenum">
              <a:rPr lang="en-JM" smtClean="0"/>
              <a:t>16</a:t>
            </a:fld>
            <a:endParaRPr lang="en-JM"/>
          </a:p>
        </p:txBody>
      </p:sp>
    </p:spTree>
    <p:extLst>
      <p:ext uri="{BB962C8B-B14F-4D97-AF65-F5344CB8AC3E}">
        <p14:creationId xmlns:p14="http://schemas.microsoft.com/office/powerpoint/2010/main" val="69137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a:t>Eukaryotic cells have 80S ribosomes and prokaryotic cells have 70S . </a:t>
            </a:r>
          </a:p>
          <a:p>
            <a:r>
              <a:rPr lang="en-JM" dirty="0"/>
              <a:t>Number given based on behaviour in a centrifuge; so they don’t add like regular numbers.</a:t>
            </a:r>
          </a:p>
        </p:txBody>
      </p:sp>
      <p:sp>
        <p:nvSpPr>
          <p:cNvPr id="4" name="Slide Number Placeholder 3"/>
          <p:cNvSpPr>
            <a:spLocks noGrp="1"/>
          </p:cNvSpPr>
          <p:nvPr>
            <p:ph type="sldNum" sz="quarter" idx="5"/>
          </p:nvPr>
        </p:nvSpPr>
        <p:spPr/>
        <p:txBody>
          <a:bodyPr/>
          <a:lstStyle/>
          <a:p>
            <a:fld id="{A34CBE23-1F9A-4877-9F57-23096A33B594}" type="slidenum">
              <a:rPr lang="en-JM" smtClean="0"/>
              <a:t>19</a:t>
            </a:fld>
            <a:endParaRPr lang="en-JM"/>
          </a:p>
        </p:txBody>
      </p:sp>
    </p:spTree>
    <p:extLst>
      <p:ext uri="{BB962C8B-B14F-4D97-AF65-F5344CB8AC3E}">
        <p14:creationId xmlns:p14="http://schemas.microsoft.com/office/powerpoint/2010/main" val="154429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JM" dirty="0"/>
              <a:t>Repair of individual bases = Nucleotide excision repair </a:t>
            </a:r>
          </a:p>
          <a:p>
            <a:pPr marL="171450" indent="-171450">
              <a:buFont typeface="Arial" panose="020B0604020202020204" pitchFamily="34" charset="0"/>
              <a:buChar char="•"/>
            </a:pPr>
            <a:r>
              <a:rPr lang="en-JM" dirty="0"/>
              <a:t>Once cell begins S phase it must complete cell division </a:t>
            </a:r>
          </a:p>
          <a:p>
            <a:pPr marL="171450" indent="-171450">
              <a:buFont typeface="Arial" panose="020B0604020202020204" pitchFamily="34" charset="0"/>
              <a:buChar char="•"/>
            </a:pPr>
            <a:r>
              <a:rPr lang="en-JM" dirty="0"/>
              <a:t>Regulatory proteins are called cyclins + Cyclin dependent kinases + </a:t>
            </a:r>
            <a:r>
              <a:rPr lang="en-JM" dirty="0" err="1"/>
              <a:t>Tumor</a:t>
            </a:r>
            <a:r>
              <a:rPr lang="en-JM" dirty="0"/>
              <a:t> suppressors (P53, </a:t>
            </a:r>
            <a:r>
              <a:rPr lang="en-JM" dirty="0" err="1"/>
              <a:t>Rb</a:t>
            </a:r>
            <a:r>
              <a:rPr lang="en-JM" dirty="0"/>
              <a:t>)</a:t>
            </a:r>
          </a:p>
        </p:txBody>
      </p:sp>
      <p:sp>
        <p:nvSpPr>
          <p:cNvPr id="4" name="Slide Number Placeholder 3"/>
          <p:cNvSpPr>
            <a:spLocks noGrp="1"/>
          </p:cNvSpPr>
          <p:nvPr>
            <p:ph type="sldNum" sz="quarter" idx="5"/>
          </p:nvPr>
        </p:nvSpPr>
        <p:spPr/>
        <p:txBody>
          <a:bodyPr/>
          <a:lstStyle/>
          <a:p>
            <a:fld id="{A34CBE23-1F9A-4877-9F57-23096A33B594}" type="slidenum">
              <a:rPr lang="en-JM" smtClean="0"/>
              <a:t>24</a:t>
            </a:fld>
            <a:endParaRPr lang="en-JM"/>
          </a:p>
        </p:txBody>
      </p:sp>
    </p:spTree>
    <p:extLst>
      <p:ext uri="{BB962C8B-B14F-4D97-AF65-F5344CB8AC3E}">
        <p14:creationId xmlns:p14="http://schemas.microsoft.com/office/powerpoint/2010/main" val="2891546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JM" dirty="0"/>
              <a:t>High mitotic index seen in cancer cells. </a:t>
            </a:r>
          </a:p>
          <a:p>
            <a:pPr marL="171450" indent="-171450">
              <a:buFont typeface="Arial" panose="020B0604020202020204" pitchFamily="34" charset="0"/>
              <a:buChar char="•"/>
            </a:pPr>
            <a:r>
              <a:rPr lang="en-JM" dirty="0"/>
              <a:t>Increasing index = increasing aggression (</a:t>
            </a:r>
            <a:r>
              <a:rPr lang="en-JM" dirty="0" err="1"/>
              <a:t>Tumor</a:t>
            </a:r>
            <a:r>
              <a:rPr lang="en-JM" dirty="0"/>
              <a:t> Grading)</a:t>
            </a:r>
          </a:p>
        </p:txBody>
      </p:sp>
      <p:sp>
        <p:nvSpPr>
          <p:cNvPr id="4" name="Slide Number Placeholder 3"/>
          <p:cNvSpPr>
            <a:spLocks noGrp="1"/>
          </p:cNvSpPr>
          <p:nvPr>
            <p:ph type="sldNum" sz="quarter" idx="5"/>
          </p:nvPr>
        </p:nvSpPr>
        <p:spPr/>
        <p:txBody>
          <a:bodyPr/>
          <a:lstStyle/>
          <a:p>
            <a:fld id="{A34CBE23-1F9A-4877-9F57-23096A33B594}" type="slidenum">
              <a:rPr lang="en-JM" smtClean="0"/>
              <a:t>25</a:t>
            </a:fld>
            <a:endParaRPr lang="en-JM"/>
          </a:p>
        </p:txBody>
      </p:sp>
    </p:spTree>
    <p:extLst>
      <p:ext uri="{BB962C8B-B14F-4D97-AF65-F5344CB8AC3E}">
        <p14:creationId xmlns:p14="http://schemas.microsoft.com/office/powerpoint/2010/main" val="650818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a:t>1. Chromosomes exist as sister chromatids joined in the centre by a centromere </a:t>
            </a:r>
          </a:p>
          <a:p>
            <a:r>
              <a:rPr lang="en-JM" dirty="0"/>
              <a:t>2. Centrosomes – centrioles + surrounding matrix. Starting point for mitotic spindle (microtubule based ) which form between the 2 polar centrosomes. </a:t>
            </a:r>
          </a:p>
          <a:p>
            <a:endParaRPr lang="en-JM" dirty="0"/>
          </a:p>
        </p:txBody>
      </p:sp>
      <p:sp>
        <p:nvSpPr>
          <p:cNvPr id="4" name="Slide Number Placeholder 3"/>
          <p:cNvSpPr>
            <a:spLocks noGrp="1"/>
          </p:cNvSpPr>
          <p:nvPr>
            <p:ph type="sldNum" sz="quarter" idx="5"/>
          </p:nvPr>
        </p:nvSpPr>
        <p:spPr/>
        <p:txBody>
          <a:bodyPr/>
          <a:lstStyle/>
          <a:p>
            <a:fld id="{A34CBE23-1F9A-4877-9F57-23096A33B594}" type="slidenum">
              <a:rPr lang="en-JM" smtClean="0"/>
              <a:t>26</a:t>
            </a:fld>
            <a:endParaRPr lang="en-JM"/>
          </a:p>
        </p:txBody>
      </p:sp>
    </p:spTree>
    <p:extLst>
      <p:ext uri="{BB962C8B-B14F-4D97-AF65-F5344CB8AC3E}">
        <p14:creationId xmlns:p14="http://schemas.microsoft.com/office/powerpoint/2010/main" val="4062366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a:t>Microtubules (aka kinetochore microtubules) attach to the chromosomes radiating from the centrosome. </a:t>
            </a:r>
          </a:p>
        </p:txBody>
      </p:sp>
      <p:sp>
        <p:nvSpPr>
          <p:cNvPr id="4" name="Slide Number Placeholder 3"/>
          <p:cNvSpPr>
            <a:spLocks noGrp="1"/>
          </p:cNvSpPr>
          <p:nvPr>
            <p:ph type="sldNum" sz="quarter" idx="5"/>
          </p:nvPr>
        </p:nvSpPr>
        <p:spPr/>
        <p:txBody>
          <a:bodyPr/>
          <a:lstStyle/>
          <a:p>
            <a:fld id="{A34CBE23-1F9A-4877-9F57-23096A33B594}" type="slidenum">
              <a:rPr lang="en-JM" smtClean="0"/>
              <a:t>27</a:t>
            </a:fld>
            <a:endParaRPr lang="en-JM"/>
          </a:p>
        </p:txBody>
      </p:sp>
    </p:spTree>
    <p:extLst>
      <p:ext uri="{BB962C8B-B14F-4D97-AF65-F5344CB8AC3E}">
        <p14:creationId xmlns:p14="http://schemas.microsoft.com/office/powerpoint/2010/main" val="3302078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JM" dirty="0"/>
              <a:t>Kinetochore microtubules – shorten and pull the chromatids apart</a:t>
            </a:r>
          </a:p>
          <a:p>
            <a:pPr marL="228600" indent="-228600">
              <a:buAutoNum type="arabicPeriod"/>
            </a:pPr>
            <a:r>
              <a:rPr lang="en-JM" dirty="0"/>
              <a:t>Polar microtubules elongate and pushes the poles of the cell apart </a:t>
            </a:r>
          </a:p>
        </p:txBody>
      </p:sp>
      <p:sp>
        <p:nvSpPr>
          <p:cNvPr id="4" name="Slide Number Placeholder 3"/>
          <p:cNvSpPr>
            <a:spLocks noGrp="1"/>
          </p:cNvSpPr>
          <p:nvPr>
            <p:ph type="sldNum" sz="quarter" idx="5"/>
          </p:nvPr>
        </p:nvSpPr>
        <p:spPr/>
        <p:txBody>
          <a:bodyPr/>
          <a:lstStyle/>
          <a:p>
            <a:fld id="{A34CBE23-1F9A-4877-9F57-23096A33B594}" type="slidenum">
              <a:rPr lang="en-JM" smtClean="0"/>
              <a:t>28</a:t>
            </a:fld>
            <a:endParaRPr lang="en-JM"/>
          </a:p>
        </p:txBody>
      </p:sp>
    </p:spTree>
    <p:extLst>
      <p:ext uri="{BB962C8B-B14F-4D97-AF65-F5344CB8AC3E}">
        <p14:creationId xmlns:p14="http://schemas.microsoft.com/office/powerpoint/2010/main" val="1935779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a:t>Somatic cells are diploid 2n = 46 chromosomes </a:t>
            </a:r>
          </a:p>
          <a:p>
            <a:r>
              <a:rPr lang="en-JM" dirty="0"/>
              <a:t>Sex cells/ Gametes are haploid n = 23 chromosomes </a:t>
            </a:r>
          </a:p>
        </p:txBody>
      </p:sp>
      <p:sp>
        <p:nvSpPr>
          <p:cNvPr id="4" name="Slide Number Placeholder 3"/>
          <p:cNvSpPr>
            <a:spLocks noGrp="1"/>
          </p:cNvSpPr>
          <p:nvPr>
            <p:ph type="sldNum" sz="quarter" idx="5"/>
          </p:nvPr>
        </p:nvSpPr>
        <p:spPr/>
        <p:txBody>
          <a:bodyPr/>
          <a:lstStyle/>
          <a:p>
            <a:fld id="{A34CBE23-1F9A-4877-9F57-23096A33B594}" type="slidenum">
              <a:rPr lang="en-JM" smtClean="0"/>
              <a:t>31</a:t>
            </a:fld>
            <a:endParaRPr lang="en-JM"/>
          </a:p>
        </p:txBody>
      </p:sp>
    </p:spTree>
    <p:extLst>
      <p:ext uri="{BB962C8B-B14F-4D97-AF65-F5344CB8AC3E}">
        <p14:creationId xmlns:p14="http://schemas.microsoft.com/office/powerpoint/2010/main" val="2302219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JM" dirty="0"/>
              <a:t>1-2 crossovers per chromosome. This increases genetic variability </a:t>
            </a:r>
          </a:p>
          <a:p>
            <a:pPr marL="228600" indent="-228600">
              <a:buAutoNum type="arabicPeriod"/>
            </a:pPr>
            <a:r>
              <a:rPr lang="en-JM" dirty="0"/>
              <a:t>Chromosomes go randomly into a daughter cell </a:t>
            </a:r>
          </a:p>
          <a:p>
            <a:pPr marL="228600" indent="-228600">
              <a:buAutoNum type="arabicPeriod"/>
            </a:pPr>
            <a:endParaRPr lang="en-JM" dirty="0"/>
          </a:p>
        </p:txBody>
      </p:sp>
      <p:sp>
        <p:nvSpPr>
          <p:cNvPr id="4" name="Slide Number Placeholder 3"/>
          <p:cNvSpPr>
            <a:spLocks noGrp="1"/>
          </p:cNvSpPr>
          <p:nvPr>
            <p:ph type="sldNum" sz="quarter" idx="5"/>
          </p:nvPr>
        </p:nvSpPr>
        <p:spPr/>
        <p:txBody>
          <a:bodyPr/>
          <a:lstStyle/>
          <a:p>
            <a:fld id="{A34CBE23-1F9A-4877-9F57-23096A33B594}" type="slidenum">
              <a:rPr lang="en-JM" smtClean="0"/>
              <a:t>32</a:t>
            </a:fld>
            <a:endParaRPr lang="en-JM"/>
          </a:p>
        </p:txBody>
      </p:sp>
    </p:spTree>
    <p:extLst>
      <p:ext uri="{BB962C8B-B14F-4D97-AF65-F5344CB8AC3E}">
        <p14:creationId xmlns:p14="http://schemas.microsoft.com/office/powerpoint/2010/main" val="1816596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a:t>Labile – Epithelial cells (mucus membrane, hair, skin), Haematopoietic stem cells , Germ cells </a:t>
            </a:r>
          </a:p>
          <a:p>
            <a:r>
              <a:rPr lang="en-JM" dirty="0"/>
              <a:t>Stable – Hepatocytes, Lymphocytes, Periosteum, PCT cells </a:t>
            </a:r>
          </a:p>
          <a:p>
            <a:r>
              <a:rPr lang="en-JM" dirty="0"/>
              <a:t>Permanent- Cardiac muscle , RBC’s </a:t>
            </a:r>
          </a:p>
        </p:txBody>
      </p:sp>
      <p:sp>
        <p:nvSpPr>
          <p:cNvPr id="4" name="Slide Number Placeholder 3"/>
          <p:cNvSpPr>
            <a:spLocks noGrp="1"/>
          </p:cNvSpPr>
          <p:nvPr>
            <p:ph type="sldNum" sz="quarter" idx="5"/>
          </p:nvPr>
        </p:nvSpPr>
        <p:spPr/>
        <p:txBody>
          <a:bodyPr/>
          <a:lstStyle/>
          <a:p>
            <a:fld id="{A34CBE23-1F9A-4877-9F57-23096A33B594}" type="slidenum">
              <a:rPr lang="en-JM" smtClean="0"/>
              <a:t>34</a:t>
            </a:fld>
            <a:endParaRPr lang="en-JM"/>
          </a:p>
        </p:txBody>
      </p:sp>
    </p:spTree>
    <p:extLst>
      <p:ext uri="{BB962C8B-B14F-4D97-AF65-F5344CB8AC3E}">
        <p14:creationId xmlns:p14="http://schemas.microsoft.com/office/powerpoint/2010/main" val="2306068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M" dirty="0"/>
          </a:p>
        </p:txBody>
      </p:sp>
      <p:sp>
        <p:nvSpPr>
          <p:cNvPr id="4" name="Slide Number Placeholder 3"/>
          <p:cNvSpPr>
            <a:spLocks noGrp="1"/>
          </p:cNvSpPr>
          <p:nvPr>
            <p:ph type="sldNum" sz="quarter" idx="5"/>
          </p:nvPr>
        </p:nvSpPr>
        <p:spPr/>
        <p:txBody>
          <a:bodyPr/>
          <a:lstStyle/>
          <a:p>
            <a:fld id="{A34CBE23-1F9A-4877-9F57-23096A33B594}" type="slidenum">
              <a:rPr lang="en-JM" smtClean="0"/>
              <a:t>4</a:t>
            </a:fld>
            <a:endParaRPr lang="en-JM"/>
          </a:p>
        </p:txBody>
      </p:sp>
    </p:spTree>
    <p:extLst>
      <p:ext uri="{BB962C8B-B14F-4D97-AF65-F5344CB8AC3E}">
        <p14:creationId xmlns:p14="http://schemas.microsoft.com/office/powerpoint/2010/main" val="4266904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a:t>Primordial germ cells for from the epiblast in the 2</a:t>
            </a:r>
            <a:r>
              <a:rPr lang="en-JM" baseline="30000" dirty="0"/>
              <a:t>nd</a:t>
            </a:r>
            <a:r>
              <a:rPr lang="en-JM" dirty="0"/>
              <a:t> week of life and migrate to the wall of the yolk sac (4</a:t>
            </a:r>
            <a:r>
              <a:rPr lang="en-JM" baseline="30000" dirty="0"/>
              <a:t>th</a:t>
            </a:r>
            <a:r>
              <a:rPr lang="en-JM" dirty="0"/>
              <a:t> )before moving to the gonads by approx. week 5 . </a:t>
            </a:r>
          </a:p>
        </p:txBody>
      </p:sp>
      <p:sp>
        <p:nvSpPr>
          <p:cNvPr id="4" name="Slide Number Placeholder 3"/>
          <p:cNvSpPr>
            <a:spLocks noGrp="1"/>
          </p:cNvSpPr>
          <p:nvPr>
            <p:ph type="sldNum" sz="quarter" idx="5"/>
          </p:nvPr>
        </p:nvSpPr>
        <p:spPr/>
        <p:txBody>
          <a:bodyPr/>
          <a:lstStyle/>
          <a:p>
            <a:fld id="{A34CBE23-1F9A-4877-9F57-23096A33B594}" type="slidenum">
              <a:rPr lang="en-JM" smtClean="0"/>
              <a:t>36</a:t>
            </a:fld>
            <a:endParaRPr lang="en-JM"/>
          </a:p>
        </p:txBody>
      </p:sp>
    </p:spTree>
    <p:extLst>
      <p:ext uri="{BB962C8B-B14F-4D97-AF65-F5344CB8AC3E}">
        <p14:creationId xmlns:p14="http://schemas.microsoft.com/office/powerpoint/2010/main" val="1708278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JM" dirty="0"/>
              <a:t>Follicular cells originate from the ovarian epithelium. </a:t>
            </a:r>
          </a:p>
          <a:p>
            <a:pPr marL="171450" indent="-171450">
              <a:buFont typeface="Arial" panose="020B0604020202020204" pitchFamily="34" charset="0"/>
              <a:buChar char="•"/>
            </a:pPr>
            <a:r>
              <a:rPr lang="en-JM" dirty="0"/>
              <a:t>No cell will progress past prophase at this point. </a:t>
            </a:r>
          </a:p>
          <a:p>
            <a:pPr marL="171450" indent="-171450">
              <a:buFont typeface="Arial" panose="020B0604020202020204" pitchFamily="34" charset="0"/>
              <a:buChar char="•"/>
            </a:pPr>
            <a:r>
              <a:rPr lang="en-JM" dirty="0"/>
              <a:t>After the 5</a:t>
            </a:r>
            <a:r>
              <a:rPr lang="en-JM" baseline="30000" dirty="0"/>
              <a:t>th</a:t>
            </a:r>
            <a:r>
              <a:rPr lang="en-JM" dirty="0"/>
              <a:t> month numerous oogonia and primary oocytes become atretic and die </a:t>
            </a:r>
          </a:p>
          <a:p>
            <a:pPr marL="171450" indent="-171450">
              <a:buFont typeface="Arial" panose="020B0604020202020204" pitchFamily="34" charset="0"/>
              <a:buChar char="•"/>
            </a:pPr>
            <a:r>
              <a:rPr lang="en-JM" dirty="0"/>
              <a:t>Primordial follicles = primary oocyte + Surrounding follicular cells. </a:t>
            </a:r>
          </a:p>
        </p:txBody>
      </p:sp>
      <p:sp>
        <p:nvSpPr>
          <p:cNvPr id="4" name="Slide Number Placeholder 3"/>
          <p:cNvSpPr>
            <a:spLocks noGrp="1"/>
          </p:cNvSpPr>
          <p:nvPr>
            <p:ph type="sldNum" sz="quarter" idx="5"/>
          </p:nvPr>
        </p:nvSpPr>
        <p:spPr/>
        <p:txBody>
          <a:bodyPr/>
          <a:lstStyle/>
          <a:p>
            <a:fld id="{A34CBE23-1F9A-4877-9F57-23096A33B594}" type="slidenum">
              <a:rPr lang="en-JM" smtClean="0"/>
              <a:t>38</a:t>
            </a:fld>
            <a:endParaRPr lang="en-JM"/>
          </a:p>
        </p:txBody>
      </p:sp>
    </p:spTree>
    <p:extLst>
      <p:ext uri="{BB962C8B-B14F-4D97-AF65-F5344CB8AC3E}">
        <p14:creationId xmlns:p14="http://schemas.microsoft.com/office/powerpoint/2010/main" val="2947941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JM" dirty="0"/>
              <a:t>Diplotene stage is a prolonged resting phase in prophase I</a:t>
            </a:r>
          </a:p>
          <a:p>
            <a:pPr marL="685800" lvl="1" indent="-228600">
              <a:buAutoNum type="arabicPeriod"/>
            </a:pPr>
            <a:r>
              <a:rPr lang="en-JM" dirty="0"/>
              <a:t>Primary oocytes are still vulnerable to damage in this stage as evidenced by increasing risk of chromosomal anomalies with increasing maternal age. </a:t>
            </a:r>
          </a:p>
          <a:p>
            <a:pPr marL="228600" lvl="0" indent="-228600">
              <a:buAutoNum type="arabicPeriod"/>
            </a:pPr>
            <a:r>
              <a:rPr lang="en-JM" dirty="0"/>
              <a:t>OMI secreted by follicular cells </a:t>
            </a:r>
          </a:p>
        </p:txBody>
      </p:sp>
      <p:sp>
        <p:nvSpPr>
          <p:cNvPr id="4" name="Slide Number Placeholder 3"/>
          <p:cNvSpPr>
            <a:spLocks noGrp="1"/>
          </p:cNvSpPr>
          <p:nvPr>
            <p:ph type="sldNum" sz="quarter" idx="5"/>
          </p:nvPr>
        </p:nvSpPr>
        <p:spPr/>
        <p:txBody>
          <a:bodyPr/>
          <a:lstStyle/>
          <a:p>
            <a:fld id="{A34CBE23-1F9A-4877-9F57-23096A33B594}" type="slidenum">
              <a:rPr lang="en-JM" smtClean="0"/>
              <a:t>39</a:t>
            </a:fld>
            <a:endParaRPr lang="en-JM"/>
          </a:p>
        </p:txBody>
      </p:sp>
    </p:spTree>
    <p:extLst>
      <p:ext uri="{BB962C8B-B14F-4D97-AF65-F5344CB8AC3E}">
        <p14:creationId xmlns:p14="http://schemas.microsoft.com/office/powerpoint/2010/main" val="350089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JM" dirty="0"/>
              <a:t>The follicular(now “Granulosa”) cells change from flat to cuboidal and form a stratified layer around the oocyte. </a:t>
            </a:r>
          </a:p>
          <a:p>
            <a:pPr marL="685800" lvl="1" indent="-228600">
              <a:buAutoNum type="arabicPeriod"/>
            </a:pPr>
            <a:r>
              <a:rPr lang="en-JM" dirty="0"/>
              <a:t>The surrounding basement membrane is call the theca </a:t>
            </a:r>
            <a:r>
              <a:rPr lang="en-JM" dirty="0" err="1"/>
              <a:t>folliculi</a:t>
            </a:r>
            <a:r>
              <a:rPr lang="en-JM" dirty="0"/>
              <a:t> </a:t>
            </a:r>
          </a:p>
          <a:p>
            <a:pPr marL="685800" lvl="1" indent="-228600">
              <a:buAutoNum type="arabicPeriod"/>
            </a:pPr>
            <a:r>
              <a:rPr lang="en-JM" dirty="0"/>
              <a:t>The </a:t>
            </a:r>
            <a:r>
              <a:rPr lang="en-JM" b="1" dirty="0"/>
              <a:t>Zona pellucida </a:t>
            </a:r>
            <a:r>
              <a:rPr lang="en-JM" b="0" dirty="0"/>
              <a:t>is a glycoprotein layer secreted by both the oocyte and the granulosa cells. </a:t>
            </a:r>
          </a:p>
          <a:p>
            <a:pPr marL="228600" lvl="0" indent="-228600">
              <a:buAutoNum type="arabicPeriod"/>
            </a:pPr>
            <a:r>
              <a:rPr lang="en-JM" b="0" dirty="0"/>
              <a:t>The theca </a:t>
            </a:r>
            <a:r>
              <a:rPr lang="en-JM" b="0" dirty="0" err="1"/>
              <a:t>folliculi</a:t>
            </a:r>
            <a:r>
              <a:rPr lang="en-JM" b="0" dirty="0"/>
              <a:t> organises as the follicle grows. It forms: </a:t>
            </a:r>
          </a:p>
          <a:p>
            <a:pPr marL="685800" lvl="1" indent="-228600">
              <a:buAutoNum type="arabicPeriod"/>
            </a:pPr>
            <a:r>
              <a:rPr lang="en-JM" b="0" dirty="0" err="1"/>
              <a:t>Interna</a:t>
            </a:r>
            <a:r>
              <a:rPr lang="en-JM" b="0" dirty="0"/>
              <a:t> : Layer of secretory cells </a:t>
            </a:r>
          </a:p>
          <a:p>
            <a:pPr marL="685800" lvl="1" indent="-228600">
              <a:buAutoNum type="arabicPeriod"/>
            </a:pPr>
            <a:r>
              <a:rPr lang="en-JM" b="0" dirty="0"/>
              <a:t>Externa : Fibrous capsule </a:t>
            </a:r>
          </a:p>
          <a:p>
            <a:pPr marL="228600" lvl="0" indent="-228600">
              <a:buAutoNum type="arabicPeriod"/>
            </a:pPr>
            <a:r>
              <a:rPr lang="en-JM" b="0" dirty="0"/>
              <a:t>As the cell develops , fluid filled </a:t>
            </a:r>
            <a:r>
              <a:rPr lang="en-JM" b="0" dirty="0" err="1"/>
              <a:t>vacuolar</a:t>
            </a:r>
            <a:r>
              <a:rPr lang="en-JM" b="0" dirty="0"/>
              <a:t> spaces develop between the </a:t>
            </a:r>
            <a:r>
              <a:rPr lang="en-JM" b="0" dirty="0" err="1"/>
              <a:t>granuolsa</a:t>
            </a:r>
            <a:r>
              <a:rPr lang="en-JM" b="0" dirty="0"/>
              <a:t> cells and coalesce to form the </a:t>
            </a:r>
            <a:r>
              <a:rPr lang="en-JM" b="0" dirty="0" err="1"/>
              <a:t>antum</a:t>
            </a:r>
            <a:r>
              <a:rPr lang="en-JM" b="0" dirty="0"/>
              <a:t>.</a:t>
            </a:r>
          </a:p>
          <a:p>
            <a:pPr marL="685800" lvl="1" indent="-228600">
              <a:buAutoNum type="arabicPeriod"/>
            </a:pPr>
            <a:r>
              <a:rPr lang="en-JM" b="0" dirty="0"/>
              <a:t>Antral </a:t>
            </a:r>
            <a:r>
              <a:rPr lang="en-JM" b="0" dirty="0" err="1"/>
              <a:t>follicule</a:t>
            </a:r>
            <a:r>
              <a:rPr lang="en-JM" b="0" dirty="0"/>
              <a:t> = Vesicular follicle </a:t>
            </a:r>
          </a:p>
          <a:p>
            <a:pPr marL="228600" lvl="0" indent="-228600">
              <a:buAutoNum type="arabicPeriod"/>
            </a:pPr>
            <a:r>
              <a:rPr lang="en-JM" b="0" dirty="0"/>
              <a:t>Cumulus </a:t>
            </a:r>
            <a:r>
              <a:rPr lang="en-JM" b="0" dirty="0" err="1"/>
              <a:t>oophorus</a:t>
            </a:r>
            <a:r>
              <a:rPr lang="en-JM" b="0" dirty="0"/>
              <a:t> formed by granulosa cells directly surrounding the oocyte </a:t>
            </a:r>
          </a:p>
        </p:txBody>
      </p:sp>
      <p:sp>
        <p:nvSpPr>
          <p:cNvPr id="4" name="Slide Number Placeholder 3"/>
          <p:cNvSpPr>
            <a:spLocks noGrp="1"/>
          </p:cNvSpPr>
          <p:nvPr>
            <p:ph type="sldNum" sz="quarter" idx="5"/>
          </p:nvPr>
        </p:nvSpPr>
        <p:spPr/>
        <p:txBody>
          <a:bodyPr/>
          <a:lstStyle/>
          <a:p>
            <a:fld id="{A34CBE23-1F9A-4877-9F57-23096A33B594}" type="slidenum">
              <a:rPr lang="en-JM" smtClean="0"/>
              <a:t>40</a:t>
            </a:fld>
            <a:endParaRPr lang="en-JM"/>
          </a:p>
        </p:txBody>
      </p:sp>
    </p:spTree>
    <p:extLst>
      <p:ext uri="{BB962C8B-B14F-4D97-AF65-F5344CB8AC3E}">
        <p14:creationId xmlns:p14="http://schemas.microsoft.com/office/powerpoint/2010/main" val="251871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JM" dirty="0"/>
              <a:t>In normal circumstances </a:t>
            </a:r>
          </a:p>
          <a:p>
            <a:pPr marL="0" indent="0">
              <a:buNone/>
            </a:pPr>
            <a:endParaRPr lang="en-JM" dirty="0"/>
          </a:p>
        </p:txBody>
      </p:sp>
      <p:sp>
        <p:nvSpPr>
          <p:cNvPr id="4" name="Slide Number Placeholder 3"/>
          <p:cNvSpPr>
            <a:spLocks noGrp="1"/>
          </p:cNvSpPr>
          <p:nvPr>
            <p:ph type="sldNum" sz="quarter" idx="5"/>
          </p:nvPr>
        </p:nvSpPr>
        <p:spPr/>
        <p:txBody>
          <a:bodyPr/>
          <a:lstStyle/>
          <a:p>
            <a:fld id="{A34CBE23-1F9A-4877-9F57-23096A33B594}" type="slidenum">
              <a:rPr lang="en-JM" smtClean="0"/>
              <a:t>41</a:t>
            </a:fld>
            <a:endParaRPr lang="en-JM"/>
          </a:p>
        </p:txBody>
      </p:sp>
    </p:spTree>
    <p:extLst>
      <p:ext uri="{BB962C8B-B14F-4D97-AF65-F5344CB8AC3E}">
        <p14:creationId xmlns:p14="http://schemas.microsoft.com/office/powerpoint/2010/main" val="39567271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JM" dirty="0"/>
              <a:t>Both the oocyte and polar body are haploid </a:t>
            </a:r>
          </a:p>
          <a:p>
            <a:pPr marL="228600" indent="-228600">
              <a:buAutoNum type="arabicPeriod"/>
            </a:pPr>
            <a:r>
              <a:rPr lang="en-JM" dirty="0"/>
              <a:t>The polar body receives almost no cytoplasm. </a:t>
            </a:r>
          </a:p>
          <a:p>
            <a:pPr marL="228600" indent="-228600">
              <a:buAutoNum type="arabicPeriod"/>
            </a:pPr>
            <a:r>
              <a:rPr lang="en-JM" dirty="0"/>
              <a:t>Arrests in metaphase approx. 3 hours before ovulation </a:t>
            </a:r>
          </a:p>
        </p:txBody>
      </p:sp>
      <p:sp>
        <p:nvSpPr>
          <p:cNvPr id="4" name="Slide Number Placeholder 3"/>
          <p:cNvSpPr>
            <a:spLocks noGrp="1"/>
          </p:cNvSpPr>
          <p:nvPr>
            <p:ph type="sldNum" sz="quarter" idx="5"/>
          </p:nvPr>
        </p:nvSpPr>
        <p:spPr/>
        <p:txBody>
          <a:bodyPr/>
          <a:lstStyle/>
          <a:p>
            <a:fld id="{A34CBE23-1F9A-4877-9F57-23096A33B594}" type="slidenum">
              <a:rPr lang="en-JM" smtClean="0"/>
              <a:t>42</a:t>
            </a:fld>
            <a:endParaRPr lang="en-JM"/>
          </a:p>
        </p:txBody>
      </p:sp>
    </p:spTree>
    <p:extLst>
      <p:ext uri="{BB962C8B-B14F-4D97-AF65-F5344CB8AC3E}">
        <p14:creationId xmlns:p14="http://schemas.microsoft.com/office/powerpoint/2010/main" val="31206472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JM" dirty="0"/>
              <a:t>2 parts  </a:t>
            </a:r>
          </a:p>
          <a:p>
            <a:pPr marL="685800" lvl="1" indent="-228600">
              <a:buAutoNum type="arabicPeriod"/>
            </a:pPr>
            <a:r>
              <a:rPr lang="en-JM" dirty="0" err="1"/>
              <a:t>Spermatocytogenesis</a:t>
            </a:r>
            <a:r>
              <a:rPr lang="en-JM" dirty="0"/>
              <a:t> </a:t>
            </a:r>
          </a:p>
          <a:p>
            <a:pPr marL="685800" lvl="1" indent="-228600">
              <a:buAutoNum type="arabicPeriod"/>
            </a:pPr>
            <a:r>
              <a:rPr lang="en-JM" dirty="0"/>
              <a:t>Spermiogenesis </a:t>
            </a:r>
          </a:p>
          <a:p>
            <a:pPr marL="228600" indent="-228600">
              <a:buAutoNum type="arabicPeriod"/>
            </a:pPr>
            <a:r>
              <a:rPr lang="en-JM" dirty="0"/>
              <a:t>PGC’s originate similarly to the females. </a:t>
            </a:r>
          </a:p>
          <a:p>
            <a:pPr marL="0" indent="0">
              <a:buNone/>
            </a:pPr>
            <a:endParaRPr lang="en-JM" dirty="0"/>
          </a:p>
        </p:txBody>
      </p:sp>
      <p:sp>
        <p:nvSpPr>
          <p:cNvPr id="4" name="Slide Number Placeholder 3"/>
          <p:cNvSpPr>
            <a:spLocks noGrp="1"/>
          </p:cNvSpPr>
          <p:nvPr>
            <p:ph type="sldNum" sz="quarter" idx="5"/>
          </p:nvPr>
        </p:nvSpPr>
        <p:spPr/>
        <p:txBody>
          <a:bodyPr/>
          <a:lstStyle/>
          <a:p>
            <a:fld id="{A34CBE23-1F9A-4877-9F57-23096A33B594}" type="slidenum">
              <a:rPr lang="en-JM" smtClean="0"/>
              <a:t>44</a:t>
            </a:fld>
            <a:endParaRPr lang="en-JM"/>
          </a:p>
        </p:txBody>
      </p:sp>
    </p:spTree>
    <p:extLst>
      <p:ext uri="{BB962C8B-B14F-4D97-AF65-F5344CB8AC3E}">
        <p14:creationId xmlns:p14="http://schemas.microsoft.com/office/powerpoint/2010/main" val="3414269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JM" dirty="0"/>
              <a:t>FSH also important in development. (Causes Sertoli cells to secrete testicular fluid and synthesise androgen receptors) </a:t>
            </a:r>
          </a:p>
          <a:p>
            <a:pPr marL="228600" indent="-228600">
              <a:buAutoNum type="arabicPeriod"/>
            </a:pPr>
            <a:r>
              <a:rPr lang="en-JM" dirty="0"/>
              <a:t>They become tubes by developing a lumen. </a:t>
            </a:r>
          </a:p>
          <a:p>
            <a:pPr marL="228600" indent="-228600">
              <a:buAutoNum type="arabicPeriod"/>
            </a:pPr>
            <a:r>
              <a:rPr lang="en-JM" dirty="0"/>
              <a:t>Production of type A spermatogonia marks the start of spermatogenesis </a:t>
            </a:r>
          </a:p>
          <a:p>
            <a:pPr marL="228600" indent="-228600">
              <a:buAutoNum type="arabicPeriod"/>
            </a:pPr>
            <a:r>
              <a:rPr lang="en-JM" dirty="0"/>
              <a:t>Cross section of sex cord </a:t>
            </a:r>
          </a:p>
        </p:txBody>
      </p:sp>
      <p:sp>
        <p:nvSpPr>
          <p:cNvPr id="4" name="Slide Number Placeholder 3"/>
          <p:cNvSpPr>
            <a:spLocks noGrp="1"/>
          </p:cNvSpPr>
          <p:nvPr>
            <p:ph type="sldNum" sz="quarter" idx="5"/>
          </p:nvPr>
        </p:nvSpPr>
        <p:spPr/>
        <p:txBody>
          <a:bodyPr/>
          <a:lstStyle/>
          <a:p>
            <a:fld id="{A34CBE23-1F9A-4877-9F57-23096A33B594}" type="slidenum">
              <a:rPr lang="en-JM" smtClean="0"/>
              <a:t>45</a:t>
            </a:fld>
            <a:endParaRPr lang="en-JM"/>
          </a:p>
        </p:txBody>
      </p:sp>
    </p:spTree>
    <p:extLst>
      <p:ext uri="{BB962C8B-B14F-4D97-AF65-F5344CB8AC3E}">
        <p14:creationId xmlns:p14="http://schemas.microsoft.com/office/powerpoint/2010/main" val="22354413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a:t>Spertmatogonia to spermatids are embedded in the Sertoli cells. </a:t>
            </a:r>
          </a:p>
        </p:txBody>
      </p:sp>
      <p:sp>
        <p:nvSpPr>
          <p:cNvPr id="4" name="Slide Number Placeholder 3"/>
          <p:cNvSpPr>
            <a:spLocks noGrp="1"/>
          </p:cNvSpPr>
          <p:nvPr>
            <p:ph type="sldNum" sz="quarter" idx="5"/>
          </p:nvPr>
        </p:nvSpPr>
        <p:spPr/>
        <p:txBody>
          <a:bodyPr/>
          <a:lstStyle/>
          <a:p>
            <a:fld id="{A34CBE23-1F9A-4877-9F57-23096A33B594}" type="slidenum">
              <a:rPr lang="en-JM" smtClean="0"/>
              <a:t>46</a:t>
            </a:fld>
            <a:endParaRPr lang="en-JM"/>
          </a:p>
        </p:txBody>
      </p:sp>
    </p:spTree>
    <p:extLst>
      <p:ext uri="{BB962C8B-B14F-4D97-AF65-F5344CB8AC3E}">
        <p14:creationId xmlns:p14="http://schemas.microsoft.com/office/powerpoint/2010/main" val="9370892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JM" dirty="0"/>
              <a:t>Acrosome contains hydrolytic enzymes to aid egg </a:t>
            </a:r>
            <a:r>
              <a:rPr lang="en-JM" dirty="0" err="1"/>
              <a:t>penetraton</a:t>
            </a:r>
            <a:r>
              <a:rPr lang="en-JM" dirty="0"/>
              <a:t>; covers half the nucleus. </a:t>
            </a:r>
          </a:p>
          <a:p>
            <a:pPr marL="228600" indent="-228600">
              <a:buAutoNum type="arabicPeriod"/>
            </a:pPr>
            <a:r>
              <a:rPr lang="en-JM" dirty="0"/>
              <a:t>Once formed they enter the lumen of the seminiferous tubules and are pushed to the epididymis. (</a:t>
            </a:r>
            <a:r>
              <a:rPr lang="en-JM" dirty="0" err="1"/>
              <a:t>En</a:t>
            </a:r>
            <a:r>
              <a:rPr lang="en-JM" dirty="0"/>
              <a:t> route they attain full motility) </a:t>
            </a:r>
          </a:p>
        </p:txBody>
      </p:sp>
      <p:sp>
        <p:nvSpPr>
          <p:cNvPr id="4" name="Slide Number Placeholder 3"/>
          <p:cNvSpPr>
            <a:spLocks noGrp="1"/>
          </p:cNvSpPr>
          <p:nvPr>
            <p:ph type="sldNum" sz="quarter" idx="5"/>
          </p:nvPr>
        </p:nvSpPr>
        <p:spPr/>
        <p:txBody>
          <a:bodyPr/>
          <a:lstStyle/>
          <a:p>
            <a:fld id="{A34CBE23-1F9A-4877-9F57-23096A33B594}" type="slidenum">
              <a:rPr lang="en-JM" smtClean="0"/>
              <a:t>48</a:t>
            </a:fld>
            <a:endParaRPr lang="en-JM"/>
          </a:p>
        </p:txBody>
      </p:sp>
    </p:spTree>
    <p:extLst>
      <p:ext uri="{BB962C8B-B14F-4D97-AF65-F5344CB8AC3E}">
        <p14:creationId xmlns:p14="http://schemas.microsoft.com/office/powerpoint/2010/main" val="3791767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a:t>There are no multicellular prokaryotes. </a:t>
            </a:r>
          </a:p>
          <a:p>
            <a:r>
              <a:rPr lang="en-JM" dirty="0"/>
              <a:t>Eukaryotes are larger and more complex than prokaryotes. </a:t>
            </a:r>
          </a:p>
        </p:txBody>
      </p:sp>
      <p:sp>
        <p:nvSpPr>
          <p:cNvPr id="4" name="Slide Number Placeholder 3"/>
          <p:cNvSpPr>
            <a:spLocks noGrp="1"/>
          </p:cNvSpPr>
          <p:nvPr>
            <p:ph type="sldNum" sz="quarter" idx="5"/>
          </p:nvPr>
        </p:nvSpPr>
        <p:spPr/>
        <p:txBody>
          <a:bodyPr/>
          <a:lstStyle/>
          <a:p>
            <a:fld id="{A34CBE23-1F9A-4877-9F57-23096A33B594}" type="slidenum">
              <a:rPr lang="en-JM" smtClean="0"/>
              <a:t>5</a:t>
            </a:fld>
            <a:endParaRPr lang="en-JM"/>
          </a:p>
        </p:txBody>
      </p:sp>
    </p:spTree>
    <p:extLst>
      <p:ext uri="{BB962C8B-B14F-4D97-AF65-F5344CB8AC3E}">
        <p14:creationId xmlns:p14="http://schemas.microsoft.com/office/powerpoint/2010/main" val="32888884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JM" dirty="0"/>
              <a:t>Estimated that 50% of pregnancies end in spontaneous abortions </a:t>
            </a:r>
          </a:p>
          <a:p>
            <a:pPr marL="228600" indent="-228600">
              <a:buAutoNum type="arabicPeriod"/>
            </a:pPr>
            <a:r>
              <a:rPr lang="en-JM" dirty="0"/>
              <a:t>Turner syndrome is a monosomy, and  the most common abnormality in </a:t>
            </a:r>
            <a:r>
              <a:rPr lang="en-JM" dirty="0" err="1"/>
              <a:t>abortuses</a:t>
            </a:r>
            <a:r>
              <a:rPr lang="en-JM" dirty="0"/>
              <a:t>. </a:t>
            </a:r>
          </a:p>
          <a:p>
            <a:pPr marL="228600" indent="-228600">
              <a:buAutoNum type="arabicPeriod"/>
            </a:pPr>
            <a:r>
              <a:rPr lang="en-JM" dirty="0"/>
              <a:t>Fragile x – CGG islands </a:t>
            </a:r>
          </a:p>
          <a:p>
            <a:pPr marL="228600" indent="-228600">
              <a:buAutoNum type="arabicPeriod"/>
            </a:pPr>
            <a:endParaRPr lang="en-JM" dirty="0"/>
          </a:p>
          <a:p>
            <a:pPr marL="228600" indent="-228600">
              <a:buAutoNum type="arabicPeriod"/>
            </a:pPr>
            <a:r>
              <a:rPr lang="en-JM" dirty="0"/>
              <a:t>Robertsonian Translocations(balanced vs unbalanced) </a:t>
            </a:r>
          </a:p>
          <a:p>
            <a:pPr marL="228600" indent="-228600">
              <a:buAutoNum type="arabicPeriod"/>
            </a:pPr>
            <a:r>
              <a:rPr lang="en-JM" dirty="0"/>
              <a:t> </a:t>
            </a:r>
          </a:p>
        </p:txBody>
      </p:sp>
      <p:sp>
        <p:nvSpPr>
          <p:cNvPr id="4" name="Slide Number Placeholder 3"/>
          <p:cNvSpPr>
            <a:spLocks noGrp="1"/>
          </p:cNvSpPr>
          <p:nvPr>
            <p:ph type="sldNum" sz="quarter" idx="5"/>
          </p:nvPr>
        </p:nvSpPr>
        <p:spPr/>
        <p:txBody>
          <a:bodyPr/>
          <a:lstStyle/>
          <a:p>
            <a:fld id="{A34CBE23-1F9A-4877-9F57-23096A33B594}" type="slidenum">
              <a:rPr lang="en-JM" smtClean="0"/>
              <a:t>50</a:t>
            </a:fld>
            <a:endParaRPr lang="en-JM"/>
          </a:p>
        </p:txBody>
      </p:sp>
    </p:spTree>
    <p:extLst>
      <p:ext uri="{BB962C8B-B14F-4D97-AF65-F5344CB8AC3E}">
        <p14:creationId xmlns:p14="http://schemas.microsoft.com/office/powerpoint/2010/main" val="4029492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a:t>See: </a:t>
            </a:r>
            <a:r>
              <a:rPr lang="en-JM" dirty="0" err="1"/>
              <a:t>Amboss</a:t>
            </a:r>
            <a:r>
              <a:rPr lang="en-JM" dirty="0"/>
              <a:t> “The Cell”</a:t>
            </a:r>
          </a:p>
        </p:txBody>
      </p:sp>
      <p:sp>
        <p:nvSpPr>
          <p:cNvPr id="4" name="Slide Number Placeholder 3"/>
          <p:cNvSpPr>
            <a:spLocks noGrp="1"/>
          </p:cNvSpPr>
          <p:nvPr>
            <p:ph type="sldNum" sz="quarter" idx="5"/>
          </p:nvPr>
        </p:nvSpPr>
        <p:spPr/>
        <p:txBody>
          <a:bodyPr/>
          <a:lstStyle/>
          <a:p>
            <a:fld id="{A34CBE23-1F9A-4877-9F57-23096A33B594}" type="slidenum">
              <a:rPr lang="en-JM" smtClean="0"/>
              <a:t>6</a:t>
            </a:fld>
            <a:endParaRPr lang="en-JM"/>
          </a:p>
        </p:txBody>
      </p:sp>
    </p:spTree>
    <p:extLst>
      <p:ext uri="{BB962C8B-B14F-4D97-AF65-F5344CB8AC3E}">
        <p14:creationId xmlns:p14="http://schemas.microsoft.com/office/powerpoint/2010/main" val="1963675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JM" dirty="0"/>
              <a:t>Most prokaryotic cells have a cell wall enveloping the cell membrane.</a:t>
            </a:r>
          </a:p>
          <a:p>
            <a:pPr marL="171450" indent="-171450">
              <a:buFont typeface="Arial" panose="020B0604020202020204" pitchFamily="34" charset="0"/>
              <a:buChar char="•"/>
            </a:pPr>
            <a:r>
              <a:rPr lang="en-JM" dirty="0"/>
              <a:t>Amphiphilic lipids are phospholipids and sphingolipids</a:t>
            </a:r>
          </a:p>
          <a:p>
            <a:pPr marL="628650" lvl="1" indent="-171450">
              <a:buFont typeface="Arial" panose="020B0604020202020204" pitchFamily="34" charset="0"/>
              <a:buChar char="•"/>
            </a:pPr>
            <a:r>
              <a:rPr lang="en-JM" dirty="0"/>
              <a:t>Polar head – faces aqueous solution</a:t>
            </a:r>
          </a:p>
          <a:p>
            <a:pPr marL="628650" lvl="1" indent="-171450">
              <a:buFont typeface="Arial" panose="020B0604020202020204" pitchFamily="34" charset="0"/>
              <a:buChar char="•"/>
            </a:pPr>
            <a:r>
              <a:rPr lang="en-JM" dirty="0"/>
              <a:t>Non-polar tail – faces other non polar tail  </a:t>
            </a:r>
          </a:p>
          <a:p>
            <a:pPr marL="171450" indent="-171450">
              <a:buFont typeface="Arial" panose="020B0604020202020204" pitchFamily="34" charset="0"/>
              <a:buChar char="•"/>
            </a:pPr>
            <a:r>
              <a:rPr lang="en-JM" dirty="0"/>
              <a:t> Permeable to non-polar molecules, almost impermeable to polar molecules </a:t>
            </a:r>
          </a:p>
          <a:p>
            <a:pPr marL="171450" indent="-171450">
              <a:buFont typeface="Arial" panose="020B0604020202020204" pitchFamily="34" charset="0"/>
              <a:buChar char="•"/>
            </a:pPr>
            <a:r>
              <a:rPr lang="en-JM" dirty="0"/>
              <a:t>Lipids may move freely across the inner layer or outer layer; but needs enzymes to switch layers.</a:t>
            </a:r>
          </a:p>
          <a:p>
            <a:pPr marL="171450" indent="-171450">
              <a:buFont typeface="Arial" panose="020B0604020202020204" pitchFamily="34" charset="0"/>
              <a:buChar char="•"/>
            </a:pPr>
            <a:r>
              <a:rPr lang="en-JM" dirty="0"/>
              <a:t>Cholesterol is bulky and prevents the lipids from moving too freely when warm and from clumping too tightly when cold. </a:t>
            </a:r>
          </a:p>
          <a:p>
            <a:pPr marL="171450" indent="-171450">
              <a:buFont typeface="Arial" panose="020B0604020202020204" pitchFamily="34" charset="0"/>
              <a:buChar char="•"/>
            </a:pPr>
            <a:endParaRPr lang="en-JM" dirty="0"/>
          </a:p>
        </p:txBody>
      </p:sp>
      <p:sp>
        <p:nvSpPr>
          <p:cNvPr id="4" name="Slide Number Placeholder 3"/>
          <p:cNvSpPr>
            <a:spLocks noGrp="1"/>
          </p:cNvSpPr>
          <p:nvPr>
            <p:ph type="sldNum" sz="quarter" idx="5"/>
          </p:nvPr>
        </p:nvSpPr>
        <p:spPr/>
        <p:txBody>
          <a:bodyPr/>
          <a:lstStyle/>
          <a:p>
            <a:fld id="{A34CBE23-1F9A-4877-9F57-23096A33B594}" type="slidenum">
              <a:rPr lang="en-JM" smtClean="0"/>
              <a:t>8</a:t>
            </a:fld>
            <a:endParaRPr lang="en-JM"/>
          </a:p>
        </p:txBody>
      </p:sp>
    </p:spTree>
    <p:extLst>
      <p:ext uri="{BB962C8B-B14F-4D97-AF65-F5344CB8AC3E}">
        <p14:creationId xmlns:p14="http://schemas.microsoft.com/office/powerpoint/2010/main" val="2267772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JM" dirty="0"/>
              <a:t>Pores form at fusion points of the 2 membranes and aid in transport of substances between the cytosol and the nucleoplasm. </a:t>
            </a:r>
          </a:p>
          <a:p>
            <a:pPr marL="171450" indent="-171450">
              <a:buFont typeface="Arial" panose="020B0604020202020204" pitchFamily="34" charset="0"/>
              <a:buChar char="•"/>
            </a:pPr>
            <a:r>
              <a:rPr lang="en-JM" dirty="0"/>
              <a:t>Chromatin </a:t>
            </a:r>
          </a:p>
          <a:p>
            <a:pPr marL="628650" lvl="1" indent="-171450">
              <a:buFont typeface="Arial" panose="020B0604020202020204" pitchFamily="34" charset="0"/>
              <a:buChar char="•"/>
            </a:pPr>
            <a:r>
              <a:rPr lang="en-JM" dirty="0"/>
              <a:t>Euchromatin – Less tightly coiled, DNA accessible for replication </a:t>
            </a:r>
          </a:p>
          <a:p>
            <a:pPr marL="628650" lvl="1" indent="-171450">
              <a:buFont typeface="Arial" panose="020B0604020202020204" pitchFamily="34" charset="0"/>
              <a:buChar char="•"/>
            </a:pPr>
            <a:r>
              <a:rPr lang="en-JM" dirty="0"/>
              <a:t>Heterochromatin – Tightly coiled, DNA more easily transported but not replicated</a:t>
            </a:r>
          </a:p>
        </p:txBody>
      </p:sp>
      <p:sp>
        <p:nvSpPr>
          <p:cNvPr id="4" name="Slide Number Placeholder 3"/>
          <p:cNvSpPr>
            <a:spLocks noGrp="1"/>
          </p:cNvSpPr>
          <p:nvPr>
            <p:ph type="sldNum" sz="quarter" idx="5"/>
          </p:nvPr>
        </p:nvSpPr>
        <p:spPr/>
        <p:txBody>
          <a:bodyPr/>
          <a:lstStyle/>
          <a:p>
            <a:fld id="{A34CBE23-1F9A-4877-9F57-23096A33B594}" type="slidenum">
              <a:rPr lang="en-JM" smtClean="0"/>
              <a:t>10</a:t>
            </a:fld>
            <a:endParaRPr lang="en-JM"/>
          </a:p>
        </p:txBody>
      </p:sp>
    </p:spTree>
    <p:extLst>
      <p:ext uri="{BB962C8B-B14F-4D97-AF65-F5344CB8AC3E}">
        <p14:creationId xmlns:p14="http://schemas.microsoft.com/office/powerpoint/2010/main" val="2767008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JM" dirty="0"/>
              <a:t>Proteins modified in the </a:t>
            </a:r>
            <a:r>
              <a:rPr lang="en-JM" dirty="0" err="1"/>
              <a:t>golgi</a:t>
            </a:r>
            <a:r>
              <a:rPr lang="en-JM" dirty="0"/>
              <a:t> apparatus. </a:t>
            </a:r>
          </a:p>
          <a:p>
            <a:pPr marL="171450" indent="-171450">
              <a:buFont typeface="Arial" panose="020B0604020202020204" pitchFamily="34" charset="0"/>
              <a:buChar char="•"/>
            </a:pPr>
            <a:r>
              <a:rPr lang="en-JM" dirty="0"/>
              <a:t>Tissues with secretory functions (exocrine pancreas/Plasma cells/Goblet cells will have higher density of </a:t>
            </a:r>
            <a:r>
              <a:rPr lang="en-JM" dirty="0" err="1"/>
              <a:t>rER</a:t>
            </a:r>
            <a:r>
              <a:rPr lang="en-JM" dirty="0"/>
              <a:t>.</a:t>
            </a:r>
          </a:p>
          <a:p>
            <a:pPr marL="171450" indent="-171450">
              <a:buFont typeface="Arial" panose="020B0604020202020204" pitchFamily="34" charset="0"/>
              <a:buChar char="•"/>
            </a:pPr>
            <a:r>
              <a:rPr lang="en-JM" dirty="0" err="1"/>
              <a:t>rER</a:t>
            </a:r>
            <a:r>
              <a:rPr lang="en-JM" dirty="0"/>
              <a:t> Form Nissl bodies seen in stained neurons </a:t>
            </a:r>
          </a:p>
          <a:p>
            <a:pPr marL="171450" indent="-171450">
              <a:buFont typeface="Arial" panose="020B0604020202020204" pitchFamily="34" charset="0"/>
              <a:buChar char="•"/>
            </a:pPr>
            <a:r>
              <a:rPr lang="en-JM" dirty="0" err="1"/>
              <a:t>sER</a:t>
            </a:r>
            <a:r>
              <a:rPr lang="en-JM" dirty="0"/>
              <a:t> found in hepatocytes (detox) , Adrenal cortex and Gonads (Steroid synthesis) </a:t>
            </a:r>
          </a:p>
        </p:txBody>
      </p:sp>
      <p:sp>
        <p:nvSpPr>
          <p:cNvPr id="4" name="Slide Number Placeholder 3"/>
          <p:cNvSpPr>
            <a:spLocks noGrp="1"/>
          </p:cNvSpPr>
          <p:nvPr>
            <p:ph type="sldNum" sz="quarter" idx="5"/>
          </p:nvPr>
        </p:nvSpPr>
        <p:spPr/>
        <p:txBody>
          <a:bodyPr/>
          <a:lstStyle/>
          <a:p>
            <a:fld id="{A34CBE23-1F9A-4877-9F57-23096A33B594}" type="slidenum">
              <a:rPr lang="en-JM" smtClean="0"/>
              <a:t>12</a:t>
            </a:fld>
            <a:endParaRPr lang="en-JM"/>
          </a:p>
        </p:txBody>
      </p:sp>
    </p:spTree>
    <p:extLst>
      <p:ext uri="{BB962C8B-B14F-4D97-AF65-F5344CB8AC3E}">
        <p14:creationId xmlns:p14="http://schemas.microsoft.com/office/powerpoint/2010/main" val="106876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JM" dirty="0"/>
              <a:t>Modifies glycoproteins, hormone precursors and recycled membrane proteins. </a:t>
            </a:r>
          </a:p>
          <a:p>
            <a:pPr marL="171450" indent="-171450">
              <a:buFont typeface="Arial" panose="020B0604020202020204" pitchFamily="34" charset="0"/>
              <a:buChar char="•"/>
            </a:pPr>
            <a:r>
              <a:rPr lang="en-JM" dirty="0"/>
              <a:t>Regulated by vesicular trafficking proteins: </a:t>
            </a:r>
          </a:p>
          <a:p>
            <a:pPr marL="628650" lvl="1" indent="-171450">
              <a:buFont typeface="Arial" panose="020B0604020202020204" pitchFamily="34" charset="0"/>
              <a:buChar char="•"/>
            </a:pPr>
            <a:r>
              <a:rPr lang="en-JM" dirty="0"/>
              <a:t>COP I , COP II, </a:t>
            </a:r>
            <a:r>
              <a:rPr lang="en-JM" dirty="0" err="1"/>
              <a:t>Clathrin</a:t>
            </a:r>
            <a:r>
              <a:rPr lang="en-JM" dirty="0"/>
              <a:t> </a:t>
            </a:r>
          </a:p>
          <a:p>
            <a:pPr marL="171450" indent="-171450">
              <a:buFont typeface="Arial" panose="020B0604020202020204" pitchFamily="34" charset="0"/>
              <a:buChar char="•"/>
            </a:pPr>
            <a:r>
              <a:rPr lang="en-JM" dirty="0"/>
              <a:t>Has a Cis face (facing ER) and a Trans face (facing cell membrane)</a:t>
            </a:r>
          </a:p>
        </p:txBody>
      </p:sp>
      <p:sp>
        <p:nvSpPr>
          <p:cNvPr id="4" name="Slide Number Placeholder 3"/>
          <p:cNvSpPr>
            <a:spLocks noGrp="1"/>
          </p:cNvSpPr>
          <p:nvPr>
            <p:ph type="sldNum" sz="quarter" idx="5"/>
          </p:nvPr>
        </p:nvSpPr>
        <p:spPr/>
        <p:txBody>
          <a:bodyPr/>
          <a:lstStyle/>
          <a:p>
            <a:fld id="{A34CBE23-1F9A-4877-9F57-23096A33B594}" type="slidenum">
              <a:rPr lang="en-JM" smtClean="0"/>
              <a:t>13</a:t>
            </a:fld>
            <a:endParaRPr lang="en-JM"/>
          </a:p>
        </p:txBody>
      </p:sp>
    </p:spTree>
    <p:extLst>
      <p:ext uri="{BB962C8B-B14F-4D97-AF65-F5344CB8AC3E}">
        <p14:creationId xmlns:p14="http://schemas.microsoft.com/office/powerpoint/2010/main" val="1712419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JM" dirty="0"/>
              <a:t>Mitochondria thought to be prokaryotes which where engulfed by eukaryotic cells and become symbiotic with the Eukaryotic cell becoming almost completely reliant on the mitochondrion for energy and the mitochondrion becoming dependent on the eukaryotic cell for complete DNA processing. (endosymbiotic theory) </a:t>
            </a:r>
          </a:p>
          <a:p>
            <a:pPr marL="171450" indent="-171450">
              <a:buFont typeface="Arial" panose="020B0604020202020204" pitchFamily="34" charset="0"/>
              <a:buChar char="•"/>
            </a:pPr>
            <a:r>
              <a:rPr lang="en-JM" dirty="0"/>
              <a:t>Mitochondria have the ability to produce approx. 15% of the total proteins needed for their function. </a:t>
            </a:r>
          </a:p>
        </p:txBody>
      </p:sp>
      <p:sp>
        <p:nvSpPr>
          <p:cNvPr id="4" name="Slide Number Placeholder 3"/>
          <p:cNvSpPr>
            <a:spLocks noGrp="1"/>
          </p:cNvSpPr>
          <p:nvPr>
            <p:ph type="sldNum" sz="quarter" idx="5"/>
          </p:nvPr>
        </p:nvSpPr>
        <p:spPr/>
        <p:txBody>
          <a:bodyPr/>
          <a:lstStyle/>
          <a:p>
            <a:fld id="{A34CBE23-1F9A-4877-9F57-23096A33B594}" type="slidenum">
              <a:rPr lang="en-JM" smtClean="0"/>
              <a:t>14</a:t>
            </a:fld>
            <a:endParaRPr lang="en-JM"/>
          </a:p>
        </p:txBody>
      </p:sp>
    </p:spTree>
    <p:extLst>
      <p:ext uri="{BB962C8B-B14F-4D97-AF65-F5344CB8AC3E}">
        <p14:creationId xmlns:p14="http://schemas.microsoft.com/office/powerpoint/2010/main" val="3515137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E2334EE-8B52-4E27-B49D-95C71BCBDD87}" type="datetimeFigureOut">
              <a:rPr lang="en-JM" smtClean="0"/>
              <a:t>16/10/2020</a:t>
            </a:fld>
            <a:endParaRPr lang="en-JM"/>
          </a:p>
        </p:txBody>
      </p:sp>
      <p:sp>
        <p:nvSpPr>
          <p:cNvPr id="5" name="Footer Placeholder 4"/>
          <p:cNvSpPr>
            <a:spLocks noGrp="1"/>
          </p:cNvSpPr>
          <p:nvPr>
            <p:ph type="ftr" sz="quarter" idx="11"/>
          </p:nvPr>
        </p:nvSpPr>
        <p:spPr/>
        <p:txBody>
          <a:bodyPr/>
          <a:lstStyle/>
          <a:p>
            <a:endParaRPr lang="en-JM"/>
          </a:p>
        </p:txBody>
      </p:sp>
      <p:sp>
        <p:nvSpPr>
          <p:cNvPr id="6" name="Slide Number Placeholder 5"/>
          <p:cNvSpPr>
            <a:spLocks noGrp="1"/>
          </p:cNvSpPr>
          <p:nvPr>
            <p:ph type="sldNum" sz="quarter" idx="12"/>
          </p:nvPr>
        </p:nvSpPr>
        <p:spPr/>
        <p:txBody>
          <a:bodyPr rIns="45720"/>
          <a:lstStyle/>
          <a:p>
            <a:fld id="{2EAD8455-D3CA-4DAC-AA40-DF3984CB61BF}" type="slidenum">
              <a:rPr lang="en-JM" smtClean="0"/>
              <a:t>‹#›</a:t>
            </a:fld>
            <a:endParaRPr lang="en-JM"/>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595101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2334EE-8B52-4E27-B49D-95C71BCBDD87}" type="datetimeFigureOut">
              <a:rPr lang="en-JM" smtClean="0"/>
              <a:t>16/10/2020</a:t>
            </a:fld>
            <a:endParaRPr lang="en-JM"/>
          </a:p>
        </p:txBody>
      </p:sp>
      <p:sp>
        <p:nvSpPr>
          <p:cNvPr id="5" name="Footer Placeholder 4"/>
          <p:cNvSpPr>
            <a:spLocks noGrp="1"/>
          </p:cNvSpPr>
          <p:nvPr>
            <p:ph type="ftr" sz="quarter" idx="11"/>
          </p:nvPr>
        </p:nvSpPr>
        <p:spPr/>
        <p:txBody>
          <a:bodyPr/>
          <a:lstStyle/>
          <a:p>
            <a:endParaRPr lang="en-JM"/>
          </a:p>
        </p:txBody>
      </p:sp>
      <p:sp>
        <p:nvSpPr>
          <p:cNvPr id="6" name="Slide Number Placeholder 5"/>
          <p:cNvSpPr>
            <a:spLocks noGrp="1"/>
          </p:cNvSpPr>
          <p:nvPr>
            <p:ph type="sldNum" sz="quarter" idx="12"/>
          </p:nvPr>
        </p:nvSpPr>
        <p:spPr/>
        <p:txBody>
          <a:bodyPr/>
          <a:lstStyle/>
          <a:p>
            <a:fld id="{2EAD8455-D3CA-4DAC-AA40-DF3984CB61BF}" type="slidenum">
              <a:rPr lang="en-JM" smtClean="0"/>
              <a:t>‹#›</a:t>
            </a:fld>
            <a:endParaRPr lang="en-JM"/>
          </a:p>
        </p:txBody>
      </p:sp>
    </p:spTree>
    <p:extLst>
      <p:ext uri="{BB962C8B-B14F-4D97-AF65-F5344CB8AC3E}">
        <p14:creationId xmlns:p14="http://schemas.microsoft.com/office/powerpoint/2010/main" val="3927086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2334EE-8B52-4E27-B49D-95C71BCBDD87}" type="datetimeFigureOut">
              <a:rPr lang="en-JM" smtClean="0"/>
              <a:t>16/10/2020</a:t>
            </a:fld>
            <a:endParaRPr lang="en-JM"/>
          </a:p>
        </p:txBody>
      </p:sp>
      <p:sp>
        <p:nvSpPr>
          <p:cNvPr id="5" name="Footer Placeholder 4"/>
          <p:cNvSpPr>
            <a:spLocks noGrp="1"/>
          </p:cNvSpPr>
          <p:nvPr>
            <p:ph type="ftr" sz="quarter" idx="11"/>
          </p:nvPr>
        </p:nvSpPr>
        <p:spPr/>
        <p:txBody>
          <a:bodyPr/>
          <a:lstStyle/>
          <a:p>
            <a:endParaRPr lang="en-JM"/>
          </a:p>
        </p:txBody>
      </p:sp>
      <p:sp>
        <p:nvSpPr>
          <p:cNvPr id="6" name="Slide Number Placeholder 5"/>
          <p:cNvSpPr>
            <a:spLocks noGrp="1"/>
          </p:cNvSpPr>
          <p:nvPr>
            <p:ph type="sldNum" sz="quarter" idx="12"/>
          </p:nvPr>
        </p:nvSpPr>
        <p:spPr/>
        <p:txBody>
          <a:bodyPr/>
          <a:lstStyle/>
          <a:p>
            <a:fld id="{2EAD8455-D3CA-4DAC-AA40-DF3984CB61BF}" type="slidenum">
              <a:rPr lang="en-JM" smtClean="0"/>
              <a:t>‹#›</a:t>
            </a:fld>
            <a:endParaRPr lang="en-JM"/>
          </a:p>
        </p:txBody>
      </p:sp>
    </p:spTree>
    <p:extLst>
      <p:ext uri="{BB962C8B-B14F-4D97-AF65-F5344CB8AC3E}">
        <p14:creationId xmlns:p14="http://schemas.microsoft.com/office/powerpoint/2010/main" val="1395387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2334EE-8B52-4E27-B49D-95C71BCBDD87}" type="datetimeFigureOut">
              <a:rPr lang="en-JM" smtClean="0"/>
              <a:t>16/10/2020</a:t>
            </a:fld>
            <a:endParaRPr lang="en-JM"/>
          </a:p>
        </p:txBody>
      </p:sp>
      <p:sp>
        <p:nvSpPr>
          <p:cNvPr id="5" name="Footer Placeholder 4"/>
          <p:cNvSpPr>
            <a:spLocks noGrp="1"/>
          </p:cNvSpPr>
          <p:nvPr>
            <p:ph type="ftr" sz="quarter" idx="11"/>
          </p:nvPr>
        </p:nvSpPr>
        <p:spPr/>
        <p:txBody>
          <a:bodyPr/>
          <a:lstStyle/>
          <a:p>
            <a:endParaRPr lang="en-JM"/>
          </a:p>
        </p:txBody>
      </p:sp>
      <p:sp>
        <p:nvSpPr>
          <p:cNvPr id="6" name="Slide Number Placeholder 5"/>
          <p:cNvSpPr>
            <a:spLocks noGrp="1"/>
          </p:cNvSpPr>
          <p:nvPr>
            <p:ph type="sldNum" sz="quarter" idx="12"/>
          </p:nvPr>
        </p:nvSpPr>
        <p:spPr/>
        <p:txBody>
          <a:bodyPr/>
          <a:lstStyle/>
          <a:p>
            <a:fld id="{2EAD8455-D3CA-4DAC-AA40-DF3984CB61BF}" type="slidenum">
              <a:rPr lang="en-JM" smtClean="0"/>
              <a:t>‹#›</a:t>
            </a:fld>
            <a:endParaRPr lang="en-JM"/>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588309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2334EE-8B52-4E27-B49D-95C71BCBDD87}" type="datetimeFigureOut">
              <a:rPr lang="en-JM" smtClean="0"/>
              <a:t>16/10/2020</a:t>
            </a:fld>
            <a:endParaRPr lang="en-JM"/>
          </a:p>
        </p:txBody>
      </p:sp>
      <p:sp>
        <p:nvSpPr>
          <p:cNvPr id="5" name="Footer Placeholder 4"/>
          <p:cNvSpPr>
            <a:spLocks noGrp="1"/>
          </p:cNvSpPr>
          <p:nvPr>
            <p:ph type="ftr" sz="quarter" idx="11"/>
          </p:nvPr>
        </p:nvSpPr>
        <p:spPr/>
        <p:txBody>
          <a:bodyPr/>
          <a:lstStyle/>
          <a:p>
            <a:endParaRPr lang="en-JM"/>
          </a:p>
        </p:txBody>
      </p:sp>
      <p:sp>
        <p:nvSpPr>
          <p:cNvPr id="6" name="Slide Number Placeholder 5"/>
          <p:cNvSpPr>
            <a:spLocks noGrp="1"/>
          </p:cNvSpPr>
          <p:nvPr>
            <p:ph type="sldNum" sz="quarter" idx="12"/>
          </p:nvPr>
        </p:nvSpPr>
        <p:spPr/>
        <p:txBody>
          <a:bodyPr/>
          <a:lstStyle/>
          <a:p>
            <a:fld id="{2EAD8455-D3CA-4DAC-AA40-DF3984CB61BF}" type="slidenum">
              <a:rPr lang="en-JM" smtClean="0"/>
              <a:t>‹#›</a:t>
            </a:fld>
            <a:endParaRPr lang="en-JM"/>
          </a:p>
        </p:txBody>
      </p:sp>
    </p:spTree>
    <p:extLst>
      <p:ext uri="{BB962C8B-B14F-4D97-AF65-F5344CB8AC3E}">
        <p14:creationId xmlns:p14="http://schemas.microsoft.com/office/powerpoint/2010/main" val="349003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2334EE-8B52-4E27-B49D-95C71BCBDD87}" type="datetimeFigureOut">
              <a:rPr lang="en-JM" smtClean="0"/>
              <a:t>16/10/2020</a:t>
            </a:fld>
            <a:endParaRPr lang="en-JM"/>
          </a:p>
        </p:txBody>
      </p:sp>
      <p:sp>
        <p:nvSpPr>
          <p:cNvPr id="6" name="Footer Placeholder 5"/>
          <p:cNvSpPr>
            <a:spLocks noGrp="1"/>
          </p:cNvSpPr>
          <p:nvPr>
            <p:ph type="ftr" sz="quarter" idx="11"/>
          </p:nvPr>
        </p:nvSpPr>
        <p:spPr/>
        <p:txBody>
          <a:bodyPr/>
          <a:lstStyle/>
          <a:p>
            <a:endParaRPr lang="en-JM"/>
          </a:p>
        </p:txBody>
      </p:sp>
      <p:sp>
        <p:nvSpPr>
          <p:cNvPr id="7" name="Slide Number Placeholder 6"/>
          <p:cNvSpPr>
            <a:spLocks noGrp="1"/>
          </p:cNvSpPr>
          <p:nvPr>
            <p:ph type="sldNum" sz="quarter" idx="12"/>
          </p:nvPr>
        </p:nvSpPr>
        <p:spPr/>
        <p:txBody>
          <a:bodyPr/>
          <a:lstStyle/>
          <a:p>
            <a:fld id="{2EAD8455-D3CA-4DAC-AA40-DF3984CB61BF}" type="slidenum">
              <a:rPr lang="en-JM" smtClean="0"/>
              <a:t>‹#›</a:t>
            </a:fld>
            <a:endParaRPr lang="en-JM"/>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364612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2334EE-8B52-4E27-B49D-95C71BCBDD87}" type="datetimeFigureOut">
              <a:rPr lang="en-JM" smtClean="0"/>
              <a:t>16/10/2020</a:t>
            </a:fld>
            <a:endParaRPr lang="en-JM"/>
          </a:p>
        </p:txBody>
      </p:sp>
      <p:sp>
        <p:nvSpPr>
          <p:cNvPr id="8" name="Footer Placeholder 7"/>
          <p:cNvSpPr>
            <a:spLocks noGrp="1"/>
          </p:cNvSpPr>
          <p:nvPr>
            <p:ph type="ftr" sz="quarter" idx="11"/>
          </p:nvPr>
        </p:nvSpPr>
        <p:spPr/>
        <p:txBody>
          <a:bodyPr/>
          <a:lstStyle/>
          <a:p>
            <a:endParaRPr lang="en-JM"/>
          </a:p>
        </p:txBody>
      </p:sp>
      <p:sp>
        <p:nvSpPr>
          <p:cNvPr id="9" name="Slide Number Placeholder 8"/>
          <p:cNvSpPr>
            <a:spLocks noGrp="1"/>
          </p:cNvSpPr>
          <p:nvPr>
            <p:ph type="sldNum" sz="quarter" idx="12"/>
          </p:nvPr>
        </p:nvSpPr>
        <p:spPr/>
        <p:txBody>
          <a:bodyPr/>
          <a:lstStyle/>
          <a:p>
            <a:fld id="{2EAD8455-D3CA-4DAC-AA40-DF3984CB61BF}" type="slidenum">
              <a:rPr lang="en-JM" smtClean="0"/>
              <a:t>‹#›</a:t>
            </a:fld>
            <a:endParaRPr lang="en-JM"/>
          </a:p>
        </p:txBody>
      </p:sp>
    </p:spTree>
    <p:extLst>
      <p:ext uri="{BB962C8B-B14F-4D97-AF65-F5344CB8AC3E}">
        <p14:creationId xmlns:p14="http://schemas.microsoft.com/office/powerpoint/2010/main" val="2544751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2334EE-8B52-4E27-B49D-95C71BCBDD87}" type="datetimeFigureOut">
              <a:rPr lang="en-JM" smtClean="0"/>
              <a:t>16/10/2020</a:t>
            </a:fld>
            <a:endParaRPr lang="en-JM"/>
          </a:p>
        </p:txBody>
      </p:sp>
      <p:sp>
        <p:nvSpPr>
          <p:cNvPr id="4" name="Footer Placeholder 3"/>
          <p:cNvSpPr>
            <a:spLocks noGrp="1"/>
          </p:cNvSpPr>
          <p:nvPr>
            <p:ph type="ftr" sz="quarter" idx="11"/>
          </p:nvPr>
        </p:nvSpPr>
        <p:spPr/>
        <p:txBody>
          <a:bodyPr/>
          <a:lstStyle/>
          <a:p>
            <a:endParaRPr lang="en-JM"/>
          </a:p>
        </p:txBody>
      </p:sp>
      <p:sp>
        <p:nvSpPr>
          <p:cNvPr id="5" name="Slide Number Placeholder 4"/>
          <p:cNvSpPr>
            <a:spLocks noGrp="1"/>
          </p:cNvSpPr>
          <p:nvPr>
            <p:ph type="sldNum" sz="quarter" idx="12"/>
          </p:nvPr>
        </p:nvSpPr>
        <p:spPr/>
        <p:txBody>
          <a:bodyPr/>
          <a:lstStyle/>
          <a:p>
            <a:fld id="{2EAD8455-D3CA-4DAC-AA40-DF3984CB61BF}" type="slidenum">
              <a:rPr lang="en-JM" smtClean="0"/>
              <a:t>‹#›</a:t>
            </a:fld>
            <a:endParaRPr lang="en-JM"/>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938267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AE2334EE-8B52-4E27-B49D-95C71BCBDD87}" type="datetimeFigureOut">
              <a:rPr lang="en-JM" smtClean="0"/>
              <a:t>16/10/2020</a:t>
            </a:fld>
            <a:endParaRPr lang="en-JM"/>
          </a:p>
        </p:txBody>
      </p:sp>
      <p:sp>
        <p:nvSpPr>
          <p:cNvPr id="3" name="Footer Placeholder 2"/>
          <p:cNvSpPr>
            <a:spLocks noGrp="1"/>
          </p:cNvSpPr>
          <p:nvPr>
            <p:ph type="ftr" sz="quarter" idx="11"/>
          </p:nvPr>
        </p:nvSpPr>
        <p:spPr/>
        <p:txBody>
          <a:bodyPr/>
          <a:lstStyle/>
          <a:p>
            <a:endParaRPr lang="en-JM"/>
          </a:p>
        </p:txBody>
      </p:sp>
      <p:sp>
        <p:nvSpPr>
          <p:cNvPr id="4" name="Slide Number Placeholder 3"/>
          <p:cNvSpPr>
            <a:spLocks noGrp="1"/>
          </p:cNvSpPr>
          <p:nvPr>
            <p:ph type="sldNum" sz="quarter" idx="12"/>
          </p:nvPr>
        </p:nvSpPr>
        <p:spPr/>
        <p:txBody>
          <a:bodyPr/>
          <a:lstStyle/>
          <a:p>
            <a:fld id="{2EAD8455-D3CA-4DAC-AA40-DF3984CB61BF}" type="slidenum">
              <a:rPr lang="en-JM" smtClean="0"/>
              <a:t>‹#›</a:t>
            </a:fld>
            <a:endParaRPr lang="en-JM"/>
          </a:p>
        </p:txBody>
      </p:sp>
    </p:spTree>
    <p:extLst>
      <p:ext uri="{BB962C8B-B14F-4D97-AF65-F5344CB8AC3E}">
        <p14:creationId xmlns:p14="http://schemas.microsoft.com/office/powerpoint/2010/main" val="1414329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2334EE-8B52-4E27-B49D-95C71BCBDD87}" type="datetimeFigureOut">
              <a:rPr lang="en-JM" smtClean="0"/>
              <a:t>16/10/2020</a:t>
            </a:fld>
            <a:endParaRPr lang="en-JM"/>
          </a:p>
        </p:txBody>
      </p:sp>
      <p:sp>
        <p:nvSpPr>
          <p:cNvPr id="6" name="Footer Placeholder 5"/>
          <p:cNvSpPr>
            <a:spLocks noGrp="1"/>
          </p:cNvSpPr>
          <p:nvPr>
            <p:ph type="ftr" sz="quarter" idx="11"/>
          </p:nvPr>
        </p:nvSpPr>
        <p:spPr/>
        <p:txBody>
          <a:bodyPr/>
          <a:lstStyle/>
          <a:p>
            <a:endParaRPr lang="en-JM"/>
          </a:p>
        </p:txBody>
      </p:sp>
      <p:sp>
        <p:nvSpPr>
          <p:cNvPr id="7" name="Slide Number Placeholder 6"/>
          <p:cNvSpPr>
            <a:spLocks noGrp="1"/>
          </p:cNvSpPr>
          <p:nvPr>
            <p:ph type="sldNum" sz="quarter" idx="12"/>
          </p:nvPr>
        </p:nvSpPr>
        <p:spPr/>
        <p:txBody>
          <a:bodyPr/>
          <a:lstStyle/>
          <a:p>
            <a:fld id="{2EAD8455-D3CA-4DAC-AA40-DF3984CB61BF}" type="slidenum">
              <a:rPr lang="en-JM" smtClean="0"/>
              <a:t>‹#›</a:t>
            </a:fld>
            <a:endParaRPr lang="en-JM"/>
          </a:p>
        </p:txBody>
      </p:sp>
    </p:spTree>
    <p:extLst>
      <p:ext uri="{BB962C8B-B14F-4D97-AF65-F5344CB8AC3E}">
        <p14:creationId xmlns:p14="http://schemas.microsoft.com/office/powerpoint/2010/main" val="2460640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2334EE-8B52-4E27-B49D-95C71BCBDD87}" type="datetimeFigureOut">
              <a:rPr lang="en-JM" smtClean="0"/>
              <a:t>16/10/2020</a:t>
            </a:fld>
            <a:endParaRPr lang="en-JM"/>
          </a:p>
        </p:txBody>
      </p:sp>
      <p:sp>
        <p:nvSpPr>
          <p:cNvPr id="6" name="Footer Placeholder 5"/>
          <p:cNvSpPr>
            <a:spLocks noGrp="1"/>
          </p:cNvSpPr>
          <p:nvPr>
            <p:ph type="ftr" sz="quarter" idx="11"/>
          </p:nvPr>
        </p:nvSpPr>
        <p:spPr/>
        <p:txBody>
          <a:bodyPr/>
          <a:lstStyle/>
          <a:p>
            <a:endParaRPr lang="en-JM"/>
          </a:p>
        </p:txBody>
      </p:sp>
      <p:sp>
        <p:nvSpPr>
          <p:cNvPr id="7" name="Slide Number Placeholder 6"/>
          <p:cNvSpPr>
            <a:spLocks noGrp="1"/>
          </p:cNvSpPr>
          <p:nvPr>
            <p:ph type="sldNum" sz="quarter" idx="12"/>
          </p:nvPr>
        </p:nvSpPr>
        <p:spPr/>
        <p:txBody>
          <a:bodyPr/>
          <a:lstStyle/>
          <a:p>
            <a:fld id="{2EAD8455-D3CA-4DAC-AA40-DF3984CB61BF}" type="slidenum">
              <a:rPr lang="en-JM" smtClean="0"/>
              <a:t>‹#›</a:t>
            </a:fld>
            <a:endParaRPr lang="en-JM"/>
          </a:p>
        </p:txBody>
      </p:sp>
    </p:spTree>
    <p:extLst>
      <p:ext uri="{BB962C8B-B14F-4D97-AF65-F5344CB8AC3E}">
        <p14:creationId xmlns:p14="http://schemas.microsoft.com/office/powerpoint/2010/main" val="3511625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AE2334EE-8B52-4E27-B49D-95C71BCBDD87}" type="datetimeFigureOut">
              <a:rPr lang="en-JM" smtClean="0"/>
              <a:t>16/10/2020</a:t>
            </a:fld>
            <a:endParaRPr lang="en-JM"/>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endParaRPr lang="en-JM"/>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2EAD8455-D3CA-4DAC-AA40-DF3984CB61BF}" type="slidenum">
              <a:rPr lang="en-JM" smtClean="0"/>
              <a:t>‹#›</a:t>
            </a:fld>
            <a:endParaRPr lang="en-JM"/>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64379136"/>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next.amboss.com/us/article/Mo0McS#Z8df00e166ee4f3f06d0d108c2ab91db6" TargetMode="External"/><Relationship Id="rId2" Type="http://schemas.openxmlformats.org/officeDocument/2006/relationships/hyperlink" Target="https://next.amboss.com/us/article/Lo0wcS#Z0b2dbba84cd425084862e30873efee1a"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2806DFD-E192-42CC-B190-3C4C95B8FF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9867"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C102A7-0119-4B1E-90A4-57B13E8091F8}"/>
              </a:ext>
            </a:extLst>
          </p:cNvPr>
          <p:cNvSpPr>
            <a:spLocks noGrp="1"/>
          </p:cNvSpPr>
          <p:nvPr>
            <p:ph type="ctrTitle"/>
          </p:nvPr>
        </p:nvSpPr>
        <p:spPr>
          <a:xfrm>
            <a:off x="5659697" y="1949051"/>
            <a:ext cx="5644108" cy="4056638"/>
          </a:xfrm>
        </p:spPr>
        <p:txBody>
          <a:bodyPr>
            <a:normAutofit/>
          </a:bodyPr>
          <a:lstStyle/>
          <a:p>
            <a:r>
              <a:rPr lang="en-JM" sz="6100"/>
              <a:t>Cell structure </a:t>
            </a:r>
            <a:br>
              <a:rPr lang="en-JM" sz="6100"/>
            </a:br>
            <a:r>
              <a:rPr lang="en-JM" sz="6100"/>
              <a:t>Cell Division</a:t>
            </a:r>
            <a:br>
              <a:rPr lang="en-JM" sz="6100"/>
            </a:br>
            <a:r>
              <a:rPr lang="en-JM" sz="6100"/>
              <a:t>Gametogenesis </a:t>
            </a:r>
          </a:p>
        </p:txBody>
      </p:sp>
      <p:sp>
        <p:nvSpPr>
          <p:cNvPr id="10" name="Rectangle 9">
            <a:extLst>
              <a:ext uri="{FF2B5EF4-FFF2-40B4-BE49-F238E27FC236}">
                <a16:creationId xmlns:a16="http://schemas.microsoft.com/office/drawing/2014/main" id="{5DA7D8ED-4DB6-46C0-AE81-24DA0AAF9A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6204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E5C12349-62E6-4BD7-9794-8785CD02DF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3" y="0"/>
            <a:ext cx="3690120"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a:extLst>
              <a:ext uri="{FF2B5EF4-FFF2-40B4-BE49-F238E27FC236}">
                <a16:creationId xmlns:a16="http://schemas.microsoft.com/office/drawing/2014/main" id="{3D30A10F-BB9C-44D4-A10F-DC8138A4E195}"/>
              </a:ext>
            </a:extLst>
          </p:cNvPr>
          <p:cNvSpPr>
            <a:spLocks noGrp="1"/>
          </p:cNvSpPr>
          <p:nvPr>
            <p:ph type="subTitle" idx="1"/>
          </p:nvPr>
        </p:nvSpPr>
        <p:spPr>
          <a:xfrm>
            <a:off x="1307490" y="1949051"/>
            <a:ext cx="3002750" cy="2959899"/>
          </a:xfrm>
        </p:spPr>
        <p:txBody>
          <a:bodyPr anchor="ctr">
            <a:normAutofit/>
          </a:bodyPr>
          <a:lstStyle/>
          <a:p>
            <a:pPr algn="ctr"/>
            <a:r>
              <a:rPr lang="en-JM" sz="2800"/>
              <a:t>Dr. Donclair Brown </a:t>
            </a:r>
          </a:p>
          <a:p>
            <a:pPr algn="ctr"/>
            <a:r>
              <a:rPr lang="en-JM" sz="2800"/>
              <a:t>MBBS (Hons.)</a:t>
            </a:r>
          </a:p>
          <a:p>
            <a:pPr algn="ctr"/>
            <a:r>
              <a:rPr lang="en-JM" sz="2800"/>
              <a:t>Class of 2018</a:t>
            </a:r>
          </a:p>
        </p:txBody>
      </p:sp>
      <p:sp>
        <p:nvSpPr>
          <p:cNvPr id="14" name="Right Triangle 13">
            <a:extLst>
              <a:ext uri="{FF2B5EF4-FFF2-40B4-BE49-F238E27FC236}">
                <a16:creationId xmlns:a16="http://schemas.microsoft.com/office/drawing/2014/main" id="{CDD5A4AA-8515-49AE-8C6C-9CF6E14C9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1431831" y="1949051"/>
            <a:ext cx="239869" cy="239869"/>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F1F27F2-9EEA-46DD-89B9-E86E041241D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071" b="90000" l="9821" r="89732">
                        <a14:foregroundMark x1="61161" y1="22500" x2="61161" y2="22500"/>
                        <a14:foregroundMark x1="59821" y1="22500" x2="59821" y2="22500"/>
                        <a14:foregroundMark x1="58482" y1="21429" x2="58482" y2="21429"/>
                        <a14:foregroundMark x1="58929" y1="6071" x2="58929" y2="6071"/>
                      </a14:backgroundRemoval>
                    </a14:imgEffect>
                  </a14:imgLayer>
                </a14:imgProps>
              </a:ext>
            </a:extLst>
          </a:blip>
          <a:srcRect r="-2965" b="31765"/>
          <a:stretch/>
        </p:blipFill>
        <p:spPr>
          <a:xfrm>
            <a:off x="-617410" y="5038162"/>
            <a:ext cx="2196864" cy="1819838"/>
          </a:xfrm>
          <a:prstGeom prst="rect">
            <a:avLst/>
          </a:prstGeom>
        </p:spPr>
      </p:pic>
    </p:spTree>
    <p:extLst>
      <p:ext uri="{BB962C8B-B14F-4D97-AF65-F5344CB8AC3E}">
        <p14:creationId xmlns:p14="http://schemas.microsoft.com/office/powerpoint/2010/main" val="2606858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040F2-E6AD-4FC0-B941-EBA3367DEAA9}"/>
              </a:ext>
            </a:extLst>
          </p:cNvPr>
          <p:cNvSpPr>
            <a:spLocks noGrp="1"/>
          </p:cNvSpPr>
          <p:nvPr>
            <p:ph type="title"/>
          </p:nvPr>
        </p:nvSpPr>
        <p:spPr>
          <a:xfrm>
            <a:off x="2816204" y="194870"/>
            <a:ext cx="7958331" cy="1077229"/>
          </a:xfrm>
        </p:spPr>
        <p:txBody>
          <a:bodyPr/>
          <a:lstStyle/>
          <a:p>
            <a:r>
              <a:rPr lang="en-JM"/>
              <a:t>Nucleus</a:t>
            </a:r>
            <a:endParaRPr lang="en-JM" dirty="0"/>
          </a:p>
        </p:txBody>
      </p:sp>
      <p:sp>
        <p:nvSpPr>
          <p:cNvPr id="3" name="Content Placeholder 2">
            <a:extLst>
              <a:ext uri="{FF2B5EF4-FFF2-40B4-BE49-F238E27FC236}">
                <a16:creationId xmlns:a16="http://schemas.microsoft.com/office/drawing/2014/main" id="{3B1487C1-D4EA-4618-AC3E-80822770DD50}"/>
              </a:ext>
            </a:extLst>
          </p:cNvPr>
          <p:cNvSpPr>
            <a:spLocks noGrp="1"/>
          </p:cNvSpPr>
          <p:nvPr>
            <p:ph idx="1"/>
          </p:nvPr>
        </p:nvSpPr>
        <p:spPr>
          <a:xfrm>
            <a:off x="578029" y="945777"/>
            <a:ext cx="6217340" cy="5717353"/>
          </a:xfrm>
        </p:spPr>
        <p:txBody>
          <a:bodyPr>
            <a:normAutofit fontScale="77500" lnSpcReduction="20000"/>
          </a:bodyPr>
          <a:lstStyle/>
          <a:p>
            <a:r>
              <a:rPr lang="en-JM" dirty="0"/>
              <a:t>Brain of the cell, containing almost* all the genetic material of the cell. </a:t>
            </a:r>
          </a:p>
          <a:p>
            <a:pPr lvl="1"/>
            <a:r>
              <a:rPr lang="en-JM" dirty="0"/>
              <a:t>Site of DNA replication</a:t>
            </a:r>
          </a:p>
          <a:p>
            <a:pPr lvl="1"/>
            <a:r>
              <a:rPr lang="en-JM" dirty="0"/>
              <a:t>Site of rRNA synthesis (Nucleolus) </a:t>
            </a:r>
          </a:p>
          <a:p>
            <a:pPr lvl="1"/>
            <a:r>
              <a:rPr lang="en-JM" dirty="0"/>
              <a:t>Site of transcription </a:t>
            </a:r>
          </a:p>
          <a:p>
            <a:pPr lvl="1"/>
            <a:r>
              <a:rPr lang="en-JM" dirty="0"/>
              <a:t>Packages DNA for protection when not being replicated or transcribed</a:t>
            </a:r>
          </a:p>
          <a:p>
            <a:pPr lvl="1"/>
            <a:endParaRPr lang="en-JM" dirty="0"/>
          </a:p>
          <a:p>
            <a:r>
              <a:rPr lang="en-JM" dirty="0"/>
              <a:t>Surrounded by a porous nuclear envelope </a:t>
            </a:r>
          </a:p>
          <a:p>
            <a:pPr lvl="1"/>
            <a:r>
              <a:rPr lang="en-JM" dirty="0"/>
              <a:t>Inner membrane – covered by nuclear lamina </a:t>
            </a:r>
          </a:p>
          <a:p>
            <a:pPr lvl="1"/>
            <a:r>
              <a:rPr lang="en-JM" dirty="0"/>
              <a:t>Outer membrane – transitions into the rough ER  </a:t>
            </a:r>
          </a:p>
          <a:p>
            <a:r>
              <a:rPr lang="en-JM" dirty="0"/>
              <a:t>Contains: </a:t>
            </a:r>
          </a:p>
          <a:p>
            <a:pPr lvl="1"/>
            <a:r>
              <a:rPr lang="en-JM" dirty="0"/>
              <a:t>Chromatin  (Euchromatin vs Heterochromatin) </a:t>
            </a:r>
          </a:p>
          <a:p>
            <a:pPr lvl="2"/>
            <a:r>
              <a:rPr lang="en-JM" dirty="0"/>
              <a:t>DNA + Histones+ Non-histone proteins </a:t>
            </a:r>
          </a:p>
          <a:p>
            <a:pPr lvl="1"/>
            <a:r>
              <a:rPr lang="en-JM" dirty="0"/>
              <a:t>Nucleolus </a:t>
            </a:r>
          </a:p>
          <a:p>
            <a:pPr lvl="1"/>
            <a:r>
              <a:rPr lang="en-JM" dirty="0"/>
              <a:t>Nucleoplasm  </a:t>
            </a:r>
          </a:p>
        </p:txBody>
      </p:sp>
      <p:pic>
        <p:nvPicPr>
          <p:cNvPr id="5" name="Picture 4">
            <a:extLst>
              <a:ext uri="{FF2B5EF4-FFF2-40B4-BE49-F238E27FC236}">
                <a16:creationId xmlns:a16="http://schemas.microsoft.com/office/drawing/2014/main" id="{C091FC9E-C93F-4D63-9B5C-D18B18226243}"/>
              </a:ext>
            </a:extLst>
          </p:cNvPr>
          <p:cNvPicPr>
            <a:picLocks noChangeAspect="1"/>
          </p:cNvPicPr>
          <p:nvPr/>
        </p:nvPicPr>
        <p:blipFill>
          <a:blip r:embed="rId3"/>
          <a:stretch>
            <a:fillRect/>
          </a:stretch>
        </p:blipFill>
        <p:spPr>
          <a:xfrm>
            <a:off x="6096000" y="1516913"/>
            <a:ext cx="6046840" cy="4901403"/>
          </a:xfrm>
          <a:prstGeom prst="rect">
            <a:avLst/>
          </a:prstGeom>
        </p:spPr>
      </p:pic>
    </p:spTree>
    <p:extLst>
      <p:ext uri="{BB962C8B-B14F-4D97-AF65-F5344CB8AC3E}">
        <p14:creationId xmlns:p14="http://schemas.microsoft.com/office/powerpoint/2010/main" val="2667983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9A613-B699-479A-9833-D2A091FF7F17}"/>
              </a:ext>
            </a:extLst>
          </p:cNvPr>
          <p:cNvPicPr>
            <a:picLocks noChangeAspect="1"/>
          </p:cNvPicPr>
          <p:nvPr/>
        </p:nvPicPr>
        <p:blipFill>
          <a:blip r:embed="rId2"/>
          <a:stretch>
            <a:fillRect/>
          </a:stretch>
        </p:blipFill>
        <p:spPr>
          <a:xfrm>
            <a:off x="2110946" y="264302"/>
            <a:ext cx="7355783" cy="6329395"/>
          </a:xfrm>
          <a:prstGeom prst="rect">
            <a:avLst/>
          </a:prstGeom>
        </p:spPr>
      </p:pic>
    </p:spTree>
    <p:extLst>
      <p:ext uri="{BB962C8B-B14F-4D97-AF65-F5344CB8AC3E}">
        <p14:creationId xmlns:p14="http://schemas.microsoft.com/office/powerpoint/2010/main" val="1160086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040F2-E6AD-4FC0-B941-EBA3367DEAA9}"/>
              </a:ext>
            </a:extLst>
          </p:cNvPr>
          <p:cNvSpPr>
            <a:spLocks noGrp="1"/>
          </p:cNvSpPr>
          <p:nvPr>
            <p:ph type="title"/>
          </p:nvPr>
        </p:nvSpPr>
        <p:spPr>
          <a:xfrm>
            <a:off x="3461662" y="22748"/>
            <a:ext cx="7958331" cy="1077229"/>
          </a:xfrm>
        </p:spPr>
        <p:txBody>
          <a:bodyPr/>
          <a:lstStyle/>
          <a:p>
            <a:r>
              <a:rPr lang="en-JM"/>
              <a:t>Endoplasmic reticulum</a:t>
            </a:r>
            <a:endParaRPr lang="en-JM" dirty="0"/>
          </a:p>
        </p:txBody>
      </p:sp>
      <p:sp>
        <p:nvSpPr>
          <p:cNvPr id="3" name="Content Placeholder 2">
            <a:extLst>
              <a:ext uri="{FF2B5EF4-FFF2-40B4-BE49-F238E27FC236}">
                <a16:creationId xmlns:a16="http://schemas.microsoft.com/office/drawing/2014/main" id="{3B1487C1-D4EA-4618-AC3E-80822770DD50}"/>
              </a:ext>
            </a:extLst>
          </p:cNvPr>
          <p:cNvSpPr>
            <a:spLocks noGrp="1"/>
          </p:cNvSpPr>
          <p:nvPr>
            <p:ph idx="1"/>
          </p:nvPr>
        </p:nvSpPr>
        <p:spPr>
          <a:xfrm>
            <a:off x="993303" y="561362"/>
            <a:ext cx="6578571" cy="5558370"/>
          </a:xfrm>
        </p:spPr>
        <p:txBody>
          <a:bodyPr>
            <a:normAutofit fontScale="92500" lnSpcReduction="20000"/>
          </a:bodyPr>
          <a:lstStyle/>
          <a:p>
            <a:r>
              <a:rPr lang="en-JM"/>
              <a:t>Functions to synthesize various cellular components and products for export. </a:t>
            </a:r>
          </a:p>
          <a:p>
            <a:pPr lvl="1"/>
            <a:r>
              <a:rPr lang="en-JM"/>
              <a:t>Rough</a:t>
            </a:r>
          </a:p>
          <a:p>
            <a:pPr lvl="2"/>
            <a:r>
              <a:rPr lang="en-JM"/>
              <a:t>Synthesis of membrane, secretory and lysosomal proteins</a:t>
            </a:r>
          </a:p>
          <a:p>
            <a:pPr lvl="2"/>
            <a:r>
              <a:rPr lang="en-JM"/>
              <a:t>Proteins packaged into vesicles  for exocytosis or modification*</a:t>
            </a:r>
          </a:p>
          <a:p>
            <a:pPr lvl="1"/>
            <a:r>
              <a:rPr lang="en-JM"/>
              <a:t>Smooth</a:t>
            </a:r>
          </a:p>
          <a:p>
            <a:pPr lvl="2"/>
            <a:r>
              <a:rPr lang="en-JM"/>
              <a:t>Synthesis of phospholipids, fatty acids and steroids </a:t>
            </a:r>
          </a:p>
          <a:p>
            <a:pPr lvl="2"/>
            <a:r>
              <a:rPr lang="en-JM"/>
              <a:t>Carbohydrate trafficking </a:t>
            </a:r>
          </a:p>
          <a:p>
            <a:pPr lvl="2"/>
            <a:r>
              <a:rPr lang="en-JM"/>
              <a:t>Ca2+ storage </a:t>
            </a:r>
          </a:p>
          <a:p>
            <a:pPr lvl="2"/>
            <a:r>
              <a:rPr lang="en-JM"/>
              <a:t>Biotransformation (Detoxification)</a:t>
            </a:r>
          </a:p>
          <a:p>
            <a:r>
              <a:rPr lang="en-JM"/>
              <a:t>  Membranous Channels spanning from the outer nuclear membrane </a:t>
            </a:r>
          </a:p>
          <a:p>
            <a:pPr lvl="1"/>
            <a:r>
              <a:rPr lang="en-JM"/>
              <a:t>rER – Has ribosomes on the surface </a:t>
            </a:r>
          </a:p>
          <a:p>
            <a:pPr lvl="1"/>
            <a:r>
              <a:rPr lang="en-JM"/>
              <a:t>sER lacks ribosomes </a:t>
            </a:r>
            <a:endParaRPr lang="en-JM" dirty="0"/>
          </a:p>
        </p:txBody>
      </p:sp>
      <p:pic>
        <p:nvPicPr>
          <p:cNvPr id="7" name="Picture 6">
            <a:extLst>
              <a:ext uri="{FF2B5EF4-FFF2-40B4-BE49-F238E27FC236}">
                <a16:creationId xmlns:a16="http://schemas.microsoft.com/office/drawing/2014/main" id="{E9FABC67-4657-4BAB-96FB-815BCC4CD7B1}"/>
              </a:ext>
            </a:extLst>
          </p:cNvPr>
          <p:cNvPicPr>
            <a:picLocks noChangeAspect="1"/>
          </p:cNvPicPr>
          <p:nvPr/>
        </p:nvPicPr>
        <p:blipFill>
          <a:blip r:embed="rId3"/>
          <a:stretch>
            <a:fillRect/>
          </a:stretch>
        </p:blipFill>
        <p:spPr>
          <a:xfrm rot="16200000">
            <a:off x="6377945" y="1624245"/>
            <a:ext cx="6104931" cy="3979166"/>
          </a:xfrm>
          <a:prstGeom prst="rect">
            <a:avLst/>
          </a:prstGeom>
        </p:spPr>
      </p:pic>
    </p:spTree>
    <p:extLst>
      <p:ext uri="{BB962C8B-B14F-4D97-AF65-F5344CB8AC3E}">
        <p14:creationId xmlns:p14="http://schemas.microsoft.com/office/powerpoint/2010/main" val="883081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040F2-E6AD-4FC0-B941-EBA3367DEAA9}"/>
              </a:ext>
            </a:extLst>
          </p:cNvPr>
          <p:cNvSpPr>
            <a:spLocks noGrp="1"/>
          </p:cNvSpPr>
          <p:nvPr>
            <p:ph type="title"/>
          </p:nvPr>
        </p:nvSpPr>
        <p:spPr>
          <a:xfrm>
            <a:off x="3301618" y="134288"/>
            <a:ext cx="7958331" cy="1077229"/>
          </a:xfrm>
        </p:spPr>
        <p:txBody>
          <a:bodyPr/>
          <a:lstStyle/>
          <a:p>
            <a:r>
              <a:rPr lang="en-JM" dirty="0"/>
              <a:t>Golgi Apparatus </a:t>
            </a:r>
          </a:p>
        </p:txBody>
      </p:sp>
      <p:sp>
        <p:nvSpPr>
          <p:cNvPr id="3" name="Content Placeholder 2">
            <a:extLst>
              <a:ext uri="{FF2B5EF4-FFF2-40B4-BE49-F238E27FC236}">
                <a16:creationId xmlns:a16="http://schemas.microsoft.com/office/drawing/2014/main" id="{3B1487C1-D4EA-4618-AC3E-80822770DD50}"/>
              </a:ext>
            </a:extLst>
          </p:cNvPr>
          <p:cNvSpPr>
            <a:spLocks noGrp="1"/>
          </p:cNvSpPr>
          <p:nvPr>
            <p:ph idx="1"/>
          </p:nvPr>
        </p:nvSpPr>
        <p:spPr>
          <a:xfrm>
            <a:off x="1012948" y="570729"/>
            <a:ext cx="7796540" cy="3997828"/>
          </a:xfrm>
        </p:spPr>
        <p:txBody>
          <a:bodyPr/>
          <a:lstStyle/>
          <a:p>
            <a:r>
              <a:rPr lang="en-JM" dirty="0"/>
              <a:t>Function: </a:t>
            </a:r>
          </a:p>
          <a:p>
            <a:pPr lvl="1"/>
            <a:r>
              <a:rPr lang="en-JM" dirty="0"/>
              <a:t>Receives proteins and lipid products from the ER and further modifies them before distribution. </a:t>
            </a:r>
          </a:p>
          <a:p>
            <a:pPr lvl="1"/>
            <a:r>
              <a:rPr lang="en-JM" dirty="0"/>
              <a:t>Synthesizes  and loads lysosomes with enzymes </a:t>
            </a:r>
          </a:p>
          <a:p>
            <a:r>
              <a:rPr lang="en-JM" dirty="0"/>
              <a:t>Structure:</a:t>
            </a:r>
          </a:p>
          <a:p>
            <a:pPr lvl="1"/>
            <a:r>
              <a:rPr lang="en-JM" dirty="0"/>
              <a:t>Enveloped, disc shaped vesicular structure</a:t>
            </a:r>
          </a:p>
          <a:p>
            <a:pPr lvl="2"/>
            <a:r>
              <a:rPr lang="en-JM" dirty="0"/>
              <a:t>Functional units : Cisternae </a:t>
            </a:r>
          </a:p>
        </p:txBody>
      </p:sp>
      <p:pic>
        <p:nvPicPr>
          <p:cNvPr id="2050" name="Picture 2" descr="Golgi apparatus | Definition, Function, Location, &amp; Facts | Britannica">
            <a:extLst>
              <a:ext uri="{FF2B5EF4-FFF2-40B4-BE49-F238E27FC236}">
                <a16:creationId xmlns:a16="http://schemas.microsoft.com/office/drawing/2014/main" id="{89C047C0-436A-438B-8AE6-B22CC3EFAF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8054" y="2491522"/>
            <a:ext cx="4524281" cy="4154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504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040F2-E6AD-4FC0-B941-EBA3367DEAA9}"/>
              </a:ext>
            </a:extLst>
          </p:cNvPr>
          <p:cNvSpPr>
            <a:spLocks noGrp="1"/>
          </p:cNvSpPr>
          <p:nvPr>
            <p:ph type="title"/>
          </p:nvPr>
        </p:nvSpPr>
        <p:spPr>
          <a:xfrm>
            <a:off x="3349745" y="21993"/>
            <a:ext cx="7958331" cy="1077229"/>
          </a:xfrm>
        </p:spPr>
        <p:txBody>
          <a:bodyPr/>
          <a:lstStyle/>
          <a:p>
            <a:r>
              <a:rPr lang="en-JM" dirty="0"/>
              <a:t>Mitochondria</a:t>
            </a:r>
          </a:p>
        </p:txBody>
      </p:sp>
      <p:sp>
        <p:nvSpPr>
          <p:cNvPr id="3" name="Content Placeholder 2">
            <a:extLst>
              <a:ext uri="{FF2B5EF4-FFF2-40B4-BE49-F238E27FC236}">
                <a16:creationId xmlns:a16="http://schemas.microsoft.com/office/drawing/2014/main" id="{3B1487C1-D4EA-4618-AC3E-80822770DD50}"/>
              </a:ext>
            </a:extLst>
          </p:cNvPr>
          <p:cNvSpPr>
            <a:spLocks noGrp="1"/>
          </p:cNvSpPr>
          <p:nvPr>
            <p:ph idx="1"/>
          </p:nvPr>
        </p:nvSpPr>
        <p:spPr>
          <a:xfrm>
            <a:off x="1169388" y="688536"/>
            <a:ext cx="6226023" cy="6017063"/>
          </a:xfrm>
        </p:spPr>
        <p:txBody>
          <a:bodyPr>
            <a:normAutofit lnSpcReduction="10000"/>
          </a:bodyPr>
          <a:lstStyle/>
          <a:p>
            <a:r>
              <a:rPr lang="en-JM" dirty="0"/>
              <a:t>The energy centre of the cell</a:t>
            </a:r>
          </a:p>
          <a:p>
            <a:pPr lvl="1"/>
            <a:r>
              <a:rPr lang="en-JM" dirty="0"/>
              <a:t>Contains the Respiratory(electron transport) chain needed for cellular energy production. (Along with ATP synthase) </a:t>
            </a:r>
          </a:p>
          <a:p>
            <a:pPr lvl="1"/>
            <a:r>
              <a:rPr lang="en-JM" dirty="0"/>
              <a:t>Site of other important metabolic pathways: </a:t>
            </a:r>
          </a:p>
          <a:p>
            <a:pPr lvl="2"/>
            <a:r>
              <a:rPr lang="en-JM" dirty="0" err="1"/>
              <a:t>Kreb</a:t>
            </a:r>
            <a:r>
              <a:rPr lang="en-JM" dirty="0"/>
              <a:t> cycle, Beta oxidation, Urea cycle, </a:t>
            </a:r>
            <a:r>
              <a:rPr lang="en-JM" dirty="0" err="1"/>
              <a:t>Heme</a:t>
            </a:r>
            <a:r>
              <a:rPr lang="en-JM" dirty="0"/>
              <a:t> synthesis etc</a:t>
            </a:r>
          </a:p>
          <a:p>
            <a:r>
              <a:rPr lang="en-JM" dirty="0"/>
              <a:t>Structurally similar to a prokaryotic cell* </a:t>
            </a:r>
          </a:p>
          <a:p>
            <a:r>
              <a:rPr lang="en-JM" dirty="0"/>
              <a:t>Smooth outer membrane and convoluted inner membrane </a:t>
            </a:r>
          </a:p>
          <a:p>
            <a:pPr lvl="1"/>
            <a:r>
              <a:rPr lang="en-JM" dirty="0"/>
              <a:t>Outer-porous and permeable </a:t>
            </a:r>
          </a:p>
          <a:p>
            <a:pPr lvl="1"/>
            <a:r>
              <a:rPr lang="en-JM" dirty="0"/>
              <a:t>Inner impermeable but has numerous ionic transporters</a:t>
            </a:r>
          </a:p>
          <a:p>
            <a:pPr lvl="1"/>
            <a:r>
              <a:rPr lang="en-JM" dirty="0"/>
              <a:t>Surrounds the </a:t>
            </a:r>
            <a:r>
              <a:rPr lang="en-JM" b="1" dirty="0"/>
              <a:t>Mitochondrial matrix </a:t>
            </a:r>
            <a:endParaRPr lang="en-JM" dirty="0"/>
          </a:p>
          <a:p>
            <a:pPr lvl="2"/>
            <a:r>
              <a:rPr lang="en-JM" dirty="0"/>
              <a:t>Contains </a:t>
            </a:r>
            <a:r>
              <a:rPr lang="en-JM" dirty="0" err="1"/>
              <a:t>mtDNA</a:t>
            </a:r>
            <a:r>
              <a:rPr lang="en-JM" dirty="0"/>
              <a:t> and ribosomes</a:t>
            </a:r>
          </a:p>
        </p:txBody>
      </p:sp>
      <p:pic>
        <p:nvPicPr>
          <p:cNvPr id="4" name="Picture 3">
            <a:extLst>
              <a:ext uri="{FF2B5EF4-FFF2-40B4-BE49-F238E27FC236}">
                <a16:creationId xmlns:a16="http://schemas.microsoft.com/office/drawing/2014/main" id="{6E13C7D5-0D85-40D9-A1A8-E3D47ADEEE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0000" l="4000" r="94222">
                        <a14:foregroundMark x1="38222" y1="14412" x2="38222" y2="14412"/>
                        <a14:foregroundMark x1="42222" y1="5294" x2="43111" y2="7647"/>
                        <a14:foregroundMark x1="4000" y1="20588" x2="4000" y2="20588"/>
                        <a14:foregroundMark x1="88444" y1="52353" x2="88444" y2="52353"/>
                        <a14:foregroundMark x1="89333" y1="45882" x2="89333" y2="45882"/>
                        <a14:foregroundMark x1="85778" y1="42353" x2="85778" y2="42353"/>
                        <a14:foregroundMark x1="18667" y1="38529" x2="18667" y2="38529"/>
                        <a14:foregroundMark x1="30222" y1="40000" x2="30222" y2="40000"/>
                        <a14:foregroundMark x1="31556" y1="36471" x2="31556" y2="36471"/>
                        <a14:foregroundMark x1="43556" y1="33235" x2="43556" y2="33235"/>
                        <a14:foregroundMark x1="47111" y1="32353" x2="47111" y2="32353"/>
                        <a14:foregroundMark x1="77778" y1="52941" x2="77778" y2="52941"/>
                        <a14:foregroundMark x1="73333" y1="53235" x2="73333" y2="53235"/>
                        <a14:foregroundMark x1="68444" y1="54706" x2="68444" y2="54706"/>
                        <a14:foregroundMark x1="67556" y1="54706" x2="67556" y2="54706"/>
                        <a14:foregroundMark x1="63556" y1="55294" x2="63556" y2="55294"/>
                        <a14:foregroundMark x1="60000" y1="55294" x2="60000" y2="55294"/>
                        <a14:foregroundMark x1="59111" y1="55294" x2="59111" y2="55294"/>
                        <a14:foregroundMark x1="70222" y1="52353" x2="70222" y2="52353"/>
                        <a14:foregroundMark x1="78667" y1="51176" x2="78667" y2="51176"/>
                        <a14:foregroundMark x1="54667" y1="54118" x2="54667" y2="54118"/>
                        <a14:foregroundMark x1="53333" y1="57941" x2="53333" y2="57941"/>
                        <a14:foregroundMark x1="75111" y1="53529" x2="75111" y2="53529"/>
                        <a14:foregroundMark x1="89778" y1="54706" x2="89778" y2="54706"/>
                        <a14:foregroundMark x1="89333" y1="63529" x2="89333" y2="63529"/>
                        <a14:foregroundMark x1="84444" y1="67059" x2="84444" y2="67059"/>
                        <a14:foregroundMark x1="94222" y1="57059" x2="94222" y2="57059"/>
                        <a14:foregroundMark x1="41333" y1="34118" x2="41333" y2="34118"/>
                      </a14:backgroundRemoval>
                    </a14:imgEffect>
                  </a14:imgLayer>
                </a14:imgProps>
              </a:ext>
            </a:extLst>
          </a:blip>
          <a:stretch>
            <a:fillRect/>
          </a:stretch>
        </p:blipFill>
        <p:spPr>
          <a:xfrm>
            <a:off x="8133397" y="1600744"/>
            <a:ext cx="2790385" cy="4216582"/>
          </a:xfrm>
          <a:prstGeom prst="rect">
            <a:avLst/>
          </a:prstGeom>
        </p:spPr>
      </p:pic>
    </p:spTree>
    <p:extLst>
      <p:ext uri="{BB962C8B-B14F-4D97-AF65-F5344CB8AC3E}">
        <p14:creationId xmlns:p14="http://schemas.microsoft.com/office/powerpoint/2010/main" val="4126658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22F0272-3878-4604-AA91-01CA8F08DEF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2" name="Picture 11">
            <a:extLst>
              <a:ext uri="{FF2B5EF4-FFF2-40B4-BE49-F238E27FC236}">
                <a16:creationId xmlns:a16="http://schemas.microsoft.com/office/drawing/2014/main" id="{1F60EAEC-22E3-4448-8F0A-9ADAA793A9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4" name="Rectangle 13">
            <a:extLst>
              <a:ext uri="{FF2B5EF4-FFF2-40B4-BE49-F238E27FC236}">
                <a16:creationId xmlns:a16="http://schemas.microsoft.com/office/drawing/2014/main" id="{355E0F90-3FFF-4E04-B3C8-3C969A415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EC63A4EF-A033-4ED0-9EB6-6E1A8D264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964965EE-80F2-417F-9652-5BFF14DA7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AA3C9611-CFD7-4C23-A8F2-00E7865A5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a:extLst>
              <a:ext uri="{FF2B5EF4-FFF2-40B4-BE49-F238E27FC236}">
                <a16:creationId xmlns:a16="http://schemas.microsoft.com/office/drawing/2014/main" id="{33531910-85D4-447C-B26D-0E75D8F9473C}"/>
              </a:ext>
            </a:extLst>
          </p:cNvPr>
          <p:cNvPicPr>
            <a:picLocks noGrp="1" noChangeAspect="1"/>
          </p:cNvPicPr>
          <p:nvPr>
            <p:ph idx="1"/>
          </p:nvPr>
        </p:nvPicPr>
        <p:blipFill>
          <a:blip r:embed="rId5"/>
          <a:stretch>
            <a:fillRect/>
          </a:stretch>
        </p:blipFill>
        <p:spPr>
          <a:xfrm>
            <a:off x="1622060" y="326017"/>
            <a:ext cx="9132719" cy="6210250"/>
          </a:xfrm>
          <a:prstGeom prst="rect">
            <a:avLst/>
          </a:prstGeom>
        </p:spPr>
      </p:pic>
    </p:spTree>
    <p:extLst>
      <p:ext uri="{BB962C8B-B14F-4D97-AF65-F5344CB8AC3E}">
        <p14:creationId xmlns:p14="http://schemas.microsoft.com/office/powerpoint/2010/main" val="438225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040F2-E6AD-4FC0-B941-EBA3367DEAA9}"/>
              </a:ext>
            </a:extLst>
          </p:cNvPr>
          <p:cNvSpPr>
            <a:spLocks noGrp="1"/>
          </p:cNvSpPr>
          <p:nvPr>
            <p:ph type="title"/>
          </p:nvPr>
        </p:nvSpPr>
        <p:spPr/>
        <p:txBody>
          <a:bodyPr/>
          <a:lstStyle/>
          <a:p>
            <a:r>
              <a:rPr lang="en-JM" dirty="0"/>
              <a:t>Lysosomes</a:t>
            </a:r>
          </a:p>
        </p:txBody>
      </p:sp>
      <p:sp>
        <p:nvSpPr>
          <p:cNvPr id="3" name="Content Placeholder 2">
            <a:extLst>
              <a:ext uri="{FF2B5EF4-FFF2-40B4-BE49-F238E27FC236}">
                <a16:creationId xmlns:a16="http://schemas.microsoft.com/office/drawing/2014/main" id="{3B1487C1-D4EA-4618-AC3E-80822770DD50}"/>
              </a:ext>
            </a:extLst>
          </p:cNvPr>
          <p:cNvSpPr>
            <a:spLocks noGrp="1"/>
          </p:cNvSpPr>
          <p:nvPr>
            <p:ph idx="1"/>
          </p:nvPr>
        </p:nvSpPr>
        <p:spPr>
          <a:xfrm>
            <a:off x="1621861" y="255400"/>
            <a:ext cx="7796540" cy="3997828"/>
          </a:xfrm>
        </p:spPr>
        <p:txBody>
          <a:bodyPr/>
          <a:lstStyle/>
          <a:p>
            <a:r>
              <a:rPr lang="en-JM" dirty="0"/>
              <a:t>Function is intracellular digestion </a:t>
            </a:r>
          </a:p>
          <a:p>
            <a:pPr lvl="1"/>
            <a:r>
              <a:rPr lang="en-JM" dirty="0"/>
              <a:t>Primary lysosomes will fuse with phagosomes or endosomes to form secondary lysosomes before hydrolysis occurs </a:t>
            </a:r>
          </a:p>
          <a:p>
            <a:pPr lvl="1"/>
            <a:r>
              <a:rPr lang="en-JM" dirty="0"/>
              <a:t>Autolysis</a:t>
            </a:r>
          </a:p>
          <a:p>
            <a:r>
              <a:rPr lang="en-JM" dirty="0"/>
              <a:t>Structure: </a:t>
            </a:r>
          </a:p>
          <a:p>
            <a:pPr lvl="1"/>
            <a:r>
              <a:rPr lang="en-JM" dirty="0"/>
              <a:t>Lipid bilayer surrounding a vesicle containing filled with hydrolytic enzymes. (lipases, proteases, glucosidases, Acid phosphatase)</a:t>
            </a:r>
          </a:p>
        </p:txBody>
      </p:sp>
      <p:pic>
        <p:nvPicPr>
          <p:cNvPr id="4098" name="Picture 2" descr="Functions of Lysosome | Lysosomal Enzymes and Their Functions - Nursing  Helpline">
            <a:extLst>
              <a:ext uri="{FF2B5EF4-FFF2-40B4-BE49-F238E27FC236}">
                <a16:creationId xmlns:a16="http://schemas.microsoft.com/office/drawing/2014/main" id="{BE15291A-80DB-4F66-B567-FD54CA541A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4846" y="4016367"/>
            <a:ext cx="4910569" cy="2586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018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BB1771-7BEB-4212-B5AA-B6139E33542E}"/>
              </a:ext>
            </a:extLst>
          </p:cNvPr>
          <p:cNvPicPr>
            <a:picLocks noChangeAspect="1"/>
          </p:cNvPicPr>
          <p:nvPr/>
        </p:nvPicPr>
        <p:blipFill>
          <a:blip r:embed="rId2"/>
          <a:stretch>
            <a:fillRect/>
          </a:stretch>
        </p:blipFill>
        <p:spPr>
          <a:xfrm>
            <a:off x="2024062" y="333375"/>
            <a:ext cx="8143875" cy="6191250"/>
          </a:xfrm>
          <a:prstGeom prst="rect">
            <a:avLst/>
          </a:prstGeom>
        </p:spPr>
      </p:pic>
    </p:spTree>
    <p:extLst>
      <p:ext uri="{BB962C8B-B14F-4D97-AF65-F5344CB8AC3E}">
        <p14:creationId xmlns:p14="http://schemas.microsoft.com/office/powerpoint/2010/main" val="1585221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040F2-E6AD-4FC0-B941-EBA3367DEAA9}"/>
              </a:ext>
            </a:extLst>
          </p:cNvPr>
          <p:cNvSpPr>
            <a:spLocks noGrp="1"/>
          </p:cNvSpPr>
          <p:nvPr>
            <p:ph type="title"/>
          </p:nvPr>
        </p:nvSpPr>
        <p:spPr/>
        <p:txBody>
          <a:bodyPr/>
          <a:lstStyle/>
          <a:p>
            <a:r>
              <a:rPr lang="en-JM" dirty="0"/>
              <a:t>Peroxisomes</a:t>
            </a:r>
          </a:p>
        </p:txBody>
      </p:sp>
      <p:sp>
        <p:nvSpPr>
          <p:cNvPr id="3" name="Content Placeholder 2">
            <a:extLst>
              <a:ext uri="{FF2B5EF4-FFF2-40B4-BE49-F238E27FC236}">
                <a16:creationId xmlns:a16="http://schemas.microsoft.com/office/drawing/2014/main" id="{3B1487C1-D4EA-4618-AC3E-80822770DD50}"/>
              </a:ext>
            </a:extLst>
          </p:cNvPr>
          <p:cNvSpPr>
            <a:spLocks noGrp="1"/>
          </p:cNvSpPr>
          <p:nvPr>
            <p:ph idx="1"/>
          </p:nvPr>
        </p:nvSpPr>
        <p:spPr>
          <a:xfrm>
            <a:off x="1169389" y="1346669"/>
            <a:ext cx="5969348" cy="4941835"/>
          </a:xfrm>
        </p:spPr>
        <p:txBody>
          <a:bodyPr>
            <a:normAutofit/>
          </a:bodyPr>
          <a:lstStyle/>
          <a:p>
            <a:r>
              <a:rPr lang="en-JM" dirty="0"/>
              <a:t>Vesicles utilizing O2 to degrade:</a:t>
            </a:r>
          </a:p>
          <a:p>
            <a:pPr lvl="1"/>
            <a:r>
              <a:rPr lang="en-JM" dirty="0"/>
              <a:t>VLCFA’s (beta oxidation) </a:t>
            </a:r>
          </a:p>
          <a:p>
            <a:pPr lvl="1"/>
            <a:r>
              <a:rPr lang="en-JM" dirty="0"/>
              <a:t>BCFA’s (alpha oxidation)</a:t>
            </a:r>
          </a:p>
          <a:p>
            <a:pPr lvl="1"/>
            <a:r>
              <a:rPr lang="en-JM" dirty="0"/>
              <a:t>H2O2 via catalase </a:t>
            </a:r>
          </a:p>
          <a:p>
            <a:pPr marL="349250" indent="-342900"/>
            <a:r>
              <a:rPr lang="en-JM" dirty="0"/>
              <a:t>Also important in steroid hormone and bile acid synthesis</a:t>
            </a:r>
          </a:p>
          <a:p>
            <a:pPr marL="349250" indent="-342900"/>
            <a:endParaRPr lang="en-JM" dirty="0"/>
          </a:p>
          <a:p>
            <a:pPr marL="349250" indent="-342900"/>
            <a:r>
              <a:rPr lang="en-JM" dirty="0"/>
              <a:t>Structure: </a:t>
            </a:r>
          </a:p>
          <a:p>
            <a:pPr marL="800100" lvl="1" indent="-342900"/>
            <a:r>
              <a:rPr lang="en-JM" dirty="0"/>
              <a:t>Single membrane bound spherical organelles </a:t>
            </a:r>
          </a:p>
        </p:txBody>
      </p:sp>
      <p:pic>
        <p:nvPicPr>
          <p:cNvPr id="4" name="Picture 3">
            <a:extLst>
              <a:ext uri="{FF2B5EF4-FFF2-40B4-BE49-F238E27FC236}">
                <a16:creationId xmlns:a16="http://schemas.microsoft.com/office/drawing/2014/main" id="{4FF91147-4417-4B0F-8978-38CBB61422EC}"/>
              </a:ext>
            </a:extLst>
          </p:cNvPr>
          <p:cNvPicPr>
            <a:picLocks noChangeAspect="1"/>
          </p:cNvPicPr>
          <p:nvPr/>
        </p:nvPicPr>
        <p:blipFill>
          <a:blip r:embed="rId2"/>
          <a:stretch>
            <a:fillRect/>
          </a:stretch>
        </p:blipFill>
        <p:spPr>
          <a:xfrm>
            <a:off x="7706184" y="2207953"/>
            <a:ext cx="3316427" cy="3219266"/>
          </a:xfrm>
          <a:prstGeom prst="rect">
            <a:avLst/>
          </a:prstGeom>
        </p:spPr>
      </p:pic>
    </p:spTree>
    <p:extLst>
      <p:ext uri="{BB962C8B-B14F-4D97-AF65-F5344CB8AC3E}">
        <p14:creationId xmlns:p14="http://schemas.microsoft.com/office/powerpoint/2010/main" val="1304207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040F2-E6AD-4FC0-B941-EBA3367DEAA9}"/>
              </a:ext>
            </a:extLst>
          </p:cNvPr>
          <p:cNvSpPr>
            <a:spLocks noGrp="1"/>
          </p:cNvSpPr>
          <p:nvPr>
            <p:ph type="title"/>
          </p:nvPr>
        </p:nvSpPr>
        <p:spPr>
          <a:xfrm>
            <a:off x="3240744" y="0"/>
            <a:ext cx="7958331" cy="1077229"/>
          </a:xfrm>
        </p:spPr>
        <p:txBody>
          <a:bodyPr/>
          <a:lstStyle/>
          <a:p>
            <a:r>
              <a:rPr lang="en-JM" dirty="0"/>
              <a:t>Ribosomes </a:t>
            </a:r>
          </a:p>
        </p:txBody>
      </p:sp>
      <p:sp>
        <p:nvSpPr>
          <p:cNvPr id="3" name="Content Placeholder 2">
            <a:extLst>
              <a:ext uri="{FF2B5EF4-FFF2-40B4-BE49-F238E27FC236}">
                <a16:creationId xmlns:a16="http://schemas.microsoft.com/office/drawing/2014/main" id="{3B1487C1-D4EA-4618-AC3E-80822770DD50}"/>
              </a:ext>
            </a:extLst>
          </p:cNvPr>
          <p:cNvSpPr>
            <a:spLocks noGrp="1"/>
          </p:cNvSpPr>
          <p:nvPr>
            <p:ph idx="1"/>
          </p:nvPr>
        </p:nvSpPr>
        <p:spPr>
          <a:xfrm>
            <a:off x="2412935" y="1648798"/>
            <a:ext cx="7796540" cy="3997828"/>
          </a:xfrm>
        </p:spPr>
        <p:txBody>
          <a:bodyPr/>
          <a:lstStyle/>
          <a:p>
            <a:r>
              <a:rPr lang="en-JM" dirty="0"/>
              <a:t>Protein Translation utilizing RNA. (protein synthesis) </a:t>
            </a:r>
          </a:p>
          <a:p>
            <a:pPr lvl="1"/>
            <a:r>
              <a:rPr lang="en-JM" dirty="0"/>
              <a:t>rRNA interacts with mRNA, and aminoacyl tRNA to form peptides.</a:t>
            </a:r>
          </a:p>
          <a:p>
            <a:r>
              <a:rPr lang="en-JM" dirty="0"/>
              <a:t>rRNA and protein complexes</a:t>
            </a:r>
          </a:p>
          <a:p>
            <a:pPr lvl="1"/>
            <a:r>
              <a:rPr lang="en-JM" dirty="0"/>
              <a:t>Classified by mass in Svedberg units(S)   </a:t>
            </a:r>
          </a:p>
          <a:p>
            <a:pPr lvl="1"/>
            <a:r>
              <a:rPr lang="en-JM" dirty="0"/>
              <a:t>Large and small subunits </a:t>
            </a:r>
          </a:p>
          <a:p>
            <a:pPr lvl="2"/>
            <a:r>
              <a:rPr lang="en-JM" dirty="0"/>
              <a:t>Small : </a:t>
            </a:r>
            <a:r>
              <a:rPr lang="en-JM" i="1" dirty="0"/>
              <a:t>40S</a:t>
            </a:r>
            <a:r>
              <a:rPr lang="en-JM" dirty="0"/>
              <a:t> , 30s</a:t>
            </a:r>
          </a:p>
          <a:p>
            <a:pPr lvl="2"/>
            <a:r>
              <a:rPr lang="en-JM" dirty="0"/>
              <a:t>Large </a:t>
            </a:r>
            <a:r>
              <a:rPr lang="en-JM" i="1" dirty="0"/>
              <a:t>60S</a:t>
            </a:r>
            <a:r>
              <a:rPr lang="en-JM" dirty="0"/>
              <a:t> , 70S </a:t>
            </a:r>
          </a:p>
          <a:p>
            <a:pPr lvl="2"/>
            <a:r>
              <a:rPr lang="en-JM" dirty="0"/>
              <a:t>Total </a:t>
            </a:r>
            <a:r>
              <a:rPr lang="en-JM" i="1" dirty="0"/>
              <a:t>80S</a:t>
            </a:r>
            <a:r>
              <a:rPr lang="en-JM" dirty="0"/>
              <a:t>, 70S</a:t>
            </a:r>
          </a:p>
          <a:p>
            <a:pPr lvl="1"/>
            <a:endParaRPr lang="en-JM" dirty="0"/>
          </a:p>
        </p:txBody>
      </p:sp>
      <p:pic>
        <p:nvPicPr>
          <p:cNvPr id="6" name="Picture 5">
            <a:extLst>
              <a:ext uri="{FF2B5EF4-FFF2-40B4-BE49-F238E27FC236}">
                <a16:creationId xmlns:a16="http://schemas.microsoft.com/office/drawing/2014/main" id="{AB76BB3F-C6EB-48BF-B6F3-A95F384E2583}"/>
              </a:ext>
            </a:extLst>
          </p:cNvPr>
          <p:cNvPicPr>
            <a:picLocks noChangeAspect="1"/>
          </p:cNvPicPr>
          <p:nvPr/>
        </p:nvPicPr>
        <p:blipFill>
          <a:blip r:embed="rId3"/>
          <a:stretch>
            <a:fillRect/>
          </a:stretch>
        </p:blipFill>
        <p:spPr>
          <a:xfrm>
            <a:off x="6585439" y="3924041"/>
            <a:ext cx="3813297" cy="2440510"/>
          </a:xfrm>
          <a:prstGeom prst="rect">
            <a:avLst/>
          </a:prstGeom>
        </p:spPr>
      </p:pic>
    </p:spTree>
    <p:extLst>
      <p:ext uri="{BB962C8B-B14F-4D97-AF65-F5344CB8AC3E}">
        <p14:creationId xmlns:p14="http://schemas.microsoft.com/office/powerpoint/2010/main" val="668233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B5E326A3-EB92-4BDA-9F77-45197E0CBE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0">
            <a:extLst>
              <a:ext uri="{FF2B5EF4-FFF2-40B4-BE49-F238E27FC236}">
                <a16:creationId xmlns:a16="http://schemas.microsoft.com/office/drawing/2014/main" id="{B4E7D395-0531-4A17-A276-FDA3EB7792E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9" name="Rectangle 12">
            <a:extLst>
              <a:ext uri="{FF2B5EF4-FFF2-40B4-BE49-F238E27FC236}">
                <a16:creationId xmlns:a16="http://schemas.microsoft.com/office/drawing/2014/main" id="{CAC996C7-7B84-4645-9AA1-6EA85EAB47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229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1A45380-35A3-4436-BA30-38267B6C8831}"/>
              </a:ext>
            </a:extLst>
          </p:cNvPr>
          <p:cNvSpPr>
            <a:spLocks noGrp="1"/>
          </p:cNvSpPr>
          <p:nvPr>
            <p:ph type="title"/>
          </p:nvPr>
        </p:nvSpPr>
        <p:spPr>
          <a:xfrm>
            <a:off x="1337191" y="1064365"/>
            <a:ext cx="2856582" cy="3313671"/>
          </a:xfrm>
        </p:spPr>
        <p:txBody>
          <a:bodyPr>
            <a:normAutofit/>
          </a:bodyPr>
          <a:lstStyle/>
          <a:p>
            <a:pPr algn="l"/>
            <a:r>
              <a:rPr lang="en-JM">
                <a:solidFill>
                  <a:schemeClr val="bg1"/>
                </a:solidFill>
              </a:rPr>
              <a:t>Outline </a:t>
            </a:r>
          </a:p>
        </p:txBody>
      </p:sp>
      <p:sp>
        <p:nvSpPr>
          <p:cNvPr id="20" name="Rectangle 14">
            <a:extLst>
              <a:ext uri="{FF2B5EF4-FFF2-40B4-BE49-F238E27FC236}">
                <a16:creationId xmlns:a16="http://schemas.microsoft.com/office/drawing/2014/main" id="{32DC315B-5680-47D9-B827-34D012FB1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769"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21" name="Content Placeholder 2">
            <a:extLst>
              <a:ext uri="{FF2B5EF4-FFF2-40B4-BE49-F238E27FC236}">
                <a16:creationId xmlns:a16="http://schemas.microsoft.com/office/drawing/2014/main" id="{957A4564-B60D-4EFB-B53B-64756164721A}"/>
              </a:ext>
            </a:extLst>
          </p:cNvPr>
          <p:cNvGraphicFramePr>
            <a:graphicFrameLocks noGrp="1"/>
          </p:cNvGraphicFramePr>
          <p:nvPr>
            <p:ph idx="1"/>
            <p:extLst>
              <p:ext uri="{D42A27DB-BD31-4B8C-83A1-F6EECF244321}">
                <p14:modId xmlns:p14="http://schemas.microsoft.com/office/powerpoint/2010/main" val="4201920789"/>
              </p:ext>
            </p:extLst>
          </p:nvPr>
        </p:nvGraphicFramePr>
        <p:xfrm>
          <a:off x="5507182" y="897534"/>
          <a:ext cx="5889686" cy="53192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8253100"/>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12DE78-DBFD-448B-952A-9422E40F3F62}"/>
              </a:ext>
            </a:extLst>
          </p:cNvPr>
          <p:cNvPicPr>
            <a:picLocks noChangeAspect="1"/>
          </p:cNvPicPr>
          <p:nvPr/>
        </p:nvPicPr>
        <p:blipFill>
          <a:blip r:embed="rId2"/>
          <a:stretch>
            <a:fillRect/>
          </a:stretch>
        </p:blipFill>
        <p:spPr>
          <a:xfrm>
            <a:off x="757989" y="301214"/>
            <a:ext cx="9743324" cy="5709061"/>
          </a:xfrm>
          <a:prstGeom prst="rect">
            <a:avLst/>
          </a:prstGeom>
        </p:spPr>
      </p:pic>
    </p:spTree>
    <p:extLst>
      <p:ext uri="{BB962C8B-B14F-4D97-AF65-F5344CB8AC3E}">
        <p14:creationId xmlns:p14="http://schemas.microsoft.com/office/powerpoint/2010/main" val="1536717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BBA26C-89C3-411F-9753-606A413F89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0" name="Picture 9">
            <a:extLst>
              <a:ext uri="{FF2B5EF4-FFF2-40B4-BE49-F238E27FC236}">
                <a16:creationId xmlns:a16="http://schemas.microsoft.com/office/drawing/2014/main" id="{EEAD2215-6311-4D1C-B6B5-F57CB6BFCB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2" name="Rectangle 11">
            <a:extLst>
              <a:ext uri="{FF2B5EF4-FFF2-40B4-BE49-F238E27FC236}">
                <a16:creationId xmlns:a16="http://schemas.microsoft.com/office/drawing/2014/main" id="{7BA5DE79-30D1-4A10-8DB9-0A6E523A97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9ABD0D63-D23F-4AE7-8270-4185EF9C1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72168E9E-94E9-4BE3-B88C-C8A468117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12107AC1-AA0D-4097-B03D-FD3C632AB8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TextBox 19">
            <a:extLst>
              <a:ext uri="{FF2B5EF4-FFF2-40B4-BE49-F238E27FC236}">
                <a16:creationId xmlns:a16="http://schemas.microsoft.com/office/drawing/2014/main" id="{7C8D231A-EC46-4736-B00F-76D307082204}"/>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22" name="Rectangle 21">
            <a:extLst>
              <a:ext uri="{FF2B5EF4-FFF2-40B4-BE49-F238E27FC236}">
                <a16:creationId xmlns:a16="http://schemas.microsoft.com/office/drawing/2014/main" id="{8F3CF990-ACB8-443A-BB74-D36EC8A00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00B98862-BEE1-44FB-A335-A1B9106B4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sp>
        <p:nvSpPr>
          <p:cNvPr id="26" name="Freeform: Shape 25">
            <a:extLst>
              <a:ext uri="{FF2B5EF4-FFF2-40B4-BE49-F238E27FC236}">
                <a16:creationId xmlns:a16="http://schemas.microsoft.com/office/drawing/2014/main" id="{65F94F98-3A57-49AA-838E-91AAF600B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678519" y="-1660968"/>
            <a:ext cx="5838229" cy="11188733"/>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000">
                <a:schemeClr val="accent1">
                  <a:alpha val="0"/>
                </a:schemeClr>
              </a:gs>
              <a:gs pos="100000">
                <a:schemeClr val="accent1">
                  <a:alpha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8" name="Picture 27">
            <a:extLst>
              <a:ext uri="{FF2B5EF4-FFF2-40B4-BE49-F238E27FC236}">
                <a16:creationId xmlns:a16="http://schemas.microsoft.com/office/drawing/2014/main" id="{7185CF21-0594-48C0-9F3E-254D6BCE9D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45489" y="-5487"/>
            <a:ext cx="12189867" cy="6858000"/>
          </a:xfrm>
          <a:prstGeom prst="rect">
            <a:avLst/>
          </a:prstGeom>
        </p:spPr>
      </p:pic>
      <p:sp>
        <p:nvSpPr>
          <p:cNvPr id="30" name="Rectangle 29">
            <a:extLst>
              <a:ext uri="{FF2B5EF4-FFF2-40B4-BE49-F238E27FC236}">
                <a16:creationId xmlns:a16="http://schemas.microsoft.com/office/drawing/2014/main" id="{A0B5529D-5CAA-4BF2-B5C9-34705E766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Freeform: Shape 31">
            <a:extLst>
              <a:ext uri="{FF2B5EF4-FFF2-40B4-BE49-F238E27FC236}">
                <a16:creationId xmlns:a16="http://schemas.microsoft.com/office/drawing/2014/main" id="{FBD68200-BC03-4015-860B-CD5C30CD7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9910" y="0"/>
            <a:ext cx="7869544"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996">
                <a:srgbClr val="1F2D29">
                  <a:alpha val="4000"/>
                </a:srgbClr>
              </a:gs>
              <a:gs pos="20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Oval 33">
            <a:extLst>
              <a:ext uri="{FF2B5EF4-FFF2-40B4-BE49-F238E27FC236}">
                <a16:creationId xmlns:a16="http://schemas.microsoft.com/office/drawing/2014/main" id="{332A6F87-AC28-4AA8-B8A6-AEBC67BD0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7567" y="2282700"/>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56759B-CE69-49E2-84CA-87E763B6A924}"/>
              </a:ext>
            </a:extLst>
          </p:cNvPr>
          <p:cNvSpPr>
            <a:spLocks noGrp="1"/>
          </p:cNvSpPr>
          <p:nvPr>
            <p:ph type="title"/>
          </p:nvPr>
        </p:nvSpPr>
        <p:spPr>
          <a:xfrm>
            <a:off x="2193167" y="2590984"/>
            <a:ext cx="7369642" cy="3608480"/>
          </a:xfrm>
        </p:spPr>
        <p:txBody>
          <a:bodyPr vert="horz" lIns="91440" tIns="45720" rIns="91440" bIns="45720" rtlCol="0" anchor="t">
            <a:normAutofit/>
          </a:bodyPr>
          <a:lstStyle/>
          <a:p>
            <a:pPr algn="l"/>
            <a:r>
              <a:rPr lang="en-US" sz="8000"/>
              <a:t>Time to split </a:t>
            </a:r>
          </a:p>
        </p:txBody>
      </p:sp>
      <p:sp>
        <p:nvSpPr>
          <p:cNvPr id="3" name="Text Placeholder 2">
            <a:extLst>
              <a:ext uri="{FF2B5EF4-FFF2-40B4-BE49-F238E27FC236}">
                <a16:creationId xmlns:a16="http://schemas.microsoft.com/office/drawing/2014/main" id="{C7B507AD-B4FD-4EB3-9806-738BA91417E8}"/>
              </a:ext>
            </a:extLst>
          </p:cNvPr>
          <p:cNvSpPr>
            <a:spLocks noGrp="1"/>
          </p:cNvSpPr>
          <p:nvPr>
            <p:ph type="body" idx="1"/>
          </p:nvPr>
        </p:nvSpPr>
        <p:spPr>
          <a:xfrm>
            <a:off x="2193168" y="1079212"/>
            <a:ext cx="6437630" cy="1335503"/>
          </a:xfrm>
        </p:spPr>
        <p:txBody>
          <a:bodyPr vert="horz" lIns="91440" tIns="0" rIns="91440" bIns="45720" rtlCol="0" anchor="b">
            <a:normAutofit/>
          </a:bodyPr>
          <a:lstStyle/>
          <a:p>
            <a:pPr algn="l"/>
            <a:r>
              <a:rPr lang="en-US" sz="2800"/>
              <a:t>An overview of cell division </a:t>
            </a:r>
          </a:p>
        </p:txBody>
      </p:sp>
      <p:pic>
        <p:nvPicPr>
          <p:cNvPr id="4" name="Picture 3">
            <a:extLst>
              <a:ext uri="{FF2B5EF4-FFF2-40B4-BE49-F238E27FC236}">
                <a16:creationId xmlns:a16="http://schemas.microsoft.com/office/drawing/2014/main" id="{F8D1E8D5-83D1-4C6D-935C-FDA7E3481D56}"/>
              </a:ext>
            </a:extLst>
          </p:cNvPr>
          <p:cNvPicPr>
            <a:picLocks noChangeAspect="1"/>
          </p:cNvPicPr>
          <p:nvPr/>
        </p:nvPicPr>
        <p:blipFill>
          <a:blip r:embed="rId5"/>
          <a:stretch>
            <a:fillRect/>
          </a:stretch>
        </p:blipFill>
        <p:spPr>
          <a:xfrm>
            <a:off x="3871838" y="3805959"/>
            <a:ext cx="3640058" cy="2814648"/>
          </a:xfrm>
          <a:prstGeom prst="rect">
            <a:avLst/>
          </a:prstGeom>
        </p:spPr>
      </p:pic>
    </p:spTree>
    <p:extLst>
      <p:ext uri="{BB962C8B-B14F-4D97-AF65-F5344CB8AC3E}">
        <p14:creationId xmlns:p14="http://schemas.microsoft.com/office/powerpoint/2010/main" val="4093884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EBB59-F3C0-4FB2-9176-B79B071B1F8B}"/>
              </a:ext>
            </a:extLst>
          </p:cNvPr>
          <p:cNvSpPr>
            <a:spLocks noGrp="1"/>
          </p:cNvSpPr>
          <p:nvPr>
            <p:ph type="title"/>
          </p:nvPr>
        </p:nvSpPr>
        <p:spPr>
          <a:xfrm>
            <a:off x="3221408" y="326793"/>
            <a:ext cx="7958331" cy="1077229"/>
          </a:xfrm>
        </p:spPr>
        <p:txBody>
          <a:bodyPr/>
          <a:lstStyle/>
          <a:p>
            <a:r>
              <a:rPr lang="en-JM" dirty="0"/>
              <a:t>Cell  cycle</a:t>
            </a:r>
          </a:p>
        </p:txBody>
      </p:sp>
      <p:sp>
        <p:nvSpPr>
          <p:cNvPr id="3" name="Content Placeholder 2">
            <a:extLst>
              <a:ext uri="{FF2B5EF4-FFF2-40B4-BE49-F238E27FC236}">
                <a16:creationId xmlns:a16="http://schemas.microsoft.com/office/drawing/2014/main" id="{B6375A8F-8520-4314-A674-4F695A585DF7}"/>
              </a:ext>
            </a:extLst>
          </p:cNvPr>
          <p:cNvSpPr>
            <a:spLocks noGrp="1"/>
          </p:cNvSpPr>
          <p:nvPr>
            <p:ph idx="1"/>
          </p:nvPr>
        </p:nvSpPr>
        <p:spPr>
          <a:xfrm>
            <a:off x="1414683" y="1105631"/>
            <a:ext cx="7796540" cy="3997828"/>
          </a:xfrm>
        </p:spPr>
        <p:txBody>
          <a:bodyPr/>
          <a:lstStyle/>
          <a:p>
            <a:r>
              <a:rPr lang="en-JM" dirty="0"/>
              <a:t>Events taking place to ensure DNA and cell replication + Cell maturation. </a:t>
            </a:r>
          </a:p>
          <a:p>
            <a:r>
              <a:rPr lang="en-JM" dirty="0"/>
              <a:t>2 main phases</a:t>
            </a:r>
          </a:p>
          <a:p>
            <a:pPr lvl="1"/>
            <a:r>
              <a:rPr lang="en-JM" dirty="0"/>
              <a:t>Interphase </a:t>
            </a:r>
          </a:p>
          <a:p>
            <a:pPr lvl="2"/>
            <a:r>
              <a:rPr lang="en-JM" dirty="0"/>
              <a:t>G</a:t>
            </a:r>
            <a:r>
              <a:rPr lang="en-JM" baseline="-25000" dirty="0"/>
              <a:t>1</a:t>
            </a:r>
            <a:r>
              <a:rPr lang="en-JM" dirty="0"/>
              <a:t>, S, G</a:t>
            </a:r>
            <a:r>
              <a:rPr lang="en-JM" baseline="-25000" dirty="0"/>
              <a:t>2</a:t>
            </a:r>
            <a:r>
              <a:rPr lang="en-JM" dirty="0"/>
              <a:t> phases </a:t>
            </a:r>
          </a:p>
          <a:p>
            <a:pPr lvl="1"/>
            <a:r>
              <a:rPr lang="en-JM" dirty="0"/>
              <a:t>Division</a:t>
            </a:r>
          </a:p>
          <a:p>
            <a:pPr lvl="2"/>
            <a:r>
              <a:rPr lang="en-JM" dirty="0"/>
              <a:t>Mitosis or Meiosis </a:t>
            </a:r>
          </a:p>
        </p:txBody>
      </p:sp>
      <p:pic>
        <p:nvPicPr>
          <p:cNvPr id="6" name="Picture 5">
            <a:extLst>
              <a:ext uri="{FF2B5EF4-FFF2-40B4-BE49-F238E27FC236}">
                <a16:creationId xmlns:a16="http://schemas.microsoft.com/office/drawing/2014/main" id="{6C523B0D-9CBD-433F-AB78-5306BF9C0F35}"/>
              </a:ext>
            </a:extLst>
          </p:cNvPr>
          <p:cNvPicPr>
            <a:picLocks noChangeAspect="1"/>
          </p:cNvPicPr>
          <p:nvPr/>
        </p:nvPicPr>
        <p:blipFill>
          <a:blip r:embed="rId2"/>
          <a:stretch>
            <a:fillRect/>
          </a:stretch>
        </p:blipFill>
        <p:spPr>
          <a:xfrm>
            <a:off x="6672042" y="2769210"/>
            <a:ext cx="4105275" cy="2638425"/>
          </a:xfrm>
          <a:prstGeom prst="rect">
            <a:avLst/>
          </a:prstGeom>
        </p:spPr>
      </p:pic>
    </p:spTree>
    <p:extLst>
      <p:ext uri="{BB962C8B-B14F-4D97-AF65-F5344CB8AC3E}">
        <p14:creationId xmlns:p14="http://schemas.microsoft.com/office/powerpoint/2010/main" val="251157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71E1850B-81EE-4905-9A6F-BDF593EC7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a:extLst>
              <a:ext uri="{FF2B5EF4-FFF2-40B4-BE49-F238E27FC236}">
                <a16:creationId xmlns:a16="http://schemas.microsoft.com/office/drawing/2014/main" id="{56CF5CC8-0893-4B5E-9C6C-4FE211C0CEE5}"/>
              </a:ext>
            </a:extLst>
          </p:cNvPr>
          <p:cNvPicPr>
            <a:picLocks noChangeAspect="1"/>
          </p:cNvPicPr>
          <p:nvPr/>
        </p:nvPicPr>
        <p:blipFill>
          <a:blip r:embed="rId3"/>
          <a:stretch>
            <a:fillRect/>
          </a:stretch>
        </p:blipFill>
        <p:spPr>
          <a:xfrm>
            <a:off x="2343063" y="326017"/>
            <a:ext cx="7690713" cy="6210250"/>
          </a:xfrm>
          <a:prstGeom prst="rect">
            <a:avLst/>
          </a:prstGeom>
        </p:spPr>
      </p:pic>
      <p:sp>
        <p:nvSpPr>
          <p:cNvPr id="10" name="Rectangle 9">
            <a:extLst>
              <a:ext uri="{FF2B5EF4-FFF2-40B4-BE49-F238E27FC236}">
                <a16:creationId xmlns:a16="http://schemas.microsoft.com/office/drawing/2014/main" id="{FA250539-5364-4CFC-82C6-D791BC0C8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22313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E1A21-9A1D-4296-AA54-393C01A90983}"/>
              </a:ext>
            </a:extLst>
          </p:cNvPr>
          <p:cNvSpPr>
            <a:spLocks noGrp="1"/>
          </p:cNvSpPr>
          <p:nvPr>
            <p:ph type="title"/>
          </p:nvPr>
        </p:nvSpPr>
        <p:spPr/>
        <p:txBody>
          <a:bodyPr/>
          <a:lstStyle/>
          <a:p>
            <a:r>
              <a:rPr lang="en-JM" dirty="0"/>
              <a:t>Interphase </a:t>
            </a:r>
          </a:p>
        </p:txBody>
      </p:sp>
      <p:sp>
        <p:nvSpPr>
          <p:cNvPr id="3" name="Content Placeholder 2">
            <a:extLst>
              <a:ext uri="{FF2B5EF4-FFF2-40B4-BE49-F238E27FC236}">
                <a16:creationId xmlns:a16="http://schemas.microsoft.com/office/drawing/2014/main" id="{6576C64F-BA2A-4699-888B-1C853B822D31}"/>
              </a:ext>
            </a:extLst>
          </p:cNvPr>
          <p:cNvSpPr>
            <a:spLocks noGrp="1"/>
          </p:cNvSpPr>
          <p:nvPr>
            <p:ph idx="1"/>
          </p:nvPr>
        </p:nvSpPr>
        <p:spPr>
          <a:xfrm>
            <a:off x="1783651" y="974888"/>
            <a:ext cx="8483295" cy="5377786"/>
          </a:xfrm>
        </p:spPr>
        <p:txBody>
          <a:bodyPr>
            <a:normAutofit fontScale="77500" lnSpcReduction="20000"/>
          </a:bodyPr>
          <a:lstStyle/>
          <a:p>
            <a:r>
              <a:rPr lang="en-JM" dirty="0"/>
              <a:t>G0 is not included in interphase. </a:t>
            </a:r>
          </a:p>
          <a:p>
            <a:r>
              <a:rPr lang="en-JM" dirty="0"/>
              <a:t>G1</a:t>
            </a:r>
          </a:p>
          <a:p>
            <a:pPr lvl="1"/>
            <a:r>
              <a:rPr lang="en-JM" dirty="0"/>
              <a:t>RNA, protein and organelle synthesis</a:t>
            </a:r>
          </a:p>
          <a:p>
            <a:pPr lvl="1"/>
            <a:r>
              <a:rPr lang="en-JM" dirty="0"/>
              <a:t>Follows mitosis </a:t>
            </a:r>
          </a:p>
          <a:p>
            <a:pPr lvl="1"/>
            <a:r>
              <a:rPr lang="en-JM" dirty="0"/>
              <a:t>Repair of individual damaged bases occurs </a:t>
            </a:r>
          </a:p>
          <a:p>
            <a:pPr lvl="1"/>
            <a:r>
              <a:rPr lang="en-JM" dirty="0"/>
              <a:t>G1 checkpoint commits cell to division </a:t>
            </a:r>
          </a:p>
          <a:p>
            <a:r>
              <a:rPr lang="en-JM" dirty="0"/>
              <a:t>S</a:t>
            </a:r>
          </a:p>
          <a:p>
            <a:pPr lvl="1"/>
            <a:r>
              <a:rPr lang="en-JM" dirty="0"/>
              <a:t>DNA replication </a:t>
            </a:r>
          </a:p>
          <a:p>
            <a:pPr lvl="1"/>
            <a:r>
              <a:rPr lang="en-JM" dirty="0"/>
              <a:t>Synthesis of DNA packaging proteins (Histones mainly)</a:t>
            </a:r>
          </a:p>
          <a:p>
            <a:pPr lvl="1"/>
            <a:r>
              <a:rPr lang="en-JM" dirty="0"/>
              <a:t>Mismatched base pairs are corrected here </a:t>
            </a:r>
          </a:p>
          <a:p>
            <a:r>
              <a:rPr lang="en-JM" dirty="0"/>
              <a:t>G2 </a:t>
            </a:r>
          </a:p>
          <a:p>
            <a:pPr lvl="1"/>
            <a:r>
              <a:rPr lang="en-JM" dirty="0"/>
              <a:t>Synthesis of other proteins needed for cell division </a:t>
            </a:r>
          </a:p>
          <a:p>
            <a:pPr lvl="1"/>
            <a:r>
              <a:rPr lang="en-JM" dirty="0"/>
              <a:t>Repairs any remaining DNA errors </a:t>
            </a:r>
          </a:p>
          <a:p>
            <a:pPr lvl="1"/>
            <a:r>
              <a:rPr lang="en-JM" dirty="0"/>
              <a:t>G2 Checkpoint</a:t>
            </a:r>
          </a:p>
        </p:txBody>
      </p:sp>
      <p:pic>
        <p:nvPicPr>
          <p:cNvPr id="5" name="Picture 4">
            <a:extLst>
              <a:ext uri="{FF2B5EF4-FFF2-40B4-BE49-F238E27FC236}">
                <a16:creationId xmlns:a16="http://schemas.microsoft.com/office/drawing/2014/main" id="{9D8D66B6-ECA0-4560-8B5F-7D9BCE2480D4}"/>
              </a:ext>
            </a:extLst>
          </p:cNvPr>
          <p:cNvPicPr>
            <a:picLocks noChangeAspect="1"/>
          </p:cNvPicPr>
          <p:nvPr/>
        </p:nvPicPr>
        <p:blipFill>
          <a:blip r:embed="rId3"/>
          <a:stretch>
            <a:fillRect/>
          </a:stretch>
        </p:blipFill>
        <p:spPr>
          <a:xfrm>
            <a:off x="7524664" y="2567488"/>
            <a:ext cx="3842704" cy="3102983"/>
          </a:xfrm>
          <a:prstGeom prst="rect">
            <a:avLst/>
          </a:prstGeom>
        </p:spPr>
      </p:pic>
    </p:spTree>
    <p:extLst>
      <p:ext uri="{BB962C8B-B14F-4D97-AF65-F5344CB8AC3E}">
        <p14:creationId xmlns:p14="http://schemas.microsoft.com/office/powerpoint/2010/main" val="1483047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F4A7A-2A27-4E00-B422-0E1034D95176}"/>
              </a:ext>
            </a:extLst>
          </p:cNvPr>
          <p:cNvSpPr>
            <a:spLocks noGrp="1"/>
          </p:cNvSpPr>
          <p:nvPr>
            <p:ph type="title"/>
          </p:nvPr>
        </p:nvSpPr>
        <p:spPr>
          <a:xfrm>
            <a:off x="2836397" y="0"/>
            <a:ext cx="7958331" cy="1077229"/>
          </a:xfrm>
        </p:spPr>
        <p:txBody>
          <a:bodyPr/>
          <a:lstStyle/>
          <a:p>
            <a:r>
              <a:rPr lang="en-JM" dirty="0"/>
              <a:t>Mitosis</a:t>
            </a:r>
          </a:p>
        </p:txBody>
      </p:sp>
      <p:sp>
        <p:nvSpPr>
          <p:cNvPr id="3" name="Content Placeholder 2">
            <a:extLst>
              <a:ext uri="{FF2B5EF4-FFF2-40B4-BE49-F238E27FC236}">
                <a16:creationId xmlns:a16="http://schemas.microsoft.com/office/drawing/2014/main" id="{1CD208D3-EC98-4771-BA63-1DF6F0CD8368}"/>
              </a:ext>
            </a:extLst>
          </p:cNvPr>
          <p:cNvSpPr>
            <a:spLocks noGrp="1"/>
          </p:cNvSpPr>
          <p:nvPr>
            <p:ph idx="1"/>
          </p:nvPr>
        </p:nvSpPr>
        <p:spPr>
          <a:xfrm>
            <a:off x="1073135" y="538613"/>
            <a:ext cx="8282467" cy="6086775"/>
          </a:xfrm>
        </p:spPr>
        <p:txBody>
          <a:bodyPr/>
          <a:lstStyle/>
          <a:p>
            <a:r>
              <a:rPr lang="en-JM" dirty="0"/>
              <a:t>Conservational division</a:t>
            </a:r>
          </a:p>
          <a:p>
            <a:pPr lvl="1"/>
            <a:r>
              <a:rPr lang="en-JM" dirty="0"/>
              <a:t>Daughter cells contain the same number of chromosomes as the progenitor cells. </a:t>
            </a:r>
          </a:p>
          <a:p>
            <a:r>
              <a:rPr lang="en-JM" dirty="0"/>
              <a:t>Mitotic index</a:t>
            </a:r>
          </a:p>
          <a:p>
            <a:pPr lvl="1"/>
            <a:r>
              <a:rPr lang="en-JM" dirty="0"/>
              <a:t>Ratio of number of cells undergoing mitosis to the total number of cells.  </a:t>
            </a:r>
          </a:p>
          <a:p>
            <a:r>
              <a:rPr lang="en-JM" dirty="0"/>
              <a:t>Phases</a:t>
            </a:r>
          </a:p>
          <a:p>
            <a:pPr lvl="1"/>
            <a:r>
              <a:rPr lang="en-JM" dirty="0"/>
              <a:t>Prophase</a:t>
            </a:r>
          </a:p>
          <a:p>
            <a:pPr lvl="1"/>
            <a:r>
              <a:rPr lang="en-JM" dirty="0"/>
              <a:t>Prometaphase</a:t>
            </a:r>
          </a:p>
          <a:p>
            <a:pPr lvl="1"/>
            <a:r>
              <a:rPr lang="en-JM" dirty="0"/>
              <a:t>Metaphase</a:t>
            </a:r>
          </a:p>
          <a:p>
            <a:pPr lvl="1"/>
            <a:r>
              <a:rPr lang="en-JM" dirty="0"/>
              <a:t>Anaphase </a:t>
            </a:r>
          </a:p>
          <a:p>
            <a:pPr lvl="1"/>
            <a:r>
              <a:rPr lang="en-JM" dirty="0"/>
              <a:t>Telophase </a:t>
            </a:r>
          </a:p>
        </p:txBody>
      </p:sp>
      <p:pic>
        <p:nvPicPr>
          <p:cNvPr id="4" name="Picture 3">
            <a:extLst>
              <a:ext uri="{FF2B5EF4-FFF2-40B4-BE49-F238E27FC236}">
                <a16:creationId xmlns:a16="http://schemas.microsoft.com/office/drawing/2014/main" id="{7DD0B1C6-E197-4DFA-B48B-F4297A47ECC4}"/>
              </a:ext>
            </a:extLst>
          </p:cNvPr>
          <p:cNvPicPr>
            <a:picLocks noChangeAspect="1"/>
          </p:cNvPicPr>
          <p:nvPr/>
        </p:nvPicPr>
        <p:blipFill>
          <a:blip r:embed="rId3"/>
          <a:stretch>
            <a:fillRect/>
          </a:stretch>
        </p:blipFill>
        <p:spPr>
          <a:xfrm>
            <a:off x="4317672" y="3582000"/>
            <a:ext cx="5757493" cy="2698825"/>
          </a:xfrm>
          <a:prstGeom prst="rect">
            <a:avLst/>
          </a:prstGeom>
        </p:spPr>
      </p:pic>
    </p:spTree>
    <p:extLst>
      <p:ext uri="{BB962C8B-B14F-4D97-AF65-F5344CB8AC3E}">
        <p14:creationId xmlns:p14="http://schemas.microsoft.com/office/powerpoint/2010/main" val="1428549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4961F17-D0E4-4576-8697-C062B28F32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DF1AEC-0327-4A10-AED3-E227ACAEBC5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4" name="Picture 13">
            <a:extLst>
              <a:ext uri="{FF2B5EF4-FFF2-40B4-BE49-F238E27FC236}">
                <a16:creationId xmlns:a16="http://schemas.microsoft.com/office/drawing/2014/main" id="{C839742D-6F41-4E7D-9C32-1D9825B40F2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6" name="Rectangle 15">
            <a:extLst>
              <a:ext uri="{FF2B5EF4-FFF2-40B4-BE49-F238E27FC236}">
                <a16:creationId xmlns:a16="http://schemas.microsoft.com/office/drawing/2014/main" id="{5F3ADA23-8B3C-4029-923E-81303CBEA1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9EAE543-FFF6-43C7-AD71-A9856C6E7C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CF4A7A-2A27-4E00-B422-0E1034D95176}"/>
              </a:ext>
            </a:extLst>
          </p:cNvPr>
          <p:cNvSpPr>
            <a:spLocks noGrp="1"/>
          </p:cNvSpPr>
          <p:nvPr>
            <p:ph type="title"/>
          </p:nvPr>
        </p:nvSpPr>
        <p:spPr>
          <a:xfrm>
            <a:off x="7548117" y="808056"/>
            <a:ext cx="3024722" cy="1249344"/>
          </a:xfrm>
        </p:spPr>
        <p:txBody>
          <a:bodyPr>
            <a:normAutofit/>
          </a:bodyPr>
          <a:lstStyle/>
          <a:p>
            <a:pPr algn="l"/>
            <a:r>
              <a:rPr lang="en-JM" sz="2800"/>
              <a:t>Mitosis (Prophase)</a:t>
            </a:r>
          </a:p>
        </p:txBody>
      </p:sp>
      <p:pic>
        <p:nvPicPr>
          <p:cNvPr id="5" name="Picture 4">
            <a:extLst>
              <a:ext uri="{FF2B5EF4-FFF2-40B4-BE49-F238E27FC236}">
                <a16:creationId xmlns:a16="http://schemas.microsoft.com/office/drawing/2014/main" id="{EC897C5D-346C-4256-8AF3-9A9710A4449A}"/>
              </a:ext>
            </a:extLst>
          </p:cNvPr>
          <p:cNvPicPr>
            <a:picLocks noChangeAspect="1"/>
          </p:cNvPicPr>
          <p:nvPr/>
        </p:nvPicPr>
        <p:blipFill rotWithShape="1">
          <a:blip r:embed="rId6"/>
          <a:srcRect l="9480" r="9915" b="3"/>
          <a:stretch/>
        </p:blipFill>
        <p:spPr>
          <a:xfrm>
            <a:off x="1005401" y="227"/>
            <a:ext cx="5569814" cy="6858000"/>
          </a:xfrm>
          <a:prstGeom prst="rect">
            <a:avLst/>
          </a:prstGeom>
          <a:ln w="12700">
            <a:solidFill>
              <a:schemeClr val="tx1"/>
            </a:solidFill>
          </a:ln>
        </p:spPr>
      </p:pic>
      <p:sp>
        <p:nvSpPr>
          <p:cNvPr id="20" name="Rectangle 19">
            <a:extLst>
              <a:ext uri="{FF2B5EF4-FFF2-40B4-BE49-F238E27FC236}">
                <a16:creationId xmlns:a16="http://schemas.microsoft.com/office/drawing/2014/main" id="{8D7E355E-8304-4C50-B384-7DAC68D87C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CD208D3-EC98-4771-BA63-1DF6F0CD8368}"/>
              </a:ext>
            </a:extLst>
          </p:cNvPr>
          <p:cNvSpPr>
            <a:spLocks noGrp="1"/>
          </p:cNvSpPr>
          <p:nvPr>
            <p:ph idx="1"/>
          </p:nvPr>
        </p:nvSpPr>
        <p:spPr>
          <a:xfrm>
            <a:off x="7560104" y="2200275"/>
            <a:ext cx="3012735" cy="3849669"/>
          </a:xfrm>
        </p:spPr>
        <p:txBody>
          <a:bodyPr>
            <a:normAutofit/>
          </a:bodyPr>
          <a:lstStyle/>
          <a:p>
            <a:pPr marL="457200" indent="-457200">
              <a:buFont typeface="+mj-lt"/>
              <a:buAutoNum type="arabicPeriod"/>
            </a:pPr>
            <a:r>
              <a:rPr lang="en-JM" sz="1600" dirty="0"/>
              <a:t>Condensation of chromosomes begins </a:t>
            </a:r>
          </a:p>
          <a:p>
            <a:pPr marL="457200" indent="-457200">
              <a:buFont typeface="+mj-lt"/>
              <a:buAutoNum type="arabicPeriod"/>
            </a:pPr>
            <a:r>
              <a:rPr lang="en-JM" sz="1600" dirty="0"/>
              <a:t>Centrosomes separate </a:t>
            </a:r>
          </a:p>
          <a:p>
            <a:pPr marL="457200" indent="-457200">
              <a:buFont typeface="+mj-lt"/>
              <a:buAutoNum type="arabicPeriod"/>
            </a:pPr>
            <a:r>
              <a:rPr lang="en-JM" sz="1600" dirty="0"/>
              <a:t>Mitotic spindle are formed</a:t>
            </a:r>
          </a:p>
          <a:p>
            <a:pPr marL="0" indent="0">
              <a:buNone/>
            </a:pPr>
            <a:r>
              <a:rPr lang="en-JM" sz="1600" dirty="0"/>
              <a:t>Prometaphase </a:t>
            </a:r>
          </a:p>
          <a:p>
            <a:pPr marL="342900" indent="-342900">
              <a:buFont typeface="+mj-lt"/>
              <a:buAutoNum type="arabicPeriod"/>
            </a:pPr>
            <a:r>
              <a:rPr lang="en-JM" sz="1600" dirty="0"/>
              <a:t>Breakdown of nuclear envelope into vesicles </a:t>
            </a:r>
          </a:p>
          <a:p>
            <a:pPr marL="342900" indent="-342900">
              <a:buFont typeface="+mj-lt"/>
              <a:buAutoNum type="arabicPeriod"/>
            </a:pPr>
            <a:r>
              <a:rPr lang="en-JM" sz="1600" dirty="0"/>
              <a:t>Completion of spindle formation </a:t>
            </a:r>
          </a:p>
        </p:txBody>
      </p:sp>
      <p:sp>
        <p:nvSpPr>
          <p:cNvPr id="22" name="Rectangle 21">
            <a:extLst>
              <a:ext uri="{FF2B5EF4-FFF2-40B4-BE49-F238E27FC236}">
                <a16:creationId xmlns:a16="http://schemas.microsoft.com/office/drawing/2014/main" id="{0178E784-3C81-4963-ACD9-58EF41CE8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15873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F4A7A-2A27-4E00-B422-0E1034D95176}"/>
              </a:ext>
            </a:extLst>
          </p:cNvPr>
          <p:cNvSpPr>
            <a:spLocks noGrp="1"/>
          </p:cNvSpPr>
          <p:nvPr>
            <p:ph type="title"/>
          </p:nvPr>
        </p:nvSpPr>
        <p:spPr>
          <a:xfrm>
            <a:off x="2836397" y="0"/>
            <a:ext cx="7958331" cy="1077229"/>
          </a:xfrm>
        </p:spPr>
        <p:txBody>
          <a:bodyPr/>
          <a:lstStyle/>
          <a:p>
            <a:r>
              <a:rPr lang="en-JM" dirty="0"/>
              <a:t>Mitosis  (Metaphase)</a:t>
            </a:r>
          </a:p>
        </p:txBody>
      </p:sp>
      <p:sp>
        <p:nvSpPr>
          <p:cNvPr id="3" name="Content Placeholder 2">
            <a:extLst>
              <a:ext uri="{FF2B5EF4-FFF2-40B4-BE49-F238E27FC236}">
                <a16:creationId xmlns:a16="http://schemas.microsoft.com/office/drawing/2014/main" id="{1CD208D3-EC98-4771-BA63-1DF6F0CD8368}"/>
              </a:ext>
            </a:extLst>
          </p:cNvPr>
          <p:cNvSpPr>
            <a:spLocks noGrp="1"/>
          </p:cNvSpPr>
          <p:nvPr>
            <p:ph idx="1"/>
          </p:nvPr>
        </p:nvSpPr>
        <p:spPr>
          <a:xfrm>
            <a:off x="944798" y="-937261"/>
            <a:ext cx="8282467" cy="6086775"/>
          </a:xfrm>
        </p:spPr>
        <p:txBody>
          <a:bodyPr/>
          <a:lstStyle/>
          <a:p>
            <a:r>
              <a:rPr lang="en-JM" dirty="0"/>
              <a:t>Chromosomes maximally condensed and align along the equator of the cell. </a:t>
            </a:r>
          </a:p>
        </p:txBody>
      </p:sp>
      <p:pic>
        <p:nvPicPr>
          <p:cNvPr id="4" name="Picture 3">
            <a:extLst>
              <a:ext uri="{FF2B5EF4-FFF2-40B4-BE49-F238E27FC236}">
                <a16:creationId xmlns:a16="http://schemas.microsoft.com/office/drawing/2014/main" id="{4A768FAF-890B-42D0-A7C1-85D0CF1855BE}"/>
              </a:ext>
            </a:extLst>
          </p:cNvPr>
          <p:cNvPicPr>
            <a:picLocks noChangeAspect="1"/>
          </p:cNvPicPr>
          <p:nvPr/>
        </p:nvPicPr>
        <p:blipFill>
          <a:blip r:embed="rId3"/>
          <a:stretch>
            <a:fillRect/>
          </a:stretch>
        </p:blipFill>
        <p:spPr>
          <a:xfrm>
            <a:off x="3864683" y="2377440"/>
            <a:ext cx="3726482" cy="3835101"/>
          </a:xfrm>
          <a:prstGeom prst="rect">
            <a:avLst/>
          </a:prstGeom>
        </p:spPr>
      </p:pic>
    </p:spTree>
    <p:extLst>
      <p:ext uri="{BB962C8B-B14F-4D97-AF65-F5344CB8AC3E}">
        <p14:creationId xmlns:p14="http://schemas.microsoft.com/office/powerpoint/2010/main" val="3309054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F4A7A-2A27-4E00-B422-0E1034D95176}"/>
              </a:ext>
            </a:extLst>
          </p:cNvPr>
          <p:cNvSpPr>
            <a:spLocks noGrp="1"/>
          </p:cNvSpPr>
          <p:nvPr>
            <p:ph type="title"/>
          </p:nvPr>
        </p:nvSpPr>
        <p:spPr>
          <a:xfrm>
            <a:off x="2836397" y="0"/>
            <a:ext cx="7958331" cy="1077229"/>
          </a:xfrm>
        </p:spPr>
        <p:txBody>
          <a:bodyPr/>
          <a:lstStyle/>
          <a:p>
            <a:r>
              <a:rPr lang="en-JM" dirty="0"/>
              <a:t>Mitosis (Anaphase)</a:t>
            </a:r>
          </a:p>
        </p:txBody>
      </p:sp>
      <p:sp>
        <p:nvSpPr>
          <p:cNvPr id="3" name="Content Placeholder 2">
            <a:extLst>
              <a:ext uri="{FF2B5EF4-FFF2-40B4-BE49-F238E27FC236}">
                <a16:creationId xmlns:a16="http://schemas.microsoft.com/office/drawing/2014/main" id="{1CD208D3-EC98-4771-BA63-1DF6F0CD8368}"/>
              </a:ext>
            </a:extLst>
          </p:cNvPr>
          <p:cNvSpPr>
            <a:spLocks noGrp="1"/>
          </p:cNvSpPr>
          <p:nvPr>
            <p:ph idx="1"/>
          </p:nvPr>
        </p:nvSpPr>
        <p:spPr>
          <a:xfrm>
            <a:off x="960840" y="-1482693"/>
            <a:ext cx="8282467" cy="6086775"/>
          </a:xfrm>
        </p:spPr>
        <p:txBody>
          <a:bodyPr/>
          <a:lstStyle/>
          <a:p>
            <a:r>
              <a:rPr lang="en-JM" dirty="0"/>
              <a:t>Separation of sister chromatids due to enzymatic dissolution of the centromere.</a:t>
            </a:r>
          </a:p>
          <a:p>
            <a:r>
              <a:rPr lang="en-JM" dirty="0"/>
              <a:t>Microtubule mediated separation of sister chromatids </a:t>
            </a:r>
          </a:p>
        </p:txBody>
      </p:sp>
      <p:pic>
        <p:nvPicPr>
          <p:cNvPr id="4" name="Picture 3">
            <a:extLst>
              <a:ext uri="{FF2B5EF4-FFF2-40B4-BE49-F238E27FC236}">
                <a16:creationId xmlns:a16="http://schemas.microsoft.com/office/drawing/2014/main" id="{79B0FF13-6DB2-4096-BFC6-F0CBE4285250}"/>
              </a:ext>
            </a:extLst>
          </p:cNvPr>
          <p:cNvPicPr>
            <a:picLocks noChangeAspect="1"/>
          </p:cNvPicPr>
          <p:nvPr/>
        </p:nvPicPr>
        <p:blipFill>
          <a:blip r:embed="rId3"/>
          <a:stretch>
            <a:fillRect/>
          </a:stretch>
        </p:blipFill>
        <p:spPr>
          <a:xfrm>
            <a:off x="2433034" y="2559922"/>
            <a:ext cx="5495353" cy="3092052"/>
          </a:xfrm>
          <a:prstGeom prst="rect">
            <a:avLst/>
          </a:prstGeom>
        </p:spPr>
      </p:pic>
    </p:spTree>
    <p:extLst>
      <p:ext uri="{BB962C8B-B14F-4D97-AF65-F5344CB8AC3E}">
        <p14:creationId xmlns:p14="http://schemas.microsoft.com/office/powerpoint/2010/main" val="18310215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F4A7A-2A27-4E00-B422-0E1034D95176}"/>
              </a:ext>
            </a:extLst>
          </p:cNvPr>
          <p:cNvSpPr>
            <a:spLocks noGrp="1"/>
          </p:cNvSpPr>
          <p:nvPr>
            <p:ph type="title"/>
          </p:nvPr>
        </p:nvSpPr>
        <p:spPr>
          <a:xfrm>
            <a:off x="2836397" y="0"/>
            <a:ext cx="7958331" cy="1077229"/>
          </a:xfrm>
        </p:spPr>
        <p:txBody>
          <a:bodyPr/>
          <a:lstStyle/>
          <a:p>
            <a:r>
              <a:rPr lang="en-JM" dirty="0"/>
              <a:t>Mitosis (Telophase and Cytokinesis)</a:t>
            </a:r>
          </a:p>
        </p:txBody>
      </p:sp>
      <p:sp>
        <p:nvSpPr>
          <p:cNvPr id="3" name="Content Placeholder 2">
            <a:extLst>
              <a:ext uri="{FF2B5EF4-FFF2-40B4-BE49-F238E27FC236}">
                <a16:creationId xmlns:a16="http://schemas.microsoft.com/office/drawing/2014/main" id="{1CD208D3-EC98-4771-BA63-1DF6F0CD8368}"/>
              </a:ext>
            </a:extLst>
          </p:cNvPr>
          <p:cNvSpPr>
            <a:spLocks noGrp="1"/>
          </p:cNvSpPr>
          <p:nvPr>
            <p:ph idx="1"/>
          </p:nvPr>
        </p:nvSpPr>
        <p:spPr>
          <a:xfrm>
            <a:off x="1073135" y="538613"/>
            <a:ext cx="8282467" cy="6086775"/>
          </a:xfrm>
        </p:spPr>
        <p:txBody>
          <a:bodyPr/>
          <a:lstStyle/>
          <a:p>
            <a:r>
              <a:rPr lang="en-JM" dirty="0"/>
              <a:t>Chromosomes de-condense </a:t>
            </a:r>
          </a:p>
          <a:p>
            <a:r>
              <a:rPr lang="en-JM" dirty="0"/>
              <a:t>Spindle disintegrate </a:t>
            </a:r>
          </a:p>
          <a:p>
            <a:r>
              <a:rPr lang="en-JM" dirty="0"/>
              <a:t>Nuclear membranes re-form </a:t>
            </a:r>
          </a:p>
          <a:p>
            <a:r>
              <a:rPr lang="en-JM" dirty="0"/>
              <a:t>Cells divide at the equatorial plane </a:t>
            </a:r>
          </a:p>
        </p:txBody>
      </p:sp>
      <p:pic>
        <p:nvPicPr>
          <p:cNvPr id="4" name="Picture 3">
            <a:extLst>
              <a:ext uri="{FF2B5EF4-FFF2-40B4-BE49-F238E27FC236}">
                <a16:creationId xmlns:a16="http://schemas.microsoft.com/office/drawing/2014/main" id="{CE4C0BFB-B00C-4CF9-87A1-E1354D332D59}"/>
              </a:ext>
            </a:extLst>
          </p:cNvPr>
          <p:cNvPicPr>
            <a:picLocks noChangeAspect="1"/>
          </p:cNvPicPr>
          <p:nvPr/>
        </p:nvPicPr>
        <p:blipFill>
          <a:blip r:embed="rId2"/>
          <a:stretch>
            <a:fillRect/>
          </a:stretch>
        </p:blipFill>
        <p:spPr>
          <a:xfrm>
            <a:off x="5429892" y="1615842"/>
            <a:ext cx="5688973" cy="4315326"/>
          </a:xfrm>
          <a:prstGeom prst="rect">
            <a:avLst/>
          </a:prstGeom>
        </p:spPr>
      </p:pic>
    </p:spTree>
    <p:extLst>
      <p:ext uri="{BB962C8B-B14F-4D97-AF65-F5344CB8AC3E}">
        <p14:creationId xmlns:p14="http://schemas.microsoft.com/office/powerpoint/2010/main" val="281439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5" descr="A blue and green bowl&#10;&#10;Description automatically generated">
            <a:extLst>
              <a:ext uri="{FF2B5EF4-FFF2-40B4-BE49-F238E27FC236}">
                <a16:creationId xmlns:a16="http://schemas.microsoft.com/office/drawing/2014/main" id="{38AC98EA-0645-4A37-9933-3792994C237E}"/>
              </a:ext>
            </a:extLst>
          </p:cNvPr>
          <p:cNvPicPr>
            <a:picLocks noChangeAspect="1"/>
          </p:cNvPicPr>
          <p:nvPr/>
        </p:nvPicPr>
        <p:blipFill rotWithShape="1">
          <a:blip r:embed="rId2">
            <a:alphaModFix amt="50000"/>
          </a:blip>
          <a:srcRect t="21871" b="21879"/>
          <a:stretch/>
        </p:blipFill>
        <p:spPr>
          <a:xfrm>
            <a:off x="20" y="1"/>
            <a:ext cx="12191980" cy="6857999"/>
          </a:xfrm>
          <a:prstGeom prst="rect">
            <a:avLst/>
          </a:prstGeom>
        </p:spPr>
      </p:pic>
      <p:sp>
        <p:nvSpPr>
          <p:cNvPr id="2" name="Title 1">
            <a:extLst>
              <a:ext uri="{FF2B5EF4-FFF2-40B4-BE49-F238E27FC236}">
                <a16:creationId xmlns:a16="http://schemas.microsoft.com/office/drawing/2014/main" id="{1056759B-CE69-49E2-84CA-87E763B6A924}"/>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a:solidFill>
                  <a:srgbClr val="FFFFFF"/>
                </a:solidFill>
              </a:rPr>
              <a:t>The Cell</a:t>
            </a:r>
          </a:p>
        </p:txBody>
      </p:sp>
      <p:sp>
        <p:nvSpPr>
          <p:cNvPr id="3" name="Text Placeholder 2">
            <a:extLst>
              <a:ext uri="{FF2B5EF4-FFF2-40B4-BE49-F238E27FC236}">
                <a16:creationId xmlns:a16="http://schemas.microsoft.com/office/drawing/2014/main" id="{C7B507AD-B4FD-4EB3-9806-738BA91417E8}"/>
              </a:ext>
            </a:extLst>
          </p:cNvPr>
          <p:cNvSpPr>
            <a:spLocks noGrp="1"/>
          </p:cNvSpPr>
          <p:nvPr>
            <p:ph type="body" idx="1"/>
          </p:nvPr>
        </p:nvSpPr>
        <p:spPr>
          <a:xfrm>
            <a:off x="1524000" y="4159404"/>
            <a:ext cx="9144000" cy="1098395"/>
          </a:xfrm>
        </p:spPr>
        <p:txBody>
          <a:bodyPr vert="horz" lIns="91440" tIns="45720" rIns="91440" bIns="45720" rtlCol="0">
            <a:normAutofit/>
          </a:bodyPr>
          <a:lstStyle/>
          <a:p>
            <a:pPr algn="ctr"/>
            <a:r>
              <a:rPr lang="en-US">
                <a:solidFill>
                  <a:srgbClr val="FFFFFF"/>
                </a:solidFill>
              </a:rPr>
              <a:t>Where it all begins </a:t>
            </a:r>
          </a:p>
        </p:txBody>
      </p:sp>
    </p:spTree>
    <p:extLst>
      <p:ext uri="{BB962C8B-B14F-4D97-AF65-F5344CB8AC3E}">
        <p14:creationId xmlns:p14="http://schemas.microsoft.com/office/powerpoint/2010/main" val="2597875733"/>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F4A7A-2A27-4E00-B422-0E1034D95176}"/>
              </a:ext>
            </a:extLst>
          </p:cNvPr>
          <p:cNvSpPr>
            <a:spLocks noGrp="1"/>
          </p:cNvSpPr>
          <p:nvPr>
            <p:ph type="title"/>
          </p:nvPr>
        </p:nvSpPr>
        <p:spPr>
          <a:xfrm>
            <a:off x="2836397" y="0"/>
            <a:ext cx="7958331" cy="1077229"/>
          </a:xfrm>
        </p:spPr>
        <p:txBody>
          <a:bodyPr/>
          <a:lstStyle/>
          <a:p>
            <a:r>
              <a:rPr lang="en-JM" dirty="0"/>
              <a:t>Mitosis</a:t>
            </a:r>
          </a:p>
        </p:txBody>
      </p:sp>
      <p:pic>
        <p:nvPicPr>
          <p:cNvPr id="5" name="Content Placeholder 4">
            <a:extLst>
              <a:ext uri="{FF2B5EF4-FFF2-40B4-BE49-F238E27FC236}">
                <a16:creationId xmlns:a16="http://schemas.microsoft.com/office/drawing/2014/main" id="{527B8C28-DA98-4805-A444-EA193556B235}"/>
              </a:ext>
            </a:extLst>
          </p:cNvPr>
          <p:cNvPicPr>
            <a:picLocks noGrp="1" noChangeAspect="1"/>
          </p:cNvPicPr>
          <p:nvPr>
            <p:ph idx="1"/>
          </p:nvPr>
        </p:nvPicPr>
        <p:blipFill>
          <a:blip r:embed="rId2"/>
          <a:stretch>
            <a:fillRect/>
          </a:stretch>
        </p:blipFill>
        <p:spPr>
          <a:xfrm>
            <a:off x="1108375" y="1036662"/>
            <a:ext cx="9686353" cy="4784676"/>
          </a:xfrm>
        </p:spPr>
      </p:pic>
    </p:spTree>
    <p:extLst>
      <p:ext uri="{BB962C8B-B14F-4D97-AF65-F5344CB8AC3E}">
        <p14:creationId xmlns:p14="http://schemas.microsoft.com/office/powerpoint/2010/main" val="39431294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3131D-E9CA-4198-8A9B-B6519740DE7D}"/>
              </a:ext>
            </a:extLst>
          </p:cNvPr>
          <p:cNvSpPr>
            <a:spLocks noGrp="1"/>
          </p:cNvSpPr>
          <p:nvPr>
            <p:ph type="title"/>
          </p:nvPr>
        </p:nvSpPr>
        <p:spPr>
          <a:xfrm>
            <a:off x="3429955" y="0"/>
            <a:ext cx="7958331" cy="1077229"/>
          </a:xfrm>
        </p:spPr>
        <p:txBody>
          <a:bodyPr/>
          <a:lstStyle/>
          <a:p>
            <a:r>
              <a:rPr lang="en-JM" dirty="0"/>
              <a:t>Meiosis </a:t>
            </a:r>
          </a:p>
        </p:txBody>
      </p:sp>
      <p:sp>
        <p:nvSpPr>
          <p:cNvPr id="3" name="Content Placeholder 2">
            <a:extLst>
              <a:ext uri="{FF2B5EF4-FFF2-40B4-BE49-F238E27FC236}">
                <a16:creationId xmlns:a16="http://schemas.microsoft.com/office/drawing/2014/main" id="{23A5FFAF-24E5-4969-A51B-7ED2F5AD6850}"/>
              </a:ext>
            </a:extLst>
          </p:cNvPr>
          <p:cNvSpPr>
            <a:spLocks noGrp="1"/>
          </p:cNvSpPr>
          <p:nvPr>
            <p:ph idx="1"/>
          </p:nvPr>
        </p:nvSpPr>
        <p:spPr>
          <a:xfrm>
            <a:off x="1041052" y="569425"/>
            <a:ext cx="4671259" cy="5702284"/>
          </a:xfrm>
        </p:spPr>
        <p:txBody>
          <a:bodyPr/>
          <a:lstStyle/>
          <a:p>
            <a:r>
              <a:rPr lang="en-JM" dirty="0"/>
              <a:t>Reductive division </a:t>
            </a:r>
          </a:p>
          <a:p>
            <a:pPr lvl="1"/>
            <a:r>
              <a:rPr lang="en-JM" dirty="0"/>
              <a:t>Daughter cells have half the number of chromosomes as the progenitor cells (haploid cells)</a:t>
            </a:r>
          </a:p>
          <a:p>
            <a:pPr lvl="1"/>
            <a:r>
              <a:rPr lang="en-JM" dirty="0"/>
              <a:t>Occurs in germ cells </a:t>
            </a:r>
          </a:p>
          <a:p>
            <a:pPr lvl="2"/>
            <a:r>
              <a:rPr lang="en-JM" dirty="0"/>
              <a:t>Consists of  2 phases </a:t>
            </a:r>
          </a:p>
          <a:p>
            <a:pPr lvl="3"/>
            <a:r>
              <a:rPr lang="en-JM" dirty="0"/>
              <a:t>Meiosis 1 and Meiosis 2</a:t>
            </a:r>
          </a:p>
          <a:p>
            <a:r>
              <a:rPr lang="en-JM" dirty="0"/>
              <a:t>Preceded by interphase and DNA replication </a:t>
            </a:r>
          </a:p>
        </p:txBody>
      </p:sp>
      <p:pic>
        <p:nvPicPr>
          <p:cNvPr id="5124" name="Picture 4" descr="Guillermo Suárez on Twitter | Science humor biology, Science humor, Biology  jokes">
            <a:extLst>
              <a:ext uri="{FF2B5EF4-FFF2-40B4-BE49-F238E27FC236}">
                <a16:creationId xmlns:a16="http://schemas.microsoft.com/office/drawing/2014/main" id="{39E1359A-BC55-4572-A475-64D1DE0E83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608" y="2741239"/>
            <a:ext cx="5353380" cy="2960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3276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A7E0E-71CB-4E2E-8E29-EBACC11E544E}"/>
              </a:ext>
            </a:extLst>
          </p:cNvPr>
          <p:cNvSpPr>
            <a:spLocks noGrp="1"/>
          </p:cNvSpPr>
          <p:nvPr>
            <p:ph type="title"/>
          </p:nvPr>
        </p:nvSpPr>
        <p:spPr/>
        <p:txBody>
          <a:bodyPr/>
          <a:lstStyle/>
          <a:p>
            <a:r>
              <a:rPr lang="en-JM" dirty="0"/>
              <a:t>Meiosis I</a:t>
            </a:r>
          </a:p>
        </p:txBody>
      </p:sp>
      <p:sp>
        <p:nvSpPr>
          <p:cNvPr id="3" name="Content Placeholder 2">
            <a:extLst>
              <a:ext uri="{FF2B5EF4-FFF2-40B4-BE49-F238E27FC236}">
                <a16:creationId xmlns:a16="http://schemas.microsoft.com/office/drawing/2014/main" id="{6E784C6C-43F5-455D-9250-DB4F479725C2}"/>
              </a:ext>
            </a:extLst>
          </p:cNvPr>
          <p:cNvSpPr>
            <a:spLocks noGrp="1"/>
          </p:cNvSpPr>
          <p:nvPr>
            <p:ph idx="1"/>
          </p:nvPr>
        </p:nvSpPr>
        <p:spPr>
          <a:xfrm>
            <a:off x="912715" y="640411"/>
            <a:ext cx="5488085" cy="5616010"/>
          </a:xfrm>
        </p:spPr>
        <p:txBody>
          <a:bodyPr/>
          <a:lstStyle/>
          <a:p>
            <a:r>
              <a:rPr lang="en-JM" dirty="0"/>
              <a:t>Homologous chromosomes pair up (synapsis)</a:t>
            </a:r>
          </a:p>
          <a:p>
            <a:pPr lvl="1"/>
            <a:r>
              <a:rPr lang="en-JM" dirty="0"/>
              <a:t>Chiasma formation occurs with crossover of genetic information</a:t>
            </a:r>
          </a:p>
          <a:p>
            <a:r>
              <a:rPr lang="en-JM" dirty="0"/>
              <a:t>Homologous chromosomes will go into different daughter cells </a:t>
            </a:r>
          </a:p>
          <a:p>
            <a:r>
              <a:rPr lang="en-JM" dirty="0"/>
              <a:t>2 haploid daughter cells formed</a:t>
            </a:r>
          </a:p>
          <a:p>
            <a:pPr lvl="1"/>
            <a:endParaRPr lang="en-JM" dirty="0"/>
          </a:p>
        </p:txBody>
      </p:sp>
      <p:pic>
        <p:nvPicPr>
          <p:cNvPr id="4" name="Picture 3">
            <a:extLst>
              <a:ext uri="{FF2B5EF4-FFF2-40B4-BE49-F238E27FC236}">
                <a16:creationId xmlns:a16="http://schemas.microsoft.com/office/drawing/2014/main" id="{4857BEF6-CE92-4D6B-BD26-833EC1E6BBFD}"/>
              </a:ext>
            </a:extLst>
          </p:cNvPr>
          <p:cNvPicPr>
            <a:picLocks noChangeAspect="1"/>
          </p:cNvPicPr>
          <p:nvPr/>
        </p:nvPicPr>
        <p:blipFill>
          <a:blip r:embed="rId3"/>
          <a:stretch>
            <a:fillRect/>
          </a:stretch>
        </p:blipFill>
        <p:spPr>
          <a:xfrm>
            <a:off x="7020280" y="1524000"/>
            <a:ext cx="3549859" cy="4972716"/>
          </a:xfrm>
          <a:prstGeom prst="rect">
            <a:avLst/>
          </a:prstGeom>
        </p:spPr>
      </p:pic>
    </p:spTree>
    <p:extLst>
      <p:ext uri="{BB962C8B-B14F-4D97-AF65-F5344CB8AC3E}">
        <p14:creationId xmlns:p14="http://schemas.microsoft.com/office/powerpoint/2010/main" val="1498611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6E490-D856-47CD-9F15-D9486F610B29}"/>
              </a:ext>
            </a:extLst>
          </p:cNvPr>
          <p:cNvSpPr>
            <a:spLocks noGrp="1"/>
          </p:cNvSpPr>
          <p:nvPr>
            <p:ph type="title"/>
          </p:nvPr>
        </p:nvSpPr>
        <p:spPr/>
        <p:txBody>
          <a:bodyPr/>
          <a:lstStyle/>
          <a:p>
            <a:r>
              <a:rPr lang="en-JM" dirty="0"/>
              <a:t>Meiosis II</a:t>
            </a:r>
          </a:p>
        </p:txBody>
      </p:sp>
      <p:sp>
        <p:nvSpPr>
          <p:cNvPr id="3" name="Content Placeholder 2">
            <a:extLst>
              <a:ext uri="{FF2B5EF4-FFF2-40B4-BE49-F238E27FC236}">
                <a16:creationId xmlns:a16="http://schemas.microsoft.com/office/drawing/2014/main" id="{9F40D783-C390-4342-935A-1C50AB27D5F6}"/>
              </a:ext>
            </a:extLst>
          </p:cNvPr>
          <p:cNvSpPr>
            <a:spLocks noGrp="1"/>
          </p:cNvSpPr>
          <p:nvPr>
            <p:ph idx="1"/>
          </p:nvPr>
        </p:nvSpPr>
        <p:spPr>
          <a:xfrm>
            <a:off x="1410020" y="-354199"/>
            <a:ext cx="7796540" cy="3997828"/>
          </a:xfrm>
        </p:spPr>
        <p:txBody>
          <a:bodyPr/>
          <a:lstStyle/>
          <a:p>
            <a:r>
              <a:rPr lang="en-JM" dirty="0"/>
              <a:t>Sister chromatids separate to form individual chromosomes.</a:t>
            </a:r>
          </a:p>
          <a:p>
            <a:r>
              <a:rPr lang="en-JM" dirty="0"/>
              <a:t>Each haploid cell will then form 2 more haploid cells  </a:t>
            </a:r>
          </a:p>
        </p:txBody>
      </p:sp>
      <p:pic>
        <p:nvPicPr>
          <p:cNvPr id="5" name="Picture 4">
            <a:extLst>
              <a:ext uri="{FF2B5EF4-FFF2-40B4-BE49-F238E27FC236}">
                <a16:creationId xmlns:a16="http://schemas.microsoft.com/office/drawing/2014/main" id="{060B5C12-1278-4B87-B86F-27B23C0006E4}"/>
              </a:ext>
            </a:extLst>
          </p:cNvPr>
          <p:cNvPicPr>
            <a:picLocks noChangeAspect="1"/>
          </p:cNvPicPr>
          <p:nvPr/>
        </p:nvPicPr>
        <p:blipFill>
          <a:blip r:embed="rId2"/>
          <a:stretch>
            <a:fillRect/>
          </a:stretch>
        </p:blipFill>
        <p:spPr>
          <a:xfrm>
            <a:off x="2451434" y="2355346"/>
            <a:ext cx="4815639" cy="4176275"/>
          </a:xfrm>
          <a:prstGeom prst="rect">
            <a:avLst/>
          </a:prstGeom>
        </p:spPr>
      </p:pic>
      <p:sp>
        <p:nvSpPr>
          <p:cNvPr id="6" name="TextBox 5">
            <a:extLst>
              <a:ext uri="{FF2B5EF4-FFF2-40B4-BE49-F238E27FC236}">
                <a16:creationId xmlns:a16="http://schemas.microsoft.com/office/drawing/2014/main" id="{384D3A4B-DE98-449C-95E8-7D2FEFA3622A}"/>
              </a:ext>
            </a:extLst>
          </p:cNvPr>
          <p:cNvSpPr txBox="1"/>
          <p:nvPr/>
        </p:nvSpPr>
        <p:spPr>
          <a:xfrm>
            <a:off x="1114926" y="6531621"/>
            <a:ext cx="9962147" cy="215444"/>
          </a:xfrm>
          <a:prstGeom prst="rect">
            <a:avLst/>
          </a:prstGeom>
          <a:noFill/>
        </p:spPr>
        <p:txBody>
          <a:bodyPr wrap="square" rtlCol="0">
            <a:spAutoFit/>
          </a:bodyPr>
          <a:lstStyle/>
          <a:p>
            <a:r>
              <a:rPr lang="en-JM" sz="800" dirty="0"/>
              <a:t>Fig 2.4 p 12 </a:t>
            </a:r>
            <a:r>
              <a:rPr lang="en-JM" sz="800" dirty="0" err="1"/>
              <a:t>Langman’s</a:t>
            </a:r>
            <a:r>
              <a:rPr lang="en-JM" sz="800" dirty="0"/>
              <a:t> medical Embryology – Sadler T et al</a:t>
            </a:r>
          </a:p>
        </p:txBody>
      </p:sp>
    </p:spTree>
    <p:extLst>
      <p:ext uri="{BB962C8B-B14F-4D97-AF65-F5344CB8AC3E}">
        <p14:creationId xmlns:p14="http://schemas.microsoft.com/office/powerpoint/2010/main" val="16790495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926C2-F4AD-4881-A75E-E1B0BE7FE110}"/>
              </a:ext>
            </a:extLst>
          </p:cNvPr>
          <p:cNvSpPr>
            <a:spLocks noGrp="1"/>
          </p:cNvSpPr>
          <p:nvPr>
            <p:ph type="title"/>
          </p:nvPr>
        </p:nvSpPr>
        <p:spPr>
          <a:xfrm>
            <a:off x="3060987" y="21585"/>
            <a:ext cx="7958331" cy="1077229"/>
          </a:xfrm>
        </p:spPr>
        <p:txBody>
          <a:bodyPr/>
          <a:lstStyle/>
          <a:p>
            <a:r>
              <a:rPr lang="en-JM" dirty="0"/>
              <a:t>G</a:t>
            </a:r>
            <a:r>
              <a:rPr lang="en-JM" sz="3600" baseline="-25000" dirty="0"/>
              <a:t>0</a:t>
            </a:r>
            <a:r>
              <a:rPr lang="en-JM" dirty="0"/>
              <a:t> phase </a:t>
            </a:r>
          </a:p>
        </p:txBody>
      </p:sp>
      <p:sp>
        <p:nvSpPr>
          <p:cNvPr id="3" name="Content Placeholder 2">
            <a:extLst>
              <a:ext uri="{FF2B5EF4-FFF2-40B4-BE49-F238E27FC236}">
                <a16:creationId xmlns:a16="http://schemas.microsoft.com/office/drawing/2014/main" id="{2DF7792D-F43A-4960-B99F-1AB8B7B60490}"/>
              </a:ext>
            </a:extLst>
          </p:cNvPr>
          <p:cNvSpPr>
            <a:spLocks noGrp="1"/>
          </p:cNvSpPr>
          <p:nvPr>
            <p:ph idx="1"/>
          </p:nvPr>
        </p:nvSpPr>
        <p:spPr>
          <a:xfrm>
            <a:off x="1025010" y="560200"/>
            <a:ext cx="7796540" cy="6113316"/>
          </a:xfrm>
        </p:spPr>
        <p:txBody>
          <a:bodyPr/>
          <a:lstStyle/>
          <a:p>
            <a:r>
              <a:rPr lang="en-JM" dirty="0"/>
              <a:t>Not considered a part of interphase. </a:t>
            </a:r>
          </a:p>
          <a:p>
            <a:pPr lvl="1"/>
            <a:r>
              <a:rPr lang="en-JM" dirty="0"/>
              <a:t>Only proliferating cells go through the cell cycle; G</a:t>
            </a:r>
            <a:r>
              <a:rPr lang="en-JM" baseline="-25000" dirty="0"/>
              <a:t>0 </a:t>
            </a:r>
            <a:r>
              <a:rPr lang="en-JM" dirty="0"/>
              <a:t>considered a rest phase </a:t>
            </a:r>
          </a:p>
          <a:p>
            <a:pPr lvl="1"/>
            <a:r>
              <a:rPr lang="en-JM" dirty="0"/>
              <a:t>Specialized cells will carry out their function and will not undergo cell division </a:t>
            </a:r>
          </a:p>
          <a:p>
            <a:pPr lvl="1"/>
            <a:r>
              <a:rPr lang="en-JM" dirty="0"/>
              <a:t>Some cells can be stimulated to re-enter the cell cycle from G0</a:t>
            </a:r>
          </a:p>
          <a:p>
            <a:r>
              <a:rPr lang="en-JM" dirty="0"/>
              <a:t>3 cell classifications</a:t>
            </a:r>
          </a:p>
          <a:p>
            <a:pPr lvl="1"/>
            <a:r>
              <a:rPr lang="en-JM" dirty="0"/>
              <a:t>Labile – Never enter G</a:t>
            </a:r>
            <a:r>
              <a:rPr lang="en-JM" baseline="-25000" dirty="0"/>
              <a:t>0</a:t>
            </a:r>
            <a:r>
              <a:rPr lang="en-JM" dirty="0"/>
              <a:t>; constantly replicate</a:t>
            </a:r>
          </a:p>
          <a:p>
            <a:pPr lvl="1"/>
            <a:r>
              <a:rPr lang="en-JM" dirty="0"/>
              <a:t>Stable – May re-enter G</a:t>
            </a:r>
            <a:r>
              <a:rPr lang="en-JM" baseline="-25000" dirty="0"/>
              <a:t>1</a:t>
            </a:r>
            <a:r>
              <a:rPr lang="en-JM" dirty="0"/>
              <a:t> from G</a:t>
            </a:r>
            <a:r>
              <a:rPr lang="en-JM" baseline="-25000" dirty="0"/>
              <a:t>0 </a:t>
            </a:r>
          </a:p>
          <a:p>
            <a:pPr lvl="1"/>
            <a:r>
              <a:rPr lang="en-JM" dirty="0"/>
              <a:t>Permanent  - Remain in G</a:t>
            </a:r>
            <a:r>
              <a:rPr lang="en-JM" baseline="-25000" dirty="0"/>
              <a:t>0</a:t>
            </a:r>
            <a:r>
              <a:rPr lang="en-JM" dirty="0"/>
              <a:t>; Stem cells needed for regeneration of tissue </a:t>
            </a:r>
          </a:p>
        </p:txBody>
      </p:sp>
    </p:spTree>
    <p:extLst>
      <p:ext uri="{BB962C8B-B14F-4D97-AF65-F5344CB8AC3E}">
        <p14:creationId xmlns:p14="http://schemas.microsoft.com/office/powerpoint/2010/main" val="17814428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BBA26C-89C3-411F-9753-606A413F89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0" name="Picture 9">
            <a:extLst>
              <a:ext uri="{FF2B5EF4-FFF2-40B4-BE49-F238E27FC236}">
                <a16:creationId xmlns:a16="http://schemas.microsoft.com/office/drawing/2014/main" id="{EEAD2215-6311-4D1C-B6B5-F57CB6BFCB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2" name="Rectangle 11">
            <a:extLst>
              <a:ext uri="{FF2B5EF4-FFF2-40B4-BE49-F238E27FC236}">
                <a16:creationId xmlns:a16="http://schemas.microsoft.com/office/drawing/2014/main" id="{7BA5DE79-30D1-4A10-8DB9-0A6E523A97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9ABD0D63-D23F-4AE7-8270-4185EF9C1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72168E9E-94E9-4BE3-B88C-C8A468117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12107AC1-AA0D-4097-B03D-FD3C632AB8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TextBox 19">
            <a:extLst>
              <a:ext uri="{FF2B5EF4-FFF2-40B4-BE49-F238E27FC236}">
                <a16:creationId xmlns:a16="http://schemas.microsoft.com/office/drawing/2014/main" id="{7C8D231A-EC46-4736-B00F-76D307082204}"/>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22" name="Rectangle 21">
            <a:extLst>
              <a:ext uri="{FF2B5EF4-FFF2-40B4-BE49-F238E27FC236}">
                <a16:creationId xmlns:a16="http://schemas.microsoft.com/office/drawing/2014/main" id="{8F3CF990-ACB8-443A-BB74-D36EC8A00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00B98862-BEE1-44FB-A335-A1B9106B4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sp>
        <p:nvSpPr>
          <p:cNvPr id="26" name="Freeform: Shape 25">
            <a:extLst>
              <a:ext uri="{FF2B5EF4-FFF2-40B4-BE49-F238E27FC236}">
                <a16:creationId xmlns:a16="http://schemas.microsoft.com/office/drawing/2014/main" id="{65F94F98-3A57-49AA-838E-91AAF600B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678519" y="-1660968"/>
            <a:ext cx="5838229" cy="11188733"/>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000">
                <a:schemeClr val="accent1">
                  <a:alpha val="0"/>
                </a:schemeClr>
              </a:gs>
              <a:gs pos="100000">
                <a:schemeClr val="accent1">
                  <a:alpha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8" name="Picture 27">
            <a:extLst>
              <a:ext uri="{FF2B5EF4-FFF2-40B4-BE49-F238E27FC236}">
                <a16:creationId xmlns:a16="http://schemas.microsoft.com/office/drawing/2014/main" id="{7185CF21-0594-48C0-9F3E-254D6BCE9D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45489" y="-5487"/>
            <a:ext cx="12189867" cy="6858000"/>
          </a:xfrm>
          <a:prstGeom prst="rect">
            <a:avLst/>
          </a:prstGeom>
        </p:spPr>
      </p:pic>
      <p:sp>
        <p:nvSpPr>
          <p:cNvPr id="30" name="Rectangle 29">
            <a:extLst>
              <a:ext uri="{FF2B5EF4-FFF2-40B4-BE49-F238E27FC236}">
                <a16:creationId xmlns:a16="http://schemas.microsoft.com/office/drawing/2014/main" id="{A0B5529D-5CAA-4BF2-B5C9-34705E766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Freeform: Shape 31">
            <a:extLst>
              <a:ext uri="{FF2B5EF4-FFF2-40B4-BE49-F238E27FC236}">
                <a16:creationId xmlns:a16="http://schemas.microsoft.com/office/drawing/2014/main" id="{FBD68200-BC03-4015-860B-CD5C30CD7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9910" y="0"/>
            <a:ext cx="7869544"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996">
                <a:srgbClr val="1F2D29">
                  <a:alpha val="4000"/>
                </a:srgbClr>
              </a:gs>
              <a:gs pos="20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Oval 33">
            <a:extLst>
              <a:ext uri="{FF2B5EF4-FFF2-40B4-BE49-F238E27FC236}">
                <a16:creationId xmlns:a16="http://schemas.microsoft.com/office/drawing/2014/main" id="{332A6F87-AC28-4AA8-B8A6-AEBC67BD0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7567" y="2282700"/>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56759B-CE69-49E2-84CA-87E763B6A924}"/>
              </a:ext>
            </a:extLst>
          </p:cNvPr>
          <p:cNvSpPr>
            <a:spLocks noGrp="1"/>
          </p:cNvSpPr>
          <p:nvPr>
            <p:ph type="title"/>
          </p:nvPr>
        </p:nvSpPr>
        <p:spPr>
          <a:xfrm>
            <a:off x="2193167" y="2590984"/>
            <a:ext cx="7369642" cy="3608480"/>
          </a:xfrm>
        </p:spPr>
        <p:txBody>
          <a:bodyPr vert="horz" lIns="91440" tIns="45720" rIns="91440" bIns="45720" rtlCol="0" anchor="t">
            <a:normAutofit/>
          </a:bodyPr>
          <a:lstStyle/>
          <a:p>
            <a:pPr algn="l"/>
            <a:r>
              <a:rPr lang="en-US" sz="8000"/>
              <a:t>Half and half on a baby </a:t>
            </a:r>
          </a:p>
        </p:txBody>
      </p:sp>
      <p:sp>
        <p:nvSpPr>
          <p:cNvPr id="3" name="Text Placeholder 2">
            <a:extLst>
              <a:ext uri="{FF2B5EF4-FFF2-40B4-BE49-F238E27FC236}">
                <a16:creationId xmlns:a16="http://schemas.microsoft.com/office/drawing/2014/main" id="{C7B507AD-B4FD-4EB3-9806-738BA91417E8}"/>
              </a:ext>
            </a:extLst>
          </p:cNvPr>
          <p:cNvSpPr>
            <a:spLocks noGrp="1"/>
          </p:cNvSpPr>
          <p:nvPr>
            <p:ph type="body" idx="1"/>
          </p:nvPr>
        </p:nvSpPr>
        <p:spPr>
          <a:xfrm>
            <a:off x="2193168" y="1079212"/>
            <a:ext cx="6437630" cy="1335503"/>
          </a:xfrm>
        </p:spPr>
        <p:txBody>
          <a:bodyPr vert="horz" lIns="91440" tIns="0" rIns="91440" bIns="45720" rtlCol="0" anchor="b">
            <a:normAutofit/>
          </a:bodyPr>
          <a:lstStyle/>
          <a:p>
            <a:pPr algn="l"/>
            <a:r>
              <a:rPr lang="en-US" sz="2800"/>
              <a:t>An overview of gametogenesis </a:t>
            </a:r>
          </a:p>
        </p:txBody>
      </p:sp>
      <p:pic>
        <p:nvPicPr>
          <p:cNvPr id="4" name="Picture 3">
            <a:extLst>
              <a:ext uri="{FF2B5EF4-FFF2-40B4-BE49-F238E27FC236}">
                <a16:creationId xmlns:a16="http://schemas.microsoft.com/office/drawing/2014/main" id="{38EC33C3-71AC-407A-8BEE-DAD3B2A6DAA1}"/>
              </a:ext>
            </a:extLst>
          </p:cNvPr>
          <p:cNvPicPr>
            <a:picLocks noChangeAspect="1"/>
          </p:cNvPicPr>
          <p:nvPr/>
        </p:nvPicPr>
        <p:blipFill rotWithShape="1">
          <a:blip r:embed="rId5"/>
          <a:srcRect b="3652"/>
          <a:stretch/>
        </p:blipFill>
        <p:spPr>
          <a:xfrm>
            <a:off x="6226745" y="3826163"/>
            <a:ext cx="3560940" cy="2859083"/>
          </a:xfrm>
          <a:prstGeom prst="rect">
            <a:avLst/>
          </a:prstGeom>
        </p:spPr>
      </p:pic>
    </p:spTree>
    <p:extLst>
      <p:ext uri="{BB962C8B-B14F-4D97-AF65-F5344CB8AC3E}">
        <p14:creationId xmlns:p14="http://schemas.microsoft.com/office/powerpoint/2010/main" val="25672405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90C61-2204-4670-BA77-F71D9DF95BEC}"/>
              </a:ext>
            </a:extLst>
          </p:cNvPr>
          <p:cNvSpPr>
            <a:spLocks noGrp="1"/>
          </p:cNvSpPr>
          <p:nvPr>
            <p:ph type="title"/>
          </p:nvPr>
        </p:nvSpPr>
        <p:spPr/>
        <p:txBody>
          <a:bodyPr/>
          <a:lstStyle/>
          <a:p>
            <a:r>
              <a:rPr lang="en-JM" dirty="0"/>
              <a:t>Gametogenesis </a:t>
            </a:r>
          </a:p>
        </p:txBody>
      </p:sp>
      <p:sp>
        <p:nvSpPr>
          <p:cNvPr id="3" name="Content Placeholder 2">
            <a:extLst>
              <a:ext uri="{FF2B5EF4-FFF2-40B4-BE49-F238E27FC236}">
                <a16:creationId xmlns:a16="http://schemas.microsoft.com/office/drawing/2014/main" id="{3F2CBEB1-7BEB-4763-A1D3-BBA3F58D3108}"/>
              </a:ext>
            </a:extLst>
          </p:cNvPr>
          <p:cNvSpPr>
            <a:spLocks noGrp="1"/>
          </p:cNvSpPr>
          <p:nvPr>
            <p:ph idx="1"/>
          </p:nvPr>
        </p:nvSpPr>
        <p:spPr>
          <a:xfrm>
            <a:off x="1095406" y="808056"/>
            <a:ext cx="7796540" cy="3997828"/>
          </a:xfrm>
        </p:spPr>
        <p:txBody>
          <a:bodyPr/>
          <a:lstStyle/>
          <a:p>
            <a:r>
              <a:rPr lang="en-JM" dirty="0"/>
              <a:t>Gametes are reproductive cells of an organism </a:t>
            </a:r>
          </a:p>
          <a:p>
            <a:r>
              <a:rPr lang="en-JM" dirty="0"/>
              <a:t>Gametogenesis is the process by which these mature gametes are formed from primordial germ cells</a:t>
            </a:r>
          </a:p>
          <a:p>
            <a:pPr lvl="1"/>
            <a:r>
              <a:rPr lang="en-JM" dirty="0"/>
              <a:t>Oogenesis </a:t>
            </a:r>
          </a:p>
          <a:p>
            <a:pPr lvl="1"/>
            <a:r>
              <a:rPr lang="en-JM" dirty="0" err="1"/>
              <a:t>Spermatocytogenesis</a:t>
            </a:r>
            <a:r>
              <a:rPr lang="en-JM" dirty="0"/>
              <a:t> + Spermiogenesis </a:t>
            </a:r>
          </a:p>
        </p:txBody>
      </p:sp>
      <p:pic>
        <p:nvPicPr>
          <p:cNvPr id="4" name="Picture 3">
            <a:extLst>
              <a:ext uri="{FF2B5EF4-FFF2-40B4-BE49-F238E27FC236}">
                <a16:creationId xmlns:a16="http://schemas.microsoft.com/office/drawing/2014/main" id="{98C02A51-97B1-4358-97D3-FB27DCC5EE5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303981" y="3057339"/>
            <a:ext cx="4526877" cy="3619144"/>
          </a:xfrm>
          <a:prstGeom prst="rect">
            <a:avLst/>
          </a:prstGeom>
        </p:spPr>
      </p:pic>
    </p:spTree>
    <p:extLst>
      <p:ext uri="{BB962C8B-B14F-4D97-AF65-F5344CB8AC3E}">
        <p14:creationId xmlns:p14="http://schemas.microsoft.com/office/powerpoint/2010/main" val="31845456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BBA26C-89C3-411F-9753-606A413F89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9" name="Picture 8">
            <a:extLst>
              <a:ext uri="{FF2B5EF4-FFF2-40B4-BE49-F238E27FC236}">
                <a16:creationId xmlns:a16="http://schemas.microsoft.com/office/drawing/2014/main" id="{EEAD2215-6311-4D1C-B6B5-F57CB6BFCB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1" name="Rectangle 10">
            <a:extLst>
              <a:ext uri="{FF2B5EF4-FFF2-40B4-BE49-F238E27FC236}">
                <a16:creationId xmlns:a16="http://schemas.microsoft.com/office/drawing/2014/main" id="{7BA5DE79-30D1-4A10-8DB9-0A6E523A97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9ABD0D63-D23F-4AE7-8270-4185EF9C1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72168E9E-94E9-4BE3-B88C-C8A468117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12107AC1-AA0D-4097-B03D-FD3C632AB8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TextBox 18">
            <a:extLst>
              <a:ext uri="{FF2B5EF4-FFF2-40B4-BE49-F238E27FC236}">
                <a16:creationId xmlns:a16="http://schemas.microsoft.com/office/drawing/2014/main" id="{7C8D231A-EC46-4736-B00F-76D307082204}"/>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21" name="Rectangle 20">
            <a:extLst>
              <a:ext uri="{FF2B5EF4-FFF2-40B4-BE49-F238E27FC236}">
                <a16:creationId xmlns:a16="http://schemas.microsoft.com/office/drawing/2014/main" id="{92806DFD-E192-42CC-B190-3C4C95B8FF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9867"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58A0B6A-DEC0-46AC-8D12-B6E45FCD1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33" y="0"/>
            <a:ext cx="12189867" cy="6858001"/>
          </a:xfrm>
          <a:prstGeom prst="rect">
            <a:avLst/>
          </a:prstGeom>
          <a:solidFill>
            <a:schemeClr val="tx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8C1A506D-EB69-4549-9782-F0EBB2A9AE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sp>
        <p:nvSpPr>
          <p:cNvPr id="2" name="Title 1">
            <a:extLst>
              <a:ext uri="{FF2B5EF4-FFF2-40B4-BE49-F238E27FC236}">
                <a16:creationId xmlns:a16="http://schemas.microsoft.com/office/drawing/2014/main" id="{E7433074-FD33-49CE-974B-F9FD829C9895}"/>
              </a:ext>
            </a:extLst>
          </p:cNvPr>
          <p:cNvSpPr>
            <a:spLocks noGrp="1"/>
          </p:cNvSpPr>
          <p:nvPr>
            <p:ph type="title"/>
          </p:nvPr>
        </p:nvSpPr>
        <p:spPr>
          <a:xfrm>
            <a:off x="2141744" y="1437783"/>
            <a:ext cx="7908513" cy="2495051"/>
          </a:xfrm>
        </p:spPr>
        <p:txBody>
          <a:bodyPr vert="horz" lIns="91440" tIns="45720" rIns="91440" bIns="45720" rtlCol="0" anchor="b">
            <a:normAutofit/>
          </a:bodyPr>
          <a:lstStyle/>
          <a:p>
            <a:pPr algn="ctr"/>
            <a:r>
              <a:rPr lang="en-US" sz="6600"/>
              <a:t>Oogenesis </a:t>
            </a:r>
          </a:p>
        </p:txBody>
      </p:sp>
    </p:spTree>
    <p:extLst>
      <p:ext uri="{BB962C8B-B14F-4D97-AF65-F5344CB8AC3E}">
        <p14:creationId xmlns:p14="http://schemas.microsoft.com/office/powerpoint/2010/main" val="40155751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36188-153B-479E-95D2-183B472AD4ED}"/>
              </a:ext>
            </a:extLst>
          </p:cNvPr>
          <p:cNvSpPr>
            <a:spLocks noGrp="1"/>
          </p:cNvSpPr>
          <p:nvPr>
            <p:ph type="title"/>
          </p:nvPr>
        </p:nvSpPr>
        <p:spPr/>
        <p:txBody>
          <a:bodyPr/>
          <a:lstStyle/>
          <a:p>
            <a:r>
              <a:rPr lang="en-JM" dirty="0"/>
              <a:t>Oogenesis </a:t>
            </a:r>
          </a:p>
        </p:txBody>
      </p:sp>
      <p:sp>
        <p:nvSpPr>
          <p:cNvPr id="3" name="Content Placeholder 2">
            <a:extLst>
              <a:ext uri="{FF2B5EF4-FFF2-40B4-BE49-F238E27FC236}">
                <a16:creationId xmlns:a16="http://schemas.microsoft.com/office/drawing/2014/main" id="{74E44483-0D35-4E79-81A1-246962E05936}"/>
              </a:ext>
            </a:extLst>
          </p:cNvPr>
          <p:cNvSpPr>
            <a:spLocks noGrp="1"/>
          </p:cNvSpPr>
          <p:nvPr>
            <p:ph idx="1"/>
          </p:nvPr>
        </p:nvSpPr>
        <p:spPr>
          <a:xfrm>
            <a:off x="1217515" y="1346670"/>
            <a:ext cx="7796540" cy="3997828"/>
          </a:xfrm>
        </p:spPr>
        <p:txBody>
          <a:bodyPr>
            <a:normAutofit fontScale="70000" lnSpcReduction="20000"/>
          </a:bodyPr>
          <a:lstStyle/>
          <a:p>
            <a:r>
              <a:rPr lang="en-JM" dirty="0"/>
              <a:t>Once the primordial germ cells arrive in the gonad(Ovary) they differentiate into oogonia </a:t>
            </a:r>
          </a:p>
          <a:p>
            <a:r>
              <a:rPr lang="en-JM" dirty="0"/>
              <a:t>3</a:t>
            </a:r>
            <a:r>
              <a:rPr lang="en-JM" baseline="30000" dirty="0"/>
              <a:t>rd</a:t>
            </a:r>
            <a:r>
              <a:rPr lang="en-JM" dirty="0"/>
              <a:t> month of life: </a:t>
            </a:r>
          </a:p>
          <a:p>
            <a:pPr lvl="1"/>
            <a:r>
              <a:rPr lang="en-JM" b="1" dirty="0"/>
              <a:t>Mitotic</a:t>
            </a:r>
            <a:r>
              <a:rPr lang="en-JM" dirty="0"/>
              <a:t> division results in the formation of clusters of cells surrounded by epithelial cells (follicular cells)</a:t>
            </a:r>
          </a:p>
          <a:p>
            <a:pPr lvl="1"/>
            <a:r>
              <a:rPr lang="en-JM" dirty="0"/>
              <a:t>Some cells enter </a:t>
            </a:r>
            <a:r>
              <a:rPr lang="en-JM" b="1" dirty="0"/>
              <a:t>meiosis I  </a:t>
            </a:r>
            <a:r>
              <a:rPr lang="en-JM" dirty="0"/>
              <a:t>and arrest at prophase (</a:t>
            </a:r>
            <a:r>
              <a:rPr lang="en-JM" b="1" dirty="0"/>
              <a:t>primary oocyte)</a:t>
            </a:r>
            <a:endParaRPr lang="en-JM" dirty="0"/>
          </a:p>
          <a:p>
            <a:r>
              <a:rPr lang="en-JM" dirty="0"/>
              <a:t>5</a:t>
            </a:r>
            <a:r>
              <a:rPr lang="en-JM" baseline="30000" dirty="0"/>
              <a:t>th</a:t>
            </a:r>
            <a:r>
              <a:rPr lang="en-JM" dirty="0"/>
              <a:t> month of life:</a:t>
            </a:r>
          </a:p>
          <a:p>
            <a:pPr lvl="1"/>
            <a:r>
              <a:rPr lang="en-JM" dirty="0"/>
              <a:t>MAX number of germ cells in the female. Approx. 7 million </a:t>
            </a:r>
          </a:p>
          <a:p>
            <a:r>
              <a:rPr lang="en-JM" dirty="0"/>
              <a:t>7</a:t>
            </a:r>
            <a:r>
              <a:rPr lang="en-JM" baseline="30000" dirty="0"/>
              <a:t>th</a:t>
            </a:r>
            <a:r>
              <a:rPr lang="en-JM" dirty="0"/>
              <a:t> month of life:</a:t>
            </a:r>
          </a:p>
          <a:p>
            <a:pPr lvl="1"/>
            <a:r>
              <a:rPr lang="en-JM" dirty="0"/>
              <a:t>Majority of the germ cells have died. Remaining cells are almost all primary oocytes in prophase I</a:t>
            </a:r>
          </a:p>
          <a:p>
            <a:pPr lvl="1"/>
            <a:r>
              <a:rPr lang="en-JM" dirty="0"/>
              <a:t>Most of them are </a:t>
            </a:r>
            <a:r>
              <a:rPr lang="en-JM" b="1" dirty="0"/>
              <a:t>primordial follicles </a:t>
            </a:r>
            <a:endParaRPr lang="en-JM" dirty="0"/>
          </a:p>
        </p:txBody>
      </p:sp>
    </p:spTree>
    <p:extLst>
      <p:ext uri="{BB962C8B-B14F-4D97-AF65-F5344CB8AC3E}">
        <p14:creationId xmlns:p14="http://schemas.microsoft.com/office/powerpoint/2010/main" val="8029618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5FFC9-96AD-4229-82CF-2FD632586C49}"/>
              </a:ext>
            </a:extLst>
          </p:cNvPr>
          <p:cNvSpPr>
            <a:spLocks noGrp="1"/>
          </p:cNvSpPr>
          <p:nvPr>
            <p:ph type="title"/>
          </p:nvPr>
        </p:nvSpPr>
        <p:spPr/>
        <p:txBody>
          <a:bodyPr/>
          <a:lstStyle/>
          <a:p>
            <a:r>
              <a:rPr lang="en-JM" dirty="0"/>
              <a:t>Oogenesis </a:t>
            </a:r>
          </a:p>
        </p:txBody>
      </p:sp>
      <p:sp>
        <p:nvSpPr>
          <p:cNvPr id="3" name="Content Placeholder 2">
            <a:extLst>
              <a:ext uri="{FF2B5EF4-FFF2-40B4-BE49-F238E27FC236}">
                <a16:creationId xmlns:a16="http://schemas.microsoft.com/office/drawing/2014/main" id="{B3BFF5DA-82EF-4FF6-9C34-F5C536149F88}"/>
              </a:ext>
            </a:extLst>
          </p:cNvPr>
          <p:cNvSpPr>
            <a:spLocks noGrp="1"/>
          </p:cNvSpPr>
          <p:nvPr>
            <p:ph idx="1"/>
          </p:nvPr>
        </p:nvSpPr>
        <p:spPr>
          <a:xfrm>
            <a:off x="1030860" y="974888"/>
            <a:ext cx="7796540" cy="3997828"/>
          </a:xfrm>
        </p:spPr>
        <p:txBody>
          <a:bodyPr>
            <a:normAutofit fontScale="62500" lnSpcReduction="20000"/>
          </a:bodyPr>
          <a:lstStyle/>
          <a:p>
            <a:r>
              <a:rPr lang="en-JM" dirty="0"/>
              <a:t>At Birth:</a:t>
            </a:r>
          </a:p>
          <a:p>
            <a:pPr lvl="1"/>
            <a:r>
              <a:rPr lang="en-JM" dirty="0" err="1"/>
              <a:t>Approx</a:t>
            </a:r>
            <a:r>
              <a:rPr lang="en-JM" dirty="0"/>
              <a:t> 700,000 germ cells remain </a:t>
            </a:r>
          </a:p>
          <a:p>
            <a:pPr lvl="1"/>
            <a:r>
              <a:rPr lang="en-JM" dirty="0"/>
              <a:t>All primary oocytes should be in the diplotene stage</a:t>
            </a:r>
          </a:p>
          <a:p>
            <a:pPr lvl="1"/>
            <a:r>
              <a:rPr lang="en-JM" dirty="0"/>
              <a:t>Meiosis I will not progress until puberty  </a:t>
            </a:r>
          </a:p>
          <a:p>
            <a:pPr lvl="2"/>
            <a:r>
              <a:rPr lang="en-JM" dirty="0"/>
              <a:t>Oocyte maturation inhibitor maintains the diplotene stage</a:t>
            </a:r>
          </a:p>
          <a:p>
            <a:r>
              <a:rPr lang="en-JM" dirty="0"/>
              <a:t>At puberty : </a:t>
            </a:r>
          </a:p>
          <a:p>
            <a:pPr lvl="1"/>
            <a:r>
              <a:rPr lang="en-JM" dirty="0" err="1"/>
              <a:t>Approx</a:t>
            </a:r>
            <a:r>
              <a:rPr lang="en-JM" dirty="0"/>
              <a:t> 40,000 oocytes remain </a:t>
            </a:r>
          </a:p>
          <a:p>
            <a:pPr lvl="1"/>
            <a:r>
              <a:rPr lang="en-JM" dirty="0"/>
              <a:t>A pool of growing follicles s formed and replenished from the supply of primordial follicles. </a:t>
            </a:r>
          </a:p>
          <a:p>
            <a:r>
              <a:rPr lang="en-JM" dirty="0"/>
              <a:t>Each month: </a:t>
            </a:r>
          </a:p>
          <a:p>
            <a:pPr lvl="1"/>
            <a:r>
              <a:rPr lang="en-JM" dirty="0"/>
              <a:t>15-20 follicles are selected for maturation from the growing pool. </a:t>
            </a:r>
          </a:p>
          <a:p>
            <a:pPr lvl="1"/>
            <a:r>
              <a:rPr lang="en-JM" dirty="0"/>
              <a:t>Some die and the others become: </a:t>
            </a:r>
          </a:p>
          <a:p>
            <a:pPr lvl="2"/>
            <a:r>
              <a:rPr lang="en-JM" dirty="0"/>
              <a:t>Primary follicles </a:t>
            </a:r>
            <a:r>
              <a:rPr lang="en-JM" dirty="0">
                <a:sym typeface="Wingdings" panose="05000000000000000000" pitchFamily="2" charset="2"/>
              </a:rPr>
              <a:t> Antral follicles  Graafian (Mature) follicle </a:t>
            </a:r>
            <a:r>
              <a:rPr lang="en-JM" dirty="0"/>
              <a:t>  </a:t>
            </a:r>
          </a:p>
        </p:txBody>
      </p:sp>
      <p:sp>
        <p:nvSpPr>
          <p:cNvPr id="8" name="AutoShape 4" descr="French fertility doctors bend the law to allow women to freeze eggs">
            <a:extLst>
              <a:ext uri="{FF2B5EF4-FFF2-40B4-BE49-F238E27FC236}">
                <a16:creationId xmlns:a16="http://schemas.microsoft.com/office/drawing/2014/main" id="{88AED792-15CB-4978-9928-93638E96D62A}"/>
              </a:ext>
            </a:extLst>
          </p:cNvPr>
          <p:cNvSpPr>
            <a:spLocks noChangeAspect="1" noChangeArrowheads="1"/>
          </p:cNvSpPr>
          <p:nvPr/>
        </p:nvSpPr>
        <p:spPr bwMode="auto">
          <a:xfrm>
            <a:off x="5943600" y="3276600"/>
            <a:ext cx="4168588" cy="41685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JM"/>
          </a:p>
        </p:txBody>
      </p:sp>
      <p:pic>
        <p:nvPicPr>
          <p:cNvPr id="9" name="Picture 8">
            <a:extLst>
              <a:ext uri="{FF2B5EF4-FFF2-40B4-BE49-F238E27FC236}">
                <a16:creationId xmlns:a16="http://schemas.microsoft.com/office/drawing/2014/main" id="{EAC2DBF6-86A8-4B86-ADF5-CAFEA0BD7175}"/>
              </a:ext>
            </a:extLst>
          </p:cNvPr>
          <p:cNvPicPr>
            <a:picLocks noChangeAspect="1"/>
          </p:cNvPicPr>
          <p:nvPr/>
        </p:nvPicPr>
        <p:blipFill>
          <a:blip r:embed="rId3"/>
          <a:stretch>
            <a:fillRect/>
          </a:stretch>
        </p:blipFill>
        <p:spPr>
          <a:xfrm>
            <a:off x="6284340" y="3868606"/>
            <a:ext cx="4876800" cy="2743200"/>
          </a:xfrm>
          <a:prstGeom prst="rect">
            <a:avLst/>
          </a:prstGeom>
        </p:spPr>
      </p:pic>
    </p:spTree>
    <p:extLst>
      <p:ext uri="{BB962C8B-B14F-4D97-AF65-F5344CB8AC3E}">
        <p14:creationId xmlns:p14="http://schemas.microsoft.com/office/powerpoint/2010/main" val="4046290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040F2-E6AD-4FC0-B941-EBA3367DEAA9}"/>
              </a:ext>
            </a:extLst>
          </p:cNvPr>
          <p:cNvSpPr>
            <a:spLocks noGrp="1"/>
          </p:cNvSpPr>
          <p:nvPr>
            <p:ph type="title"/>
          </p:nvPr>
        </p:nvSpPr>
        <p:spPr>
          <a:xfrm>
            <a:off x="1264271" y="471172"/>
            <a:ext cx="7958331" cy="1077229"/>
          </a:xfrm>
        </p:spPr>
        <p:txBody>
          <a:bodyPr/>
          <a:lstStyle/>
          <a:p>
            <a:pPr algn="l"/>
            <a:r>
              <a:rPr lang="en-JM" dirty="0"/>
              <a:t>The Cell </a:t>
            </a:r>
          </a:p>
        </p:txBody>
      </p:sp>
      <p:sp>
        <p:nvSpPr>
          <p:cNvPr id="3" name="Content Placeholder 2">
            <a:extLst>
              <a:ext uri="{FF2B5EF4-FFF2-40B4-BE49-F238E27FC236}">
                <a16:creationId xmlns:a16="http://schemas.microsoft.com/office/drawing/2014/main" id="{3B1487C1-D4EA-4618-AC3E-80822770DD50}"/>
              </a:ext>
            </a:extLst>
          </p:cNvPr>
          <p:cNvSpPr>
            <a:spLocks noGrp="1"/>
          </p:cNvSpPr>
          <p:nvPr>
            <p:ph idx="1"/>
          </p:nvPr>
        </p:nvSpPr>
        <p:spPr>
          <a:xfrm>
            <a:off x="976883" y="1153758"/>
            <a:ext cx="7796540" cy="3997828"/>
          </a:xfrm>
        </p:spPr>
        <p:txBody>
          <a:bodyPr/>
          <a:lstStyle/>
          <a:p>
            <a:r>
              <a:rPr lang="en-JM" dirty="0"/>
              <a:t>Basic unit of all living organisms</a:t>
            </a:r>
          </a:p>
          <a:p>
            <a:pPr lvl="1"/>
            <a:r>
              <a:rPr lang="en-JM" dirty="0"/>
              <a:t>Unicellular (Bacteria)</a:t>
            </a:r>
          </a:p>
          <a:p>
            <a:pPr lvl="1"/>
            <a:r>
              <a:rPr lang="en-JM" dirty="0"/>
              <a:t>Multicellular (Animals, Plants)</a:t>
            </a:r>
          </a:p>
          <a:p>
            <a:r>
              <a:rPr lang="en-JM" dirty="0"/>
              <a:t>Classified as prokaryotic or Eukaryotic </a:t>
            </a:r>
          </a:p>
          <a:p>
            <a:r>
              <a:rPr lang="en-JM" dirty="0"/>
              <a:t>All are bound by a lipid bilayer with embedded proteins. </a:t>
            </a:r>
          </a:p>
        </p:txBody>
      </p:sp>
    </p:spTree>
    <p:extLst>
      <p:ext uri="{BB962C8B-B14F-4D97-AF65-F5344CB8AC3E}">
        <p14:creationId xmlns:p14="http://schemas.microsoft.com/office/powerpoint/2010/main" val="29629940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5FFC9-96AD-4229-82CF-2FD632586C49}"/>
              </a:ext>
            </a:extLst>
          </p:cNvPr>
          <p:cNvSpPr>
            <a:spLocks noGrp="1"/>
          </p:cNvSpPr>
          <p:nvPr>
            <p:ph type="title"/>
          </p:nvPr>
        </p:nvSpPr>
        <p:spPr/>
        <p:txBody>
          <a:bodyPr/>
          <a:lstStyle/>
          <a:p>
            <a:r>
              <a:rPr lang="en-JM" dirty="0"/>
              <a:t>Oogenesis </a:t>
            </a:r>
          </a:p>
        </p:txBody>
      </p:sp>
      <p:pic>
        <p:nvPicPr>
          <p:cNvPr id="4" name="Picture 3">
            <a:extLst>
              <a:ext uri="{FF2B5EF4-FFF2-40B4-BE49-F238E27FC236}">
                <a16:creationId xmlns:a16="http://schemas.microsoft.com/office/drawing/2014/main" id="{0086E985-7511-44EF-A103-B4025BA6F794}"/>
              </a:ext>
            </a:extLst>
          </p:cNvPr>
          <p:cNvPicPr>
            <a:picLocks noChangeAspect="1"/>
          </p:cNvPicPr>
          <p:nvPr/>
        </p:nvPicPr>
        <p:blipFill>
          <a:blip r:embed="rId3"/>
          <a:stretch>
            <a:fillRect/>
          </a:stretch>
        </p:blipFill>
        <p:spPr>
          <a:xfrm>
            <a:off x="4878408" y="1885285"/>
            <a:ext cx="6034505" cy="4525879"/>
          </a:xfrm>
          <a:prstGeom prst="rect">
            <a:avLst/>
          </a:prstGeom>
        </p:spPr>
      </p:pic>
      <p:pic>
        <p:nvPicPr>
          <p:cNvPr id="6" name="Picture 5">
            <a:extLst>
              <a:ext uri="{FF2B5EF4-FFF2-40B4-BE49-F238E27FC236}">
                <a16:creationId xmlns:a16="http://schemas.microsoft.com/office/drawing/2014/main" id="{454A43AC-4F1D-49F6-9AE2-1703C4A0EC88}"/>
              </a:ext>
            </a:extLst>
          </p:cNvPr>
          <p:cNvPicPr>
            <a:picLocks noChangeAspect="1"/>
          </p:cNvPicPr>
          <p:nvPr/>
        </p:nvPicPr>
        <p:blipFill>
          <a:blip r:embed="rId4"/>
          <a:stretch>
            <a:fillRect/>
          </a:stretch>
        </p:blipFill>
        <p:spPr>
          <a:xfrm rot="16200000">
            <a:off x="89063" y="2195989"/>
            <a:ext cx="6427121" cy="2466021"/>
          </a:xfrm>
          <a:prstGeom prst="rect">
            <a:avLst/>
          </a:prstGeom>
        </p:spPr>
      </p:pic>
    </p:spTree>
    <p:extLst>
      <p:ext uri="{BB962C8B-B14F-4D97-AF65-F5344CB8AC3E}">
        <p14:creationId xmlns:p14="http://schemas.microsoft.com/office/powerpoint/2010/main" val="30658156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5FFC9-96AD-4229-82CF-2FD632586C49}"/>
              </a:ext>
            </a:extLst>
          </p:cNvPr>
          <p:cNvSpPr>
            <a:spLocks noGrp="1"/>
          </p:cNvSpPr>
          <p:nvPr>
            <p:ph type="title"/>
          </p:nvPr>
        </p:nvSpPr>
        <p:spPr/>
        <p:txBody>
          <a:bodyPr/>
          <a:lstStyle/>
          <a:p>
            <a:r>
              <a:rPr lang="en-JM" dirty="0"/>
              <a:t>Oogenesis </a:t>
            </a:r>
          </a:p>
        </p:txBody>
      </p:sp>
      <p:sp>
        <p:nvSpPr>
          <p:cNvPr id="3" name="Content Placeholder 2">
            <a:extLst>
              <a:ext uri="{FF2B5EF4-FFF2-40B4-BE49-F238E27FC236}">
                <a16:creationId xmlns:a16="http://schemas.microsoft.com/office/drawing/2014/main" id="{B3BFF5DA-82EF-4FF6-9C34-F5C536149F88}"/>
              </a:ext>
            </a:extLst>
          </p:cNvPr>
          <p:cNvSpPr>
            <a:spLocks noGrp="1"/>
          </p:cNvSpPr>
          <p:nvPr>
            <p:ph idx="1"/>
          </p:nvPr>
        </p:nvSpPr>
        <p:spPr>
          <a:xfrm>
            <a:off x="1471924" y="974888"/>
            <a:ext cx="7796540" cy="3997828"/>
          </a:xfrm>
        </p:spPr>
        <p:txBody>
          <a:bodyPr/>
          <a:lstStyle/>
          <a:p>
            <a:r>
              <a:rPr lang="en-JM" dirty="0"/>
              <a:t>With each menstrual cycle, numerous follicles but only one will reach full maturity*</a:t>
            </a:r>
          </a:p>
          <a:p>
            <a:r>
              <a:rPr lang="en-JM" dirty="0"/>
              <a:t>When the follicle is mature it induces a surge of </a:t>
            </a:r>
            <a:r>
              <a:rPr lang="en-JM" b="1" dirty="0" err="1"/>
              <a:t>Leuteinizing</a:t>
            </a:r>
            <a:r>
              <a:rPr lang="en-JM" b="1" dirty="0"/>
              <a:t> Hormone (LH) </a:t>
            </a:r>
            <a:r>
              <a:rPr lang="en-JM" dirty="0"/>
              <a:t>which induces: </a:t>
            </a:r>
          </a:p>
          <a:p>
            <a:pPr lvl="1"/>
            <a:r>
              <a:rPr lang="en-JM" b="1" dirty="0"/>
              <a:t>Preovulatory growth phase </a:t>
            </a:r>
            <a:endParaRPr lang="en-JM" dirty="0"/>
          </a:p>
          <a:p>
            <a:pPr lvl="1"/>
            <a:r>
              <a:rPr lang="en-JM" b="1" dirty="0"/>
              <a:t>Ovulation</a:t>
            </a:r>
          </a:p>
          <a:p>
            <a:pPr lvl="1"/>
            <a:endParaRPr lang="en-JM" b="1" dirty="0"/>
          </a:p>
        </p:txBody>
      </p:sp>
      <p:pic>
        <p:nvPicPr>
          <p:cNvPr id="4" name="Picture 3">
            <a:extLst>
              <a:ext uri="{FF2B5EF4-FFF2-40B4-BE49-F238E27FC236}">
                <a16:creationId xmlns:a16="http://schemas.microsoft.com/office/drawing/2014/main" id="{5A8F401A-C137-466F-8739-87B2B22DB342}"/>
              </a:ext>
            </a:extLst>
          </p:cNvPr>
          <p:cNvPicPr>
            <a:picLocks noChangeAspect="1"/>
          </p:cNvPicPr>
          <p:nvPr/>
        </p:nvPicPr>
        <p:blipFill>
          <a:blip r:embed="rId3"/>
          <a:stretch>
            <a:fillRect/>
          </a:stretch>
        </p:blipFill>
        <p:spPr>
          <a:xfrm>
            <a:off x="3955844" y="3725085"/>
            <a:ext cx="6410325" cy="2828925"/>
          </a:xfrm>
          <a:prstGeom prst="rect">
            <a:avLst/>
          </a:prstGeom>
        </p:spPr>
      </p:pic>
    </p:spTree>
    <p:extLst>
      <p:ext uri="{BB962C8B-B14F-4D97-AF65-F5344CB8AC3E}">
        <p14:creationId xmlns:p14="http://schemas.microsoft.com/office/powerpoint/2010/main" val="37719462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5FFC9-96AD-4229-82CF-2FD632586C49}"/>
              </a:ext>
            </a:extLst>
          </p:cNvPr>
          <p:cNvSpPr>
            <a:spLocks noGrp="1"/>
          </p:cNvSpPr>
          <p:nvPr>
            <p:ph type="title"/>
          </p:nvPr>
        </p:nvSpPr>
        <p:spPr/>
        <p:txBody>
          <a:bodyPr/>
          <a:lstStyle/>
          <a:p>
            <a:r>
              <a:rPr lang="en-JM" dirty="0"/>
              <a:t>Oogenesis</a:t>
            </a:r>
          </a:p>
        </p:txBody>
      </p:sp>
      <p:sp>
        <p:nvSpPr>
          <p:cNvPr id="3" name="Content Placeholder 2">
            <a:extLst>
              <a:ext uri="{FF2B5EF4-FFF2-40B4-BE49-F238E27FC236}">
                <a16:creationId xmlns:a16="http://schemas.microsoft.com/office/drawing/2014/main" id="{B3BFF5DA-82EF-4FF6-9C34-F5C536149F88}"/>
              </a:ext>
            </a:extLst>
          </p:cNvPr>
          <p:cNvSpPr>
            <a:spLocks noGrp="1"/>
          </p:cNvSpPr>
          <p:nvPr>
            <p:ph idx="1"/>
          </p:nvPr>
        </p:nvSpPr>
        <p:spPr>
          <a:xfrm>
            <a:off x="1955452" y="974888"/>
            <a:ext cx="9033390" cy="2955428"/>
          </a:xfrm>
        </p:spPr>
        <p:txBody>
          <a:bodyPr/>
          <a:lstStyle/>
          <a:p>
            <a:r>
              <a:rPr lang="en-JM" dirty="0"/>
              <a:t>Preovulatory growth phase: </a:t>
            </a:r>
          </a:p>
          <a:p>
            <a:pPr lvl="1"/>
            <a:r>
              <a:rPr lang="en-JM" dirty="0"/>
              <a:t>Meiosis 1 is completed to form the Secondary Oocyte and the 1</a:t>
            </a:r>
            <a:r>
              <a:rPr lang="en-JM" baseline="30000" dirty="0"/>
              <a:t>st</a:t>
            </a:r>
            <a:r>
              <a:rPr lang="en-JM" dirty="0"/>
              <a:t> polar body</a:t>
            </a:r>
          </a:p>
          <a:p>
            <a:pPr lvl="1"/>
            <a:r>
              <a:rPr lang="en-JM" dirty="0"/>
              <a:t>Cell then arrests in </a:t>
            </a:r>
            <a:r>
              <a:rPr lang="en-JM" b="1" dirty="0"/>
              <a:t>Metaphase 2 </a:t>
            </a:r>
            <a:r>
              <a:rPr lang="en-JM" dirty="0"/>
              <a:t> until fertilization </a:t>
            </a:r>
          </a:p>
          <a:p>
            <a:r>
              <a:rPr lang="en-JM" dirty="0"/>
              <a:t>If no fertilization occurs, the oocyte will degenerate 24h post ovulation. </a:t>
            </a:r>
          </a:p>
        </p:txBody>
      </p:sp>
      <p:pic>
        <p:nvPicPr>
          <p:cNvPr id="5" name="Picture 4">
            <a:extLst>
              <a:ext uri="{FF2B5EF4-FFF2-40B4-BE49-F238E27FC236}">
                <a16:creationId xmlns:a16="http://schemas.microsoft.com/office/drawing/2014/main" id="{596210A7-7BC0-4DF0-93B4-DA97D9A23600}"/>
              </a:ext>
            </a:extLst>
          </p:cNvPr>
          <p:cNvPicPr>
            <a:picLocks noChangeAspect="1"/>
          </p:cNvPicPr>
          <p:nvPr/>
        </p:nvPicPr>
        <p:blipFill>
          <a:blip r:embed="rId3"/>
          <a:stretch>
            <a:fillRect/>
          </a:stretch>
        </p:blipFill>
        <p:spPr>
          <a:xfrm>
            <a:off x="2762250" y="3718008"/>
            <a:ext cx="6667500" cy="2790825"/>
          </a:xfrm>
          <a:prstGeom prst="rect">
            <a:avLst/>
          </a:prstGeom>
        </p:spPr>
      </p:pic>
    </p:spTree>
    <p:extLst>
      <p:ext uri="{BB962C8B-B14F-4D97-AF65-F5344CB8AC3E}">
        <p14:creationId xmlns:p14="http://schemas.microsoft.com/office/powerpoint/2010/main" val="8343510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BBA26C-89C3-411F-9753-606A413F89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9" name="Picture 8">
            <a:extLst>
              <a:ext uri="{FF2B5EF4-FFF2-40B4-BE49-F238E27FC236}">
                <a16:creationId xmlns:a16="http://schemas.microsoft.com/office/drawing/2014/main" id="{EEAD2215-6311-4D1C-B6B5-F57CB6BFCB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1" name="Rectangle 10">
            <a:extLst>
              <a:ext uri="{FF2B5EF4-FFF2-40B4-BE49-F238E27FC236}">
                <a16:creationId xmlns:a16="http://schemas.microsoft.com/office/drawing/2014/main" id="{7BA5DE79-30D1-4A10-8DB9-0A6E523A97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9ABD0D63-D23F-4AE7-8270-4185EF9C1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72168E9E-94E9-4BE3-B88C-C8A468117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12107AC1-AA0D-4097-B03D-FD3C632AB8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TextBox 18">
            <a:extLst>
              <a:ext uri="{FF2B5EF4-FFF2-40B4-BE49-F238E27FC236}">
                <a16:creationId xmlns:a16="http://schemas.microsoft.com/office/drawing/2014/main" id="{7C8D231A-EC46-4736-B00F-76D307082204}"/>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21" name="Rectangle 20">
            <a:extLst>
              <a:ext uri="{FF2B5EF4-FFF2-40B4-BE49-F238E27FC236}">
                <a16:creationId xmlns:a16="http://schemas.microsoft.com/office/drawing/2014/main" id="{92806DFD-E192-42CC-B190-3C4C95B8FF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9867"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58A0B6A-DEC0-46AC-8D12-B6E45FCD1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33" y="0"/>
            <a:ext cx="12189867" cy="6858001"/>
          </a:xfrm>
          <a:prstGeom prst="rect">
            <a:avLst/>
          </a:prstGeom>
          <a:solidFill>
            <a:schemeClr val="tx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8C1A506D-EB69-4549-9782-F0EBB2A9AE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sp>
        <p:nvSpPr>
          <p:cNvPr id="2" name="Title 1">
            <a:extLst>
              <a:ext uri="{FF2B5EF4-FFF2-40B4-BE49-F238E27FC236}">
                <a16:creationId xmlns:a16="http://schemas.microsoft.com/office/drawing/2014/main" id="{97323A20-AFCF-4822-B507-A666307212A7}"/>
              </a:ext>
            </a:extLst>
          </p:cNvPr>
          <p:cNvSpPr>
            <a:spLocks noGrp="1"/>
          </p:cNvSpPr>
          <p:nvPr>
            <p:ph type="title"/>
          </p:nvPr>
        </p:nvSpPr>
        <p:spPr>
          <a:xfrm>
            <a:off x="2141744" y="1437783"/>
            <a:ext cx="7908513" cy="2495051"/>
          </a:xfrm>
        </p:spPr>
        <p:txBody>
          <a:bodyPr vert="horz" lIns="91440" tIns="45720" rIns="91440" bIns="45720" rtlCol="0" anchor="b">
            <a:normAutofit/>
          </a:bodyPr>
          <a:lstStyle/>
          <a:p>
            <a:pPr algn="ctr"/>
            <a:r>
              <a:rPr lang="en-US" sz="6600"/>
              <a:t>Spermatogenesis</a:t>
            </a:r>
          </a:p>
        </p:txBody>
      </p:sp>
    </p:spTree>
    <p:extLst>
      <p:ext uri="{BB962C8B-B14F-4D97-AF65-F5344CB8AC3E}">
        <p14:creationId xmlns:p14="http://schemas.microsoft.com/office/powerpoint/2010/main" val="2622987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5FFC9-96AD-4229-82CF-2FD632586C49}"/>
              </a:ext>
            </a:extLst>
          </p:cNvPr>
          <p:cNvSpPr>
            <a:spLocks noGrp="1"/>
          </p:cNvSpPr>
          <p:nvPr>
            <p:ph type="title"/>
          </p:nvPr>
        </p:nvSpPr>
        <p:spPr/>
        <p:txBody>
          <a:bodyPr/>
          <a:lstStyle/>
          <a:p>
            <a:r>
              <a:rPr lang="en-JM" dirty="0"/>
              <a:t>Spermatogenesis</a:t>
            </a:r>
          </a:p>
        </p:txBody>
      </p:sp>
      <p:sp>
        <p:nvSpPr>
          <p:cNvPr id="3" name="Content Placeholder 2">
            <a:extLst>
              <a:ext uri="{FF2B5EF4-FFF2-40B4-BE49-F238E27FC236}">
                <a16:creationId xmlns:a16="http://schemas.microsoft.com/office/drawing/2014/main" id="{B3BFF5DA-82EF-4FF6-9C34-F5C536149F88}"/>
              </a:ext>
            </a:extLst>
          </p:cNvPr>
          <p:cNvSpPr>
            <a:spLocks noGrp="1"/>
          </p:cNvSpPr>
          <p:nvPr>
            <p:ph idx="1"/>
          </p:nvPr>
        </p:nvSpPr>
        <p:spPr/>
        <p:txBody>
          <a:bodyPr/>
          <a:lstStyle/>
          <a:p>
            <a:r>
              <a:rPr lang="en-JM" dirty="0"/>
              <a:t>Process by which spermatogonia are transformed into </a:t>
            </a:r>
            <a:r>
              <a:rPr lang="en-JM" b="1" dirty="0"/>
              <a:t>spermatozoa</a:t>
            </a:r>
            <a:r>
              <a:rPr lang="en-JM" dirty="0"/>
              <a:t>. </a:t>
            </a:r>
          </a:p>
          <a:p>
            <a:r>
              <a:rPr lang="en-JM" dirty="0"/>
              <a:t>Begins at puberty </a:t>
            </a:r>
          </a:p>
          <a:p>
            <a:r>
              <a:rPr lang="en-JM" dirty="0"/>
              <a:t>At birth: </a:t>
            </a:r>
          </a:p>
          <a:p>
            <a:pPr lvl="1"/>
            <a:r>
              <a:rPr lang="en-JM" dirty="0"/>
              <a:t>Germ cells are found in the sex cords surrounded by supporting cells (from the surrounding epithelium) which become </a:t>
            </a:r>
            <a:r>
              <a:rPr lang="en-JM" b="1" dirty="0"/>
              <a:t>Sustentacular</a:t>
            </a:r>
            <a:r>
              <a:rPr lang="en-JM" b="1" i="1" dirty="0"/>
              <a:t> (Sertoli) </a:t>
            </a:r>
            <a:r>
              <a:rPr lang="en-JM" dirty="0"/>
              <a:t>cells </a:t>
            </a:r>
          </a:p>
        </p:txBody>
      </p:sp>
    </p:spTree>
    <p:extLst>
      <p:ext uri="{BB962C8B-B14F-4D97-AF65-F5344CB8AC3E}">
        <p14:creationId xmlns:p14="http://schemas.microsoft.com/office/powerpoint/2010/main" val="40576949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5FFC9-96AD-4229-82CF-2FD632586C49}"/>
              </a:ext>
            </a:extLst>
          </p:cNvPr>
          <p:cNvSpPr>
            <a:spLocks noGrp="1"/>
          </p:cNvSpPr>
          <p:nvPr>
            <p:ph type="title"/>
          </p:nvPr>
        </p:nvSpPr>
        <p:spPr/>
        <p:txBody>
          <a:bodyPr/>
          <a:lstStyle/>
          <a:p>
            <a:r>
              <a:rPr lang="en-JM" dirty="0"/>
              <a:t>Spermatogenesis</a:t>
            </a:r>
          </a:p>
        </p:txBody>
      </p:sp>
      <p:sp>
        <p:nvSpPr>
          <p:cNvPr id="3" name="Content Placeholder 2">
            <a:extLst>
              <a:ext uri="{FF2B5EF4-FFF2-40B4-BE49-F238E27FC236}">
                <a16:creationId xmlns:a16="http://schemas.microsoft.com/office/drawing/2014/main" id="{B3BFF5DA-82EF-4FF6-9C34-F5C536149F88}"/>
              </a:ext>
            </a:extLst>
          </p:cNvPr>
          <p:cNvSpPr>
            <a:spLocks noGrp="1"/>
          </p:cNvSpPr>
          <p:nvPr>
            <p:ph idx="1"/>
          </p:nvPr>
        </p:nvSpPr>
        <p:spPr>
          <a:xfrm>
            <a:off x="1185430" y="808056"/>
            <a:ext cx="7796540" cy="5241888"/>
          </a:xfrm>
        </p:spPr>
        <p:txBody>
          <a:bodyPr>
            <a:normAutofit fontScale="85000" lnSpcReduction="20000"/>
          </a:bodyPr>
          <a:lstStyle/>
          <a:p>
            <a:endParaRPr lang="en-JM" dirty="0"/>
          </a:p>
          <a:p>
            <a:r>
              <a:rPr lang="en-JM" dirty="0"/>
              <a:t>Initiation</a:t>
            </a:r>
          </a:p>
          <a:p>
            <a:pPr lvl="1"/>
            <a:r>
              <a:rPr lang="en-JM" dirty="0"/>
              <a:t>LH from the pituitary binds to Leydig cells </a:t>
            </a:r>
          </a:p>
          <a:p>
            <a:pPr lvl="1"/>
            <a:r>
              <a:rPr lang="en-JM" dirty="0"/>
              <a:t>Leydig cells release testosterone </a:t>
            </a:r>
          </a:p>
          <a:p>
            <a:pPr lvl="1"/>
            <a:r>
              <a:rPr lang="en-JM" dirty="0"/>
              <a:t>Testosterone is taken up by the Sertoli cells and spermatogenesis is promoted. </a:t>
            </a:r>
          </a:p>
          <a:p>
            <a:endParaRPr lang="en-JM" dirty="0"/>
          </a:p>
          <a:p>
            <a:endParaRPr lang="en-JM" dirty="0"/>
          </a:p>
          <a:p>
            <a:r>
              <a:rPr lang="en-JM" dirty="0"/>
              <a:t>Puberty: </a:t>
            </a:r>
          </a:p>
          <a:p>
            <a:pPr lvl="1"/>
            <a:r>
              <a:rPr lang="en-JM" dirty="0"/>
              <a:t>Before puberty the sex cords develop into the seminiferous tubules.</a:t>
            </a:r>
          </a:p>
          <a:p>
            <a:pPr lvl="1"/>
            <a:r>
              <a:rPr lang="en-JM" dirty="0"/>
              <a:t>The PGC’s form </a:t>
            </a:r>
            <a:r>
              <a:rPr lang="en-JM" dirty="0" err="1"/>
              <a:t>spermatogonial</a:t>
            </a:r>
            <a:r>
              <a:rPr lang="en-JM" dirty="0"/>
              <a:t> stem cells which then give rise to </a:t>
            </a:r>
            <a:r>
              <a:rPr lang="en-JM" b="1" dirty="0"/>
              <a:t>type A spermatogonia.</a:t>
            </a:r>
            <a:endParaRPr lang="en-JM" dirty="0"/>
          </a:p>
          <a:p>
            <a:pPr lvl="1"/>
            <a:r>
              <a:rPr lang="en-JM" dirty="0"/>
              <a:t>These form </a:t>
            </a:r>
            <a:r>
              <a:rPr lang="en-JM" b="1" dirty="0"/>
              <a:t>type B spermatogonia </a:t>
            </a:r>
            <a:r>
              <a:rPr lang="en-JM" dirty="0"/>
              <a:t>after several mitotic divisions</a:t>
            </a:r>
          </a:p>
          <a:p>
            <a:pPr lvl="1"/>
            <a:r>
              <a:rPr lang="en-JM" dirty="0"/>
              <a:t>These then go on to divide and form </a:t>
            </a:r>
            <a:r>
              <a:rPr lang="en-JM" b="1" dirty="0"/>
              <a:t>primary spermatocytes.</a:t>
            </a:r>
            <a:r>
              <a:rPr lang="en-JM" dirty="0"/>
              <a:t> </a:t>
            </a:r>
          </a:p>
        </p:txBody>
      </p:sp>
      <p:pic>
        <p:nvPicPr>
          <p:cNvPr id="5" name="Picture 4">
            <a:extLst>
              <a:ext uri="{FF2B5EF4-FFF2-40B4-BE49-F238E27FC236}">
                <a16:creationId xmlns:a16="http://schemas.microsoft.com/office/drawing/2014/main" id="{015C8602-EEF2-40A2-9469-08A53E135138}"/>
              </a:ext>
            </a:extLst>
          </p:cNvPr>
          <p:cNvPicPr>
            <a:picLocks noChangeAspect="1"/>
          </p:cNvPicPr>
          <p:nvPr/>
        </p:nvPicPr>
        <p:blipFill>
          <a:blip r:embed="rId3"/>
          <a:stretch>
            <a:fillRect/>
          </a:stretch>
        </p:blipFill>
        <p:spPr>
          <a:xfrm>
            <a:off x="8578267" y="3950368"/>
            <a:ext cx="3329028" cy="2907632"/>
          </a:xfrm>
          <a:prstGeom prst="rect">
            <a:avLst/>
          </a:prstGeom>
        </p:spPr>
      </p:pic>
    </p:spTree>
    <p:extLst>
      <p:ext uri="{BB962C8B-B14F-4D97-AF65-F5344CB8AC3E}">
        <p14:creationId xmlns:p14="http://schemas.microsoft.com/office/powerpoint/2010/main" val="32410540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5FFC9-96AD-4229-82CF-2FD632586C49}"/>
              </a:ext>
            </a:extLst>
          </p:cNvPr>
          <p:cNvSpPr>
            <a:spLocks noGrp="1"/>
          </p:cNvSpPr>
          <p:nvPr>
            <p:ph type="title"/>
          </p:nvPr>
        </p:nvSpPr>
        <p:spPr/>
        <p:txBody>
          <a:bodyPr/>
          <a:lstStyle/>
          <a:p>
            <a:r>
              <a:rPr lang="en-JM" dirty="0"/>
              <a:t>Spermatogenesis</a:t>
            </a:r>
          </a:p>
        </p:txBody>
      </p:sp>
      <p:sp>
        <p:nvSpPr>
          <p:cNvPr id="3" name="Content Placeholder 2">
            <a:extLst>
              <a:ext uri="{FF2B5EF4-FFF2-40B4-BE49-F238E27FC236}">
                <a16:creationId xmlns:a16="http://schemas.microsoft.com/office/drawing/2014/main" id="{B3BFF5DA-82EF-4FF6-9C34-F5C536149F88}"/>
              </a:ext>
            </a:extLst>
          </p:cNvPr>
          <p:cNvSpPr>
            <a:spLocks noGrp="1"/>
          </p:cNvSpPr>
          <p:nvPr>
            <p:ph idx="1"/>
          </p:nvPr>
        </p:nvSpPr>
        <p:spPr>
          <a:xfrm>
            <a:off x="1281683" y="808056"/>
            <a:ext cx="7796540" cy="3997828"/>
          </a:xfrm>
        </p:spPr>
        <p:txBody>
          <a:bodyPr/>
          <a:lstStyle/>
          <a:p>
            <a:r>
              <a:rPr lang="en-JM" dirty="0"/>
              <a:t>Primary spermatocytes enter a prolonged prophase (~22 days)</a:t>
            </a:r>
          </a:p>
          <a:p>
            <a:r>
              <a:rPr lang="en-JM" dirty="0"/>
              <a:t>Followed by completion of meiosis I to form </a:t>
            </a:r>
            <a:r>
              <a:rPr lang="en-JM" b="1" dirty="0"/>
              <a:t>Secondary Spermatocytes</a:t>
            </a:r>
            <a:r>
              <a:rPr lang="en-JM" dirty="0"/>
              <a:t> which enter meiosis II. </a:t>
            </a:r>
          </a:p>
          <a:p>
            <a:r>
              <a:rPr lang="en-JM" dirty="0"/>
              <a:t>These then form </a:t>
            </a:r>
            <a:r>
              <a:rPr lang="en-JM" b="1" dirty="0"/>
              <a:t>spermatids</a:t>
            </a:r>
            <a:r>
              <a:rPr lang="en-JM" dirty="0"/>
              <a:t>.</a:t>
            </a:r>
          </a:p>
          <a:p>
            <a:pPr lvl="1"/>
            <a:r>
              <a:rPr lang="en-JM" dirty="0"/>
              <a:t>Up to this point </a:t>
            </a:r>
            <a:r>
              <a:rPr lang="en-JM" b="1" dirty="0"/>
              <a:t>Cytokinesis is incomplete </a:t>
            </a:r>
            <a:endParaRPr lang="en-JM" dirty="0"/>
          </a:p>
          <a:p>
            <a:pPr lvl="1"/>
            <a:endParaRPr lang="en-JM" dirty="0"/>
          </a:p>
        </p:txBody>
      </p:sp>
      <p:pic>
        <p:nvPicPr>
          <p:cNvPr id="5" name="Picture 4">
            <a:extLst>
              <a:ext uri="{FF2B5EF4-FFF2-40B4-BE49-F238E27FC236}">
                <a16:creationId xmlns:a16="http://schemas.microsoft.com/office/drawing/2014/main" id="{ED867BC9-2CA5-494A-9547-F79DA00BADBE}"/>
              </a:ext>
            </a:extLst>
          </p:cNvPr>
          <p:cNvPicPr>
            <a:picLocks noChangeAspect="1"/>
          </p:cNvPicPr>
          <p:nvPr/>
        </p:nvPicPr>
        <p:blipFill rotWithShape="1">
          <a:blip r:embed="rId3"/>
          <a:srcRect l="1" r="-875" b="19183"/>
          <a:stretch/>
        </p:blipFill>
        <p:spPr>
          <a:xfrm>
            <a:off x="2771523" y="4140868"/>
            <a:ext cx="6966035" cy="1909076"/>
          </a:xfrm>
          <a:prstGeom prst="rect">
            <a:avLst/>
          </a:prstGeom>
        </p:spPr>
      </p:pic>
    </p:spTree>
    <p:extLst>
      <p:ext uri="{BB962C8B-B14F-4D97-AF65-F5344CB8AC3E}">
        <p14:creationId xmlns:p14="http://schemas.microsoft.com/office/powerpoint/2010/main" val="11882190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5F99E0-FD91-4CEF-8FD4-2A307079554C}"/>
              </a:ext>
            </a:extLst>
          </p:cNvPr>
          <p:cNvPicPr>
            <a:picLocks noChangeAspect="1"/>
          </p:cNvPicPr>
          <p:nvPr/>
        </p:nvPicPr>
        <p:blipFill>
          <a:blip r:embed="rId2"/>
          <a:stretch>
            <a:fillRect/>
          </a:stretch>
        </p:blipFill>
        <p:spPr>
          <a:xfrm>
            <a:off x="2370972" y="714625"/>
            <a:ext cx="7884612" cy="5428749"/>
          </a:xfrm>
          <a:prstGeom prst="rect">
            <a:avLst/>
          </a:prstGeom>
        </p:spPr>
      </p:pic>
    </p:spTree>
    <p:extLst>
      <p:ext uri="{BB962C8B-B14F-4D97-AF65-F5344CB8AC3E}">
        <p14:creationId xmlns:p14="http://schemas.microsoft.com/office/powerpoint/2010/main" val="23733513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5FFC9-96AD-4229-82CF-2FD632586C49}"/>
              </a:ext>
            </a:extLst>
          </p:cNvPr>
          <p:cNvSpPr>
            <a:spLocks noGrp="1"/>
          </p:cNvSpPr>
          <p:nvPr>
            <p:ph type="title"/>
          </p:nvPr>
        </p:nvSpPr>
        <p:spPr/>
        <p:txBody>
          <a:bodyPr/>
          <a:lstStyle/>
          <a:p>
            <a:r>
              <a:rPr lang="en-JM"/>
              <a:t>Spermatogenesis</a:t>
            </a:r>
            <a:endParaRPr lang="en-JM" dirty="0"/>
          </a:p>
        </p:txBody>
      </p:sp>
      <p:sp>
        <p:nvSpPr>
          <p:cNvPr id="3" name="Content Placeholder 2">
            <a:extLst>
              <a:ext uri="{FF2B5EF4-FFF2-40B4-BE49-F238E27FC236}">
                <a16:creationId xmlns:a16="http://schemas.microsoft.com/office/drawing/2014/main" id="{B3BFF5DA-82EF-4FF6-9C34-F5C536149F88}"/>
              </a:ext>
            </a:extLst>
          </p:cNvPr>
          <p:cNvSpPr>
            <a:spLocks noGrp="1"/>
          </p:cNvSpPr>
          <p:nvPr>
            <p:ph idx="1"/>
          </p:nvPr>
        </p:nvSpPr>
        <p:spPr>
          <a:xfrm>
            <a:off x="1089178" y="1346670"/>
            <a:ext cx="7796540" cy="3997828"/>
          </a:xfrm>
        </p:spPr>
        <p:txBody>
          <a:bodyPr/>
          <a:lstStyle/>
          <a:p>
            <a:r>
              <a:rPr lang="en-JM" b="1" dirty="0" err="1"/>
              <a:t>Spermiogeneis</a:t>
            </a:r>
            <a:r>
              <a:rPr lang="en-JM" dirty="0"/>
              <a:t> </a:t>
            </a:r>
          </a:p>
          <a:p>
            <a:pPr lvl="1"/>
            <a:r>
              <a:rPr lang="en-JM" dirty="0"/>
              <a:t>Development of </a:t>
            </a:r>
            <a:r>
              <a:rPr lang="en-JM" dirty="0" err="1"/>
              <a:t>mature,motile</a:t>
            </a:r>
            <a:r>
              <a:rPr lang="en-JM" dirty="0"/>
              <a:t> spermatozoa from spermatids</a:t>
            </a:r>
          </a:p>
          <a:p>
            <a:r>
              <a:rPr lang="en-JM" dirty="0"/>
              <a:t>Steps </a:t>
            </a:r>
          </a:p>
          <a:p>
            <a:pPr lvl="1"/>
            <a:r>
              <a:rPr lang="en-JM" dirty="0"/>
              <a:t>Acrosome formation </a:t>
            </a:r>
          </a:p>
          <a:p>
            <a:pPr lvl="1"/>
            <a:r>
              <a:rPr lang="en-JM" dirty="0"/>
              <a:t>Nuclear condensation </a:t>
            </a:r>
          </a:p>
          <a:p>
            <a:pPr lvl="1"/>
            <a:r>
              <a:rPr lang="en-JM" dirty="0"/>
              <a:t>Formation of the neck, middle piece and tail </a:t>
            </a:r>
          </a:p>
          <a:p>
            <a:pPr lvl="1"/>
            <a:r>
              <a:rPr lang="en-JM" dirty="0"/>
              <a:t>Shedding of residual bodies  </a:t>
            </a:r>
          </a:p>
        </p:txBody>
      </p:sp>
      <p:pic>
        <p:nvPicPr>
          <p:cNvPr id="5" name="Picture 4">
            <a:extLst>
              <a:ext uri="{FF2B5EF4-FFF2-40B4-BE49-F238E27FC236}">
                <a16:creationId xmlns:a16="http://schemas.microsoft.com/office/drawing/2014/main" id="{9171F19B-EB33-4B3C-8140-B75291E938C1}"/>
              </a:ext>
            </a:extLst>
          </p:cNvPr>
          <p:cNvPicPr>
            <a:picLocks noChangeAspect="1"/>
          </p:cNvPicPr>
          <p:nvPr/>
        </p:nvPicPr>
        <p:blipFill>
          <a:blip r:embed="rId3"/>
          <a:stretch>
            <a:fillRect/>
          </a:stretch>
        </p:blipFill>
        <p:spPr>
          <a:xfrm>
            <a:off x="5448550" y="4582893"/>
            <a:ext cx="5305425" cy="2171700"/>
          </a:xfrm>
          <a:prstGeom prst="rect">
            <a:avLst/>
          </a:prstGeom>
        </p:spPr>
      </p:pic>
    </p:spTree>
    <p:extLst>
      <p:ext uri="{BB962C8B-B14F-4D97-AF65-F5344CB8AC3E}">
        <p14:creationId xmlns:p14="http://schemas.microsoft.com/office/powerpoint/2010/main" val="13312597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5FFC9-96AD-4229-82CF-2FD632586C49}"/>
              </a:ext>
            </a:extLst>
          </p:cNvPr>
          <p:cNvSpPr>
            <a:spLocks noGrp="1"/>
          </p:cNvSpPr>
          <p:nvPr>
            <p:ph type="title"/>
          </p:nvPr>
        </p:nvSpPr>
        <p:spPr/>
        <p:txBody>
          <a:bodyPr/>
          <a:lstStyle/>
          <a:p>
            <a:r>
              <a:rPr lang="en-JM"/>
              <a:t>Spermatogenesis</a:t>
            </a:r>
            <a:endParaRPr lang="en-JM" dirty="0"/>
          </a:p>
        </p:txBody>
      </p:sp>
      <p:pic>
        <p:nvPicPr>
          <p:cNvPr id="5" name="Picture 4">
            <a:extLst>
              <a:ext uri="{FF2B5EF4-FFF2-40B4-BE49-F238E27FC236}">
                <a16:creationId xmlns:a16="http://schemas.microsoft.com/office/drawing/2014/main" id="{6DAB12AA-BDF1-4A30-AB65-CEAB95F2D4C2}"/>
              </a:ext>
            </a:extLst>
          </p:cNvPr>
          <p:cNvPicPr>
            <a:picLocks noChangeAspect="1"/>
          </p:cNvPicPr>
          <p:nvPr/>
        </p:nvPicPr>
        <p:blipFill>
          <a:blip r:embed="rId2"/>
          <a:stretch>
            <a:fillRect/>
          </a:stretch>
        </p:blipFill>
        <p:spPr>
          <a:xfrm>
            <a:off x="1084908" y="0"/>
            <a:ext cx="5506065" cy="6858000"/>
          </a:xfrm>
          <a:prstGeom prst="rect">
            <a:avLst/>
          </a:prstGeom>
        </p:spPr>
      </p:pic>
    </p:spTree>
    <p:extLst>
      <p:ext uri="{BB962C8B-B14F-4D97-AF65-F5344CB8AC3E}">
        <p14:creationId xmlns:p14="http://schemas.microsoft.com/office/powerpoint/2010/main" val="3651984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0F3308-12C4-4DD7-ABB4-D0DFAA3C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A24046D-AAB6-4470-AC22-6448D576E5B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3" name="Picture 12">
            <a:extLst>
              <a:ext uri="{FF2B5EF4-FFF2-40B4-BE49-F238E27FC236}">
                <a16:creationId xmlns:a16="http://schemas.microsoft.com/office/drawing/2014/main" id="{211A0A85-392D-49DA-B9EC-82262B3B96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5" name="Rectangle 14">
            <a:extLst>
              <a:ext uri="{FF2B5EF4-FFF2-40B4-BE49-F238E27FC236}">
                <a16:creationId xmlns:a16="http://schemas.microsoft.com/office/drawing/2014/main" id="{73AFD74C-283C-45BD-885B-6E6635E4B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E3DE725-FEB0-422F-BDBA-A29C95768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5058156-257B-4118-BA50-5869C8AF6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6040F2-E6AD-4FC0-B941-EBA3367DEAA9}"/>
              </a:ext>
            </a:extLst>
          </p:cNvPr>
          <p:cNvSpPr>
            <a:spLocks noGrp="1"/>
          </p:cNvSpPr>
          <p:nvPr>
            <p:ph type="title"/>
          </p:nvPr>
        </p:nvSpPr>
        <p:spPr>
          <a:xfrm>
            <a:off x="1969803" y="808056"/>
            <a:ext cx="8608037" cy="1077229"/>
          </a:xfrm>
        </p:spPr>
        <p:txBody>
          <a:bodyPr>
            <a:normAutofit/>
          </a:bodyPr>
          <a:lstStyle/>
          <a:p>
            <a:pPr algn="l"/>
            <a:r>
              <a:rPr lang="en-JM" dirty="0"/>
              <a:t>The Cell </a:t>
            </a:r>
            <a:endParaRPr lang="en-JM"/>
          </a:p>
        </p:txBody>
      </p:sp>
      <p:sp>
        <p:nvSpPr>
          <p:cNvPr id="3" name="Content Placeholder 2">
            <a:extLst>
              <a:ext uri="{FF2B5EF4-FFF2-40B4-BE49-F238E27FC236}">
                <a16:creationId xmlns:a16="http://schemas.microsoft.com/office/drawing/2014/main" id="{3B1487C1-D4EA-4618-AC3E-80822770DD50}"/>
              </a:ext>
            </a:extLst>
          </p:cNvPr>
          <p:cNvSpPr>
            <a:spLocks noGrp="1"/>
          </p:cNvSpPr>
          <p:nvPr>
            <p:ph idx="1"/>
          </p:nvPr>
        </p:nvSpPr>
        <p:spPr>
          <a:xfrm>
            <a:off x="1975805" y="2052116"/>
            <a:ext cx="2658877" cy="3997828"/>
          </a:xfrm>
        </p:spPr>
        <p:txBody>
          <a:bodyPr>
            <a:normAutofit/>
          </a:bodyPr>
          <a:lstStyle/>
          <a:p>
            <a:r>
              <a:rPr lang="en-JM" sz="1600" dirty="0"/>
              <a:t>Prokaryote </a:t>
            </a:r>
          </a:p>
          <a:p>
            <a:pPr lvl="1"/>
            <a:r>
              <a:rPr lang="en-JM" sz="1600" dirty="0"/>
              <a:t>Unicellular, no membrane bound organelles  </a:t>
            </a:r>
          </a:p>
          <a:p>
            <a:r>
              <a:rPr lang="en-JM" sz="1600" dirty="0"/>
              <a:t>Eukaryote</a:t>
            </a:r>
          </a:p>
          <a:p>
            <a:pPr lvl="1"/>
            <a:r>
              <a:rPr lang="en-JM" sz="1600" dirty="0"/>
              <a:t>Uni/Multicellular, Has membrane bound organelles (nucleus, mitochondria ) </a:t>
            </a:r>
          </a:p>
        </p:txBody>
      </p:sp>
      <p:pic>
        <p:nvPicPr>
          <p:cNvPr id="4" name="Picture 3">
            <a:extLst>
              <a:ext uri="{FF2B5EF4-FFF2-40B4-BE49-F238E27FC236}">
                <a16:creationId xmlns:a16="http://schemas.microsoft.com/office/drawing/2014/main" id="{0F782893-45DB-407E-9219-005ADDFC94F9}"/>
              </a:ext>
            </a:extLst>
          </p:cNvPr>
          <p:cNvPicPr>
            <a:picLocks noChangeAspect="1"/>
          </p:cNvPicPr>
          <p:nvPr/>
        </p:nvPicPr>
        <p:blipFill>
          <a:blip r:embed="rId6"/>
          <a:stretch>
            <a:fillRect/>
          </a:stretch>
        </p:blipFill>
        <p:spPr>
          <a:xfrm>
            <a:off x="5057732" y="1346670"/>
            <a:ext cx="5853070" cy="4404435"/>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21" name="Rectangle 20">
            <a:extLst>
              <a:ext uri="{FF2B5EF4-FFF2-40B4-BE49-F238E27FC236}">
                <a16:creationId xmlns:a16="http://schemas.microsoft.com/office/drawing/2014/main" id="{D23B4D99-FEA8-489A-8436-A2F113BE1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06929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5FFC9-96AD-4229-82CF-2FD632586C49}"/>
              </a:ext>
            </a:extLst>
          </p:cNvPr>
          <p:cNvSpPr>
            <a:spLocks noGrp="1"/>
          </p:cNvSpPr>
          <p:nvPr>
            <p:ph type="title"/>
          </p:nvPr>
        </p:nvSpPr>
        <p:spPr/>
        <p:txBody>
          <a:bodyPr/>
          <a:lstStyle/>
          <a:p>
            <a:r>
              <a:rPr lang="en-JM" dirty="0"/>
              <a:t>Clinical Correlates </a:t>
            </a:r>
          </a:p>
        </p:txBody>
      </p:sp>
      <p:sp>
        <p:nvSpPr>
          <p:cNvPr id="3" name="Content Placeholder 2">
            <a:extLst>
              <a:ext uri="{FF2B5EF4-FFF2-40B4-BE49-F238E27FC236}">
                <a16:creationId xmlns:a16="http://schemas.microsoft.com/office/drawing/2014/main" id="{B3BFF5DA-82EF-4FF6-9C34-F5C536149F88}"/>
              </a:ext>
            </a:extLst>
          </p:cNvPr>
          <p:cNvSpPr>
            <a:spLocks noGrp="1"/>
          </p:cNvSpPr>
          <p:nvPr>
            <p:ph idx="1"/>
          </p:nvPr>
        </p:nvSpPr>
        <p:spPr>
          <a:xfrm>
            <a:off x="1137304" y="1346670"/>
            <a:ext cx="8600254" cy="5294762"/>
          </a:xfrm>
        </p:spPr>
        <p:txBody>
          <a:bodyPr>
            <a:normAutofit fontScale="70000" lnSpcReduction="20000"/>
          </a:bodyPr>
          <a:lstStyle/>
          <a:p>
            <a:r>
              <a:rPr lang="en-JM" dirty="0"/>
              <a:t>Chromosomal anomalies account for 50% of spontaneous abortions and 10 % of major birth defects.</a:t>
            </a:r>
          </a:p>
          <a:p>
            <a:pPr lvl="1"/>
            <a:r>
              <a:rPr lang="en-JM" dirty="0"/>
              <a:t>Numerical anomalies	</a:t>
            </a:r>
          </a:p>
          <a:p>
            <a:pPr lvl="2"/>
            <a:r>
              <a:rPr lang="en-JM" dirty="0"/>
              <a:t>Mosaicism (non disjunction in mitosis) </a:t>
            </a:r>
          </a:p>
          <a:p>
            <a:pPr lvl="2"/>
            <a:r>
              <a:rPr lang="en-JM" dirty="0"/>
              <a:t>Euploidy </a:t>
            </a:r>
          </a:p>
          <a:p>
            <a:pPr lvl="2"/>
            <a:r>
              <a:rPr lang="en-JM" dirty="0"/>
              <a:t>Aneuploidy</a:t>
            </a:r>
          </a:p>
          <a:p>
            <a:pPr lvl="3"/>
            <a:r>
              <a:rPr lang="en-JM" dirty="0"/>
              <a:t>Sex chromosome </a:t>
            </a:r>
          </a:p>
          <a:p>
            <a:pPr lvl="4"/>
            <a:r>
              <a:rPr lang="en-JM" dirty="0"/>
              <a:t>Turner syndrome – 45 XO</a:t>
            </a:r>
          </a:p>
          <a:p>
            <a:pPr lvl="4"/>
            <a:r>
              <a:rPr lang="en-JM" dirty="0"/>
              <a:t>Kleinfelter – 47 XXY or 48 XXXY</a:t>
            </a:r>
          </a:p>
          <a:p>
            <a:pPr lvl="3"/>
            <a:r>
              <a:rPr lang="en-JM" dirty="0"/>
              <a:t>Autosomes </a:t>
            </a:r>
          </a:p>
          <a:p>
            <a:pPr lvl="4"/>
            <a:r>
              <a:rPr lang="en-JM" dirty="0"/>
              <a:t>Trisomy 21 (Down syndrome)</a:t>
            </a:r>
          </a:p>
          <a:p>
            <a:pPr lvl="4"/>
            <a:r>
              <a:rPr lang="en-JM" dirty="0"/>
              <a:t>Trisomy 18 (Edward syndrome) </a:t>
            </a:r>
          </a:p>
          <a:p>
            <a:pPr lvl="4"/>
            <a:r>
              <a:rPr lang="en-JM" dirty="0"/>
              <a:t>Trisomy 13 (</a:t>
            </a:r>
            <a:r>
              <a:rPr lang="en-JM" dirty="0" err="1"/>
              <a:t>patau</a:t>
            </a:r>
            <a:r>
              <a:rPr lang="en-JM" dirty="0"/>
              <a:t> syndrome)    </a:t>
            </a:r>
          </a:p>
          <a:p>
            <a:pPr lvl="1"/>
            <a:r>
              <a:rPr lang="en-JM" dirty="0"/>
              <a:t>Structural anomalies  </a:t>
            </a:r>
          </a:p>
          <a:p>
            <a:pPr lvl="2"/>
            <a:r>
              <a:rPr lang="en-JM" dirty="0"/>
              <a:t>Microdeletions</a:t>
            </a:r>
          </a:p>
          <a:p>
            <a:pPr lvl="3"/>
            <a:r>
              <a:rPr lang="en-JM" dirty="0"/>
              <a:t>15q </a:t>
            </a:r>
          </a:p>
          <a:p>
            <a:pPr lvl="4"/>
            <a:r>
              <a:rPr lang="en-JM" dirty="0"/>
              <a:t>(M)</a:t>
            </a:r>
            <a:r>
              <a:rPr lang="en-JM" dirty="0" err="1"/>
              <a:t>Angelmans</a:t>
            </a:r>
            <a:r>
              <a:rPr lang="en-JM" dirty="0"/>
              <a:t> , (P) Prader </a:t>
            </a:r>
            <a:r>
              <a:rPr lang="en-JM" dirty="0" err="1"/>
              <a:t>wili</a:t>
            </a:r>
            <a:r>
              <a:rPr lang="en-JM" dirty="0"/>
              <a:t> </a:t>
            </a:r>
          </a:p>
          <a:p>
            <a:pPr lvl="2"/>
            <a:r>
              <a:rPr lang="en-JM" dirty="0"/>
              <a:t>Fragile sites </a:t>
            </a:r>
          </a:p>
          <a:p>
            <a:pPr lvl="3"/>
            <a:r>
              <a:rPr lang="en-JM" dirty="0"/>
              <a:t>Fragile X syndrome </a:t>
            </a:r>
          </a:p>
        </p:txBody>
      </p:sp>
      <p:pic>
        <p:nvPicPr>
          <p:cNvPr id="5" name="Picture 4">
            <a:extLst>
              <a:ext uri="{FF2B5EF4-FFF2-40B4-BE49-F238E27FC236}">
                <a16:creationId xmlns:a16="http://schemas.microsoft.com/office/drawing/2014/main" id="{80EB3CC1-7D71-47EE-B346-ED732EEFE185}"/>
              </a:ext>
            </a:extLst>
          </p:cNvPr>
          <p:cNvPicPr>
            <a:picLocks noChangeAspect="1"/>
          </p:cNvPicPr>
          <p:nvPr/>
        </p:nvPicPr>
        <p:blipFill>
          <a:blip r:embed="rId3"/>
          <a:stretch>
            <a:fillRect/>
          </a:stretch>
        </p:blipFill>
        <p:spPr>
          <a:xfrm>
            <a:off x="5965644" y="2284313"/>
            <a:ext cx="4667250" cy="3419475"/>
          </a:xfrm>
          <a:prstGeom prst="rect">
            <a:avLst/>
          </a:prstGeom>
        </p:spPr>
      </p:pic>
    </p:spTree>
    <p:extLst>
      <p:ext uri="{BB962C8B-B14F-4D97-AF65-F5344CB8AC3E}">
        <p14:creationId xmlns:p14="http://schemas.microsoft.com/office/powerpoint/2010/main" val="25515865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5FFC9-96AD-4229-82CF-2FD632586C49}"/>
              </a:ext>
            </a:extLst>
          </p:cNvPr>
          <p:cNvSpPr>
            <a:spLocks noGrp="1"/>
          </p:cNvSpPr>
          <p:nvPr>
            <p:ph type="title"/>
          </p:nvPr>
        </p:nvSpPr>
        <p:spPr/>
        <p:txBody>
          <a:bodyPr/>
          <a:lstStyle/>
          <a:p>
            <a:r>
              <a:rPr lang="en-JM" dirty="0"/>
              <a:t>References </a:t>
            </a:r>
          </a:p>
        </p:txBody>
      </p:sp>
      <p:sp>
        <p:nvSpPr>
          <p:cNvPr id="3" name="TextBox 2">
            <a:extLst>
              <a:ext uri="{FF2B5EF4-FFF2-40B4-BE49-F238E27FC236}">
                <a16:creationId xmlns:a16="http://schemas.microsoft.com/office/drawing/2014/main" id="{5A688D3B-D7CF-4DA4-8411-C3CFE6D3F6C1}"/>
              </a:ext>
            </a:extLst>
          </p:cNvPr>
          <p:cNvSpPr txBox="1"/>
          <p:nvPr/>
        </p:nvSpPr>
        <p:spPr>
          <a:xfrm>
            <a:off x="1495312" y="1344706"/>
            <a:ext cx="9735672" cy="2031325"/>
          </a:xfrm>
          <a:prstGeom prst="rect">
            <a:avLst/>
          </a:prstGeom>
          <a:noFill/>
        </p:spPr>
        <p:txBody>
          <a:bodyPr wrap="square" rtlCol="0">
            <a:spAutoFit/>
          </a:bodyPr>
          <a:lstStyle/>
          <a:p>
            <a:pPr marL="342900" indent="-342900">
              <a:buAutoNum type="arabicPeriod"/>
            </a:pPr>
            <a:r>
              <a:rPr lang="en-US" dirty="0" err="1"/>
              <a:t>Langman's</a:t>
            </a:r>
            <a:r>
              <a:rPr lang="en-US" dirty="0"/>
              <a:t> Medical Embryology. 12th ed. Philadelphia: Wolters Kluwer Health/Lippincott Williams &amp; Wilkins, 2012</a:t>
            </a:r>
          </a:p>
          <a:p>
            <a:pPr marL="342900" indent="-342900">
              <a:buAutoNum type="arabicPeriod"/>
            </a:pPr>
            <a:r>
              <a:rPr lang="en-US" dirty="0"/>
              <a:t>“The cell” </a:t>
            </a:r>
            <a:r>
              <a:rPr lang="en-JM" sz="1800" dirty="0">
                <a:hlinkClick r:id="rId2"/>
              </a:rPr>
              <a:t>https://next.amboss.com/us/article/Lo0wcS#Z0b2dbba84cd425084862e30873efee1a</a:t>
            </a:r>
            <a:endParaRPr lang="en-JM" sz="1800" dirty="0"/>
          </a:p>
          <a:p>
            <a:pPr marL="342900" indent="-342900">
              <a:buAutoNum type="arabicPeriod"/>
            </a:pPr>
            <a:r>
              <a:rPr lang="en-JM" dirty="0"/>
              <a:t>“The cell cycle” </a:t>
            </a:r>
            <a:r>
              <a:rPr lang="en-JM" dirty="0">
                <a:hlinkClick r:id="rId3"/>
              </a:rPr>
              <a:t>https://next.amboss.com/us/article/Mo0McS#Z8df00e166ee4f3f06d0d108c2ab91db6</a:t>
            </a:r>
            <a:endParaRPr lang="en-US" dirty="0"/>
          </a:p>
          <a:p>
            <a:pPr marL="342900" indent="-342900">
              <a:buAutoNum type="arabicPeriod"/>
            </a:pPr>
            <a:endParaRPr lang="en-JM" dirty="0"/>
          </a:p>
        </p:txBody>
      </p:sp>
    </p:spTree>
    <p:extLst>
      <p:ext uri="{BB962C8B-B14F-4D97-AF65-F5344CB8AC3E}">
        <p14:creationId xmlns:p14="http://schemas.microsoft.com/office/powerpoint/2010/main" val="2686243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C9A412-6D33-4176-9157-E3B99D3AC2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B943304-F883-42A9-840F-CC318A256D7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4" name="Picture 13">
            <a:extLst>
              <a:ext uri="{FF2B5EF4-FFF2-40B4-BE49-F238E27FC236}">
                <a16:creationId xmlns:a16="http://schemas.microsoft.com/office/drawing/2014/main" id="{1AAFC6A7-C24E-4A7C-9566-DB74CCFEF3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6" name="Rectangle 15">
            <a:extLst>
              <a:ext uri="{FF2B5EF4-FFF2-40B4-BE49-F238E27FC236}">
                <a16:creationId xmlns:a16="http://schemas.microsoft.com/office/drawing/2014/main" id="{F2A188AC-153B-4A00-B5A5-794810FA01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61FC670-9D36-4874-9280-16FEDEA4C6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36FD2F9-5FC0-4B1C-A95A-266B3379CB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6040F2-E6AD-4FC0-B941-EBA3367DEAA9}"/>
              </a:ext>
            </a:extLst>
          </p:cNvPr>
          <p:cNvSpPr>
            <a:spLocks noGrp="1"/>
          </p:cNvSpPr>
          <p:nvPr>
            <p:ph type="title"/>
          </p:nvPr>
        </p:nvSpPr>
        <p:spPr>
          <a:xfrm>
            <a:off x="1969803" y="808056"/>
            <a:ext cx="8608037" cy="1077229"/>
          </a:xfrm>
        </p:spPr>
        <p:txBody>
          <a:bodyPr>
            <a:normAutofit/>
          </a:bodyPr>
          <a:lstStyle/>
          <a:p>
            <a:pPr algn="l"/>
            <a:r>
              <a:rPr lang="en-JM" dirty="0"/>
              <a:t>The Cell </a:t>
            </a:r>
            <a:endParaRPr lang="en-JM"/>
          </a:p>
        </p:txBody>
      </p:sp>
      <p:sp>
        <p:nvSpPr>
          <p:cNvPr id="3" name="Content Placeholder 2">
            <a:extLst>
              <a:ext uri="{FF2B5EF4-FFF2-40B4-BE49-F238E27FC236}">
                <a16:creationId xmlns:a16="http://schemas.microsoft.com/office/drawing/2014/main" id="{3B1487C1-D4EA-4618-AC3E-80822770DD50}"/>
              </a:ext>
            </a:extLst>
          </p:cNvPr>
          <p:cNvSpPr>
            <a:spLocks noGrp="1"/>
          </p:cNvSpPr>
          <p:nvPr>
            <p:ph idx="1"/>
          </p:nvPr>
        </p:nvSpPr>
        <p:spPr>
          <a:xfrm>
            <a:off x="1969803" y="6362635"/>
            <a:ext cx="6316443" cy="350232"/>
          </a:xfrm>
        </p:spPr>
        <p:txBody>
          <a:bodyPr>
            <a:normAutofit fontScale="62500" lnSpcReduction="20000"/>
          </a:bodyPr>
          <a:lstStyle/>
          <a:p>
            <a:r>
              <a:rPr lang="en-JM" sz="1600" dirty="0"/>
              <a:t>Adapted from https://next.amboss.com/us/article/Lo0wcS#Z0b2dbba84cd425084862e30873efee1a</a:t>
            </a:r>
          </a:p>
        </p:txBody>
      </p:sp>
      <p:sp>
        <p:nvSpPr>
          <p:cNvPr id="22" name="Rectangle 21">
            <a:extLst>
              <a:ext uri="{FF2B5EF4-FFF2-40B4-BE49-F238E27FC236}">
                <a16:creationId xmlns:a16="http://schemas.microsoft.com/office/drawing/2014/main" id="{8C547AF4-DD54-40F6-9F0C-1D4C014EB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2928C35-0938-48D9-91A6-783DA69BE74C}"/>
              </a:ext>
            </a:extLst>
          </p:cNvPr>
          <p:cNvPicPr>
            <a:picLocks noChangeAspect="1"/>
          </p:cNvPicPr>
          <p:nvPr/>
        </p:nvPicPr>
        <p:blipFill rotWithShape="1">
          <a:blip r:embed="rId6"/>
          <a:srcRect r="855" b="22281"/>
          <a:stretch/>
        </p:blipFill>
        <p:spPr>
          <a:xfrm>
            <a:off x="1869752" y="1666367"/>
            <a:ext cx="7840904" cy="4310114"/>
          </a:xfrm>
          <a:prstGeom prst="rect">
            <a:avLst/>
          </a:prstGeom>
        </p:spPr>
      </p:pic>
    </p:spTree>
    <p:extLst>
      <p:ext uri="{BB962C8B-B14F-4D97-AF65-F5344CB8AC3E}">
        <p14:creationId xmlns:p14="http://schemas.microsoft.com/office/powerpoint/2010/main" val="3643121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040F2-E6AD-4FC0-B941-EBA3367DEAA9}"/>
              </a:ext>
            </a:extLst>
          </p:cNvPr>
          <p:cNvSpPr>
            <a:spLocks noGrp="1"/>
          </p:cNvSpPr>
          <p:nvPr>
            <p:ph type="title"/>
          </p:nvPr>
        </p:nvSpPr>
        <p:spPr/>
        <p:txBody>
          <a:bodyPr/>
          <a:lstStyle/>
          <a:p>
            <a:r>
              <a:rPr lang="en-JM" dirty="0"/>
              <a:t>The Cell </a:t>
            </a:r>
          </a:p>
        </p:txBody>
      </p:sp>
      <p:pic>
        <p:nvPicPr>
          <p:cNvPr id="5" name="Content Placeholder 4">
            <a:extLst>
              <a:ext uri="{FF2B5EF4-FFF2-40B4-BE49-F238E27FC236}">
                <a16:creationId xmlns:a16="http://schemas.microsoft.com/office/drawing/2014/main" id="{1E2AD427-D855-4E48-95AC-98A4FC5E81F1}"/>
              </a:ext>
            </a:extLst>
          </p:cNvPr>
          <p:cNvPicPr>
            <a:picLocks noGrp="1" noChangeAspect="1"/>
          </p:cNvPicPr>
          <p:nvPr>
            <p:ph idx="1"/>
          </p:nvPr>
        </p:nvPicPr>
        <p:blipFill>
          <a:blip r:embed="rId2"/>
          <a:stretch>
            <a:fillRect/>
          </a:stretch>
        </p:blipFill>
        <p:spPr>
          <a:xfrm>
            <a:off x="1385493" y="1667744"/>
            <a:ext cx="4100756" cy="3997325"/>
          </a:xfrm>
        </p:spPr>
      </p:pic>
      <p:pic>
        <p:nvPicPr>
          <p:cNvPr id="7" name="Picture 6">
            <a:extLst>
              <a:ext uri="{FF2B5EF4-FFF2-40B4-BE49-F238E27FC236}">
                <a16:creationId xmlns:a16="http://schemas.microsoft.com/office/drawing/2014/main" id="{80CFF7A0-E652-44BF-87C5-D1BB5C98229F}"/>
              </a:ext>
            </a:extLst>
          </p:cNvPr>
          <p:cNvPicPr>
            <a:picLocks noChangeAspect="1"/>
          </p:cNvPicPr>
          <p:nvPr/>
        </p:nvPicPr>
        <p:blipFill>
          <a:blip r:embed="rId3"/>
          <a:stretch>
            <a:fillRect/>
          </a:stretch>
        </p:blipFill>
        <p:spPr>
          <a:xfrm>
            <a:off x="5733849" y="2052619"/>
            <a:ext cx="4836290" cy="3227577"/>
          </a:xfrm>
          <a:prstGeom prst="rect">
            <a:avLst/>
          </a:prstGeom>
        </p:spPr>
      </p:pic>
      <p:sp>
        <p:nvSpPr>
          <p:cNvPr id="8" name="TextBox 7">
            <a:extLst>
              <a:ext uri="{FF2B5EF4-FFF2-40B4-BE49-F238E27FC236}">
                <a16:creationId xmlns:a16="http://schemas.microsoft.com/office/drawing/2014/main" id="{DAA0BC57-F401-4CBA-859E-86C5B2C2556C}"/>
              </a:ext>
            </a:extLst>
          </p:cNvPr>
          <p:cNvSpPr txBox="1"/>
          <p:nvPr/>
        </p:nvSpPr>
        <p:spPr>
          <a:xfrm>
            <a:off x="1495313" y="6078071"/>
            <a:ext cx="4346089" cy="369332"/>
          </a:xfrm>
          <a:prstGeom prst="rect">
            <a:avLst/>
          </a:prstGeom>
          <a:noFill/>
        </p:spPr>
        <p:txBody>
          <a:bodyPr wrap="square" rtlCol="0">
            <a:spAutoFit/>
          </a:bodyPr>
          <a:lstStyle/>
          <a:p>
            <a:r>
              <a:rPr lang="en-JM" dirty="0"/>
              <a:t>Eukaryote</a:t>
            </a:r>
          </a:p>
        </p:txBody>
      </p:sp>
      <p:sp>
        <p:nvSpPr>
          <p:cNvPr id="9" name="TextBox 8">
            <a:extLst>
              <a:ext uri="{FF2B5EF4-FFF2-40B4-BE49-F238E27FC236}">
                <a16:creationId xmlns:a16="http://schemas.microsoft.com/office/drawing/2014/main" id="{F4B542D9-FA4C-4839-BB79-3F19E7E69A8E}"/>
              </a:ext>
            </a:extLst>
          </p:cNvPr>
          <p:cNvSpPr txBox="1"/>
          <p:nvPr/>
        </p:nvSpPr>
        <p:spPr>
          <a:xfrm flipH="1">
            <a:off x="6037728" y="6217018"/>
            <a:ext cx="3697943" cy="369332"/>
          </a:xfrm>
          <a:prstGeom prst="rect">
            <a:avLst/>
          </a:prstGeom>
          <a:noFill/>
        </p:spPr>
        <p:txBody>
          <a:bodyPr wrap="square" rtlCol="0">
            <a:spAutoFit/>
          </a:bodyPr>
          <a:lstStyle/>
          <a:p>
            <a:r>
              <a:rPr lang="en-JM" dirty="0"/>
              <a:t>Prokaryote</a:t>
            </a:r>
          </a:p>
        </p:txBody>
      </p:sp>
    </p:spTree>
    <p:extLst>
      <p:ext uri="{BB962C8B-B14F-4D97-AF65-F5344CB8AC3E}">
        <p14:creationId xmlns:p14="http://schemas.microsoft.com/office/powerpoint/2010/main" val="2625857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040F2-E6AD-4FC0-B941-EBA3367DEAA9}"/>
              </a:ext>
            </a:extLst>
          </p:cNvPr>
          <p:cNvSpPr>
            <a:spLocks noGrp="1"/>
          </p:cNvSpPr>
          <p:nvPr>
            <p:ph type="title"/>
          </p:nvPr>
        </p:nvSpPr>
        <p:spPr>
          <a:xfrm>
            <a:off x="2816204" y="194870"/>
            <a:ext cx="7958331" cy="1077229"/>
          </a:xfrm>
        </p:spPr>
        <p:txBody>
          <a:bodyPr/>
          <a:lstStyle/>
          <a:p>
            <a:r>
              <a:rPr lang="en-JM" dirty="0"/>
              <a:t>Cell Membrane</a:t>
            </a:r>
          </a:p>
        </p:txBody>
      </p:sp>
      <p:sp>
        <p:nvSpPr>
          <p:cNvPr id="3" name="Content Placeholder 2">
            <a:extLst>
              <a:ext uri="{FF2B5EF4-FFF2-40B4-BE49-F238E27FC236}">
                <a16:creationId xmlns:a16="http://schemas.microsoft.com/office/drawing/2014/main" id="{3B1487C1-D4EA-4618-AC3E-80822770DD50}"/>
              </a:ext>
            </a:extLst>
          </p:cNvPr>
          <p:cNvSpPr>
            <a:spLocks noGrp="1"/>
          </p:cNvSpPr>
          <p:nvPr>
            <p:ph idx="1"/>
          </p:nvPr>
        </p:nvSpPr>
        <p:spPr>
          <a:xfrm>
            <a:off x="968768" y="945776"/>
            <a:ext cx="7217801" cy="5717353"/>
          </a:xfrm>
        </p:spPr>
        <p:txBody>
          <a:bodyPr>
            <a:normAutofit fontScale="85000" lnSpcReduction="10000"/>
          </a:bodyPr>
          <a:lstStyle/>
          <a:p>
            <a:r>
              <a:rPr lang="en-JM" dirty="0"/>
              <a:t>Separates the inner cell contents from the external environment. </a:t>
            </a:r>
          </a:p>
          <a:p>
            <a:pPr lvl="1"/>
            <a:r>
              <a:rPr lang="en-JM" dirty="0"/>
              <a:t>Organelles have intracellular membranes </a:t>
            </a:r>
          </a:p>
          <a:p>
            <a:pPr lvl="1"/>
            <a:r>
              <a:rPr lang="en-JM" dirty="0"/>
              <a:t>May also be covered by a cell wall </a:t>
            </a:r>
          </a:p>
          <a:p>
            <a:pPr lvl="1"/>
            <a:r>
              <a:rPr lang="en-JM" dirty="0"/>
              <a:t>Main functions : Protection, Transport, Transduction, Electrical regulation, Cell-Cell adhesion </a:t>
            </a:r>
          </a:p>
          <a:p>
            <a:r>
              <a:rPr lang="en-JM" dirty="0"/>
              <a:t>Made of an amphiphilic lipid bilayer with proteins and cholesterol molecules embedded. </a:t>
            </a:r>
          </a:p>
          <a:p>
            <a:pPr lvl="1"/>
            <a:r>
              <a:rPr lang="en-JM" dirty="0"/>
              <a:t>Permeability </a:t>
            </a:r>
          </a:p>
          <a:p>
            <a:pPr lvl="1"/>
            <a:r>
              <a:rPr lang="en-JM" dirty="0"/>
              <a:t>Fluidity </a:t>
            </a:r>
          </a:p>
          <a:p>
            <a:pPr lvl="2"/>
            <a:r>
              <a:rPr lang="en-JM" dirty="0"/>
              <a:t>Cholesterol stabilizes the membrane</a:t>
            </a:r>
          </a:p>
          <a:p>
            <a:pPr lvl="2"/>
            <a:r>
              <a:rPr lang="en-JM" dirty="0"/>
              <a:t>Unsaturated fatty acids increase fluidity </a:t>
            </a:r>
          </a:p>
          <a:p>
            <a:pPr lvl="1"/>
            <a:r>
              <a:rPr lang="en-JM" dirty="0"/>
              <a:t>Membrane proteins and glycoproteins serve several functions </a:t>
            </a:r>
          </a:p>
          <a:p>
            <a:pPr lvl="2"/>
            <a:r>
              <a:rPr lang="en-JM" dirty="0"/>
              <a:t>Identification </a:t>
            </a:r>
          </a:p>
          <a:p>
            <a:pPr lvl="2"/>
            <a:r>
              <a:rPr lang="en-JM" dirty="0"/>
              <a:t>Transport proteins</a:t>
            </a:r>
          </a:p>
          <a:p>
            <a:pPr lvl="2"/>
            <a:r>
              <a:rPr lang="en-JM" dirty="0"/>
              <a:t>Structural proteins </a:t>
            </a:r>
          </a:p>
        </p:txBody>
      </p:sp>
      <p:pic>
        <p:nvPicPr>
          <p:cNvPr id="1026" name="Picture 2" descr="Liposome">
            <a:extLst>
              <a:ext uri="{FF2B5EF4-FFF2-40B4-BE49-F238E27FC236}">
                <a16:creationId xmlns:a16="http://schemas.microsoft.com/office/drawing/2014/main" id="{B57AE23C-6D8D-4184-A5B1-0874157942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717332" y="2202721"/>
            <a:ext cx="5975136" cy="3036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431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867E51-069E-4CAE-9E27-4E6886AFB163}"/>
              </a:ext>
            </a:extLst>
          </p:cNvPr>
          <p:cNvPicPr>
            <a:picLocks noChangeAspect="1"/>
          </p:cNvPicPr>
          <p:nvPr/>
        </p:nvPicPr>
        <p:blipFill>
          <a:blip r:embed="rId3"/>
          <a:stretch>
            <a:fillRect/>
          </a:stretch>
        </p:blipFill>
        <p:spPr>
          <a:xfrm>
            <a:off x="1328446" y="1487152"/>
            <a:ext cx="9719948" cy="3887979"/>
          </a:xfrm>
          <a:prstGeom prst="rect">
            <a:avLst/>
          </a:prstGeom>
        </p:spPr>
      </p:pic>
    </p:spTree>
    <p:extLst>
      <p:ext uri="{BB962C8B-B14F-4D97-AF65-F5344CB8AC3E}">
        <p14:creationId xmlns:p14="http://schemas.microsoft.com/office/powerpoint/2010/main" val="398802906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TotalTime>
  <Words>2609</Words>
  <Application>Microsoft Office PowerPoint</Application>
  <PresentationFormat>Widescreen</PresentationFormat>
  <Paragraphs>413</Paragraphs>
  <Slides>51</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Arial</vt:lpstr>
      <vt:lpstr>Calibri</vt:lpstr>
      <vt:lpstr>MS Shell Dlg 2</vt:lpstr>
      <vt:lpstr>Wingdings</vt:lpstr>
      <vt:lpstr>Wingdings 3</vt:lpstr>
      <vt:lpstr>Madison</vt:lpstr>
      <vt:lpstr>Cell structure  Cell Division Gametogenesis </vt:lpstr>
      <vt:lpstr>Outline </vt:lpstr>
      <vt:lpstr>The Cell</vt:lpstr>
      <vt:lpstr>The Cell </vt:lpstr>
      <vt:lpstr>The Cell </vt:lpstr>
      <vt:lpstr>The Cell </vt:lpstr>
      <vt:lpstr>The Cell </vt:lpstr>
      <vt:lpstr>Cell Membrane</vt:lpstr>
      <vt:lpstr>PowerPoint Presentation</vt:lpstr>
      <vt:lpstr>Nucleus</vt:lpstr>
      <vt:lpstr>PowerPoint Presentation</vt:lpstr>
      <vt:lpstr>Endoplasmic reticulum</vt:lpstr>
      <vt:lpstr>Golgi Apparatus </vt:lpstr>
      <vt:lpstr>Mitochondria</vt:lpstr>
      <vt:lpstr>PowerPoint Presentation</vt:lpstr>
      <vt:lpstr>Lysosomes</vt:lpstr>
      <vt:lpstr>PowerPoint Presentation</vt:lpstr>
      <vt:lpstr>Peroxisomes</vt:lpstr>
      <vt:lpstr>Ribosomes </vt:lpstr>
      <vt:lpstr>PowerPoint Presentation</vt:lpstr>
      <vt:lpstr>Time to split </vt:lpstr>
      <vt:lpstr>Cell  cycle</vt:lpstr>
      <vt:lpstr>PowerPoint Presentation</vt:lpstr>
      <vt:lpstr>Interphase </vt:lpstr>
      <vt:lpstr>Mitosis</vt:lpstr>
      <vt:lpstr>Mitosis (Prophase)</vt:lpstr>
      <vt:lpstr>Mitosis  (Metaphase)</vt:lpstr>
      <vt:lpstr>Mitosis (Anaphase)</vt:lpstr>
      <vt:lpstr>Mitosis (Telophase and Cytokinesis)</vt:lpstr>
      <vt:lpstr>Mitosis</vt:lpstr>
      <vt:lpstr>Meiosis </vt:lpstr>
      <vt:lpstr>Meiosis I</vt:lpstr>
      <vt:lpstr>Meiosis II</vt:lpstr>
      <vt:lpstr>G0 phase </vt:lpstr>
      <vt:lpstr>Half and half on a baby </vt:lpstr>
      <vt:lpstr>Gametogenesis </vt:lpstr>
      <vt:lpstr>Oogenesis </vt:lpstr>
      <vt:lpstr>Oogenesis </vt:lpstr>
      <vt:lpstr>Oogenesis </vt:lpstr>
      <vt:lpstr>Oogenesis </vt:lpstr>
      <vt:lpstr>Oogenesis </vt:lpstr>
      <vt:lpstr>Oogenesis</vt:lpstr>
      <vt:lpstr>Spermatogenesis</vt:lpstr>
      <vt:lpstr>Spermatogenesis</vt:lpstr>
      <vt:lpstr>Spermatogenesis</vt:lpstr>
      <vt:lpstr>Spermatogenesis</vt:lpstr>
      <vt:lpstr>PowerPoint Presentation</vt:lpstr>
      <vt:lpstr>Spermatogenesis</vt:lpstr>
      <vt:lpstr>Spermatogenesis</vt:lpstr>
      <vt:lpstr>Clinical Correlates </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Cell structure  Cell Division Gametogenesis </dc:title>
  <dc:creator>Donclair Brown</dc:creator>
  <cp:lastModifiedBy>Baptiste,Alliyah</cp:lastModifiedBy>
  <cp:revision>15</cp:revision>
  <dcterms:created xsi:type="dcterms:W3CDTF">2020-10-15T19:08:46Z</dcterms:created>
  <dcterms:modified xsi:type="dcterms:W3CDTF">2020-10-16T16:54:47Z</dcterms:modified>
</cp:coreProperties>
</file>