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256" r:id="rId2"/>
    <p:sldId id="257" r:id="rId3"/>
    <p:sldId id="376" r:id="rId4"/>
    <p:sldId id="258" r:id="rId5"/>
    <p:sldId id="377" r:id="rId6"/>
    <p:sldId id="259" r:id="rId7"/>
    <p:sldId id="260" r:id="rId8"/>
    <p:sldId id="342" r:id="rId9"/>
    <p:sldId id="344" r:id="rId10"/>
    <p:sldId id="343" r:id="rId11"/>
    <p:sldId id="345" r:id="rId12"/>
    <p:sldId id="346" r:id="rId13"/>
    <p:sldId id="347" r:id="rId14"/>
    <p:sldId id="380" r:id="rId15"/>
    <p:sldId id="381" r:id="rId16"/>
    <p:sldId id="348" r:id="rId17"/>
    <p:sldId id="261" r:id="rId18"/>
    <p:sldId id="262" r:id="rId19"/>
    <p:sldId id="273" r:id="rId20"/>
    <p:sldId id="274" r:id="rId21"/>
    <p:sldId id="275" r:id="rId22"/>
    <p:sldId id="276" r:id="rId23"/>
    <p:sldId id="277" r:id="rId24"/>
    <p:sldId id="349" r:id="rId25"/>
    <p:sldId id="350" r:id="rId26"/>
    <p:sldId id="351" r:id="rId27"/>
    <p:sldId id="352" r:id="rId28"/>
    <p:sldId id="263" r:id="rId29"/>
    <p:sldId id="278" r:id="rId30"/>
    <p:sldId id="279" r:id="rId31"/>
    <p:sldId id="280" r:id="rId32"/>
    <p:sldId id="353" r:id="rId33"/>
    <p:sldId id="264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56" r:id="rId42"/>
    <p:sldId id="265" r:id="rId43"/>
    <p:sldId id="288" r:id="rId44"/>
    <p:sldId id="289" r:id="rId45"/>
    <p:sldId id="290" r:id="rId46"/>
    <p:sldId id="291" r:id="rId47"/>
    <p:sldId id="292" r:id="rId48"/>
    <p:sldId id="357" r:id="rId49"/>
    <p:sldId id="266" r:id="rId50"/>
    <p:sldId id="378" r:id="rId51"/>
    <p:sldId id="379" r:id="rId52"/>
    <p:sldId id="382" r:id="rId53"/>
    <p:sldId id="383" r:id="rId54"/>
    <p:sldId id="267" r:id="rId55"/>
    <p:sldId id="268" r:id="rId56"/>
    <p:sldId id="293" r:id="rId57"/>
    <p:sldId id="294" r:id="rId58"/>
    <p:sldId id="295" r:id="rId59"/>
    <p:sldId id="296" r:id="rId60"/>
    <p:sldId id="358" r:id="rId61"/>
    <p:sldId id="359" r:id="rId62"/>
    <p:sldId id="269" r:id="rId63"/>
    <p:sldId id="297" r:id="rId64"/>
    <p:sldId id="298" r:id="rId65"/>
    <p:sldId id="299" r:id="rId66"/>
    <p:sldId id="300" r:id="rId67"/>
    <p:sldId id="270" r:id="rId68"/>
    <p:sldId id="301" r:id="rId69"/>
    <p:sldId id="271" r:id="rId70"/>
    <p:sldId id="361" r:id="rId71"/>
    <p:sldId id="362" r:id="rId72"/>
    <p:sldId id="363" r:id="rId73"/>
    <p:sldId id="272" r:id="rId74"/>
    <p:sldId id="302" r:id="rId75"/>
    <p:sldId id="303" r:id="rId76"/>
    <p:sldId id="304" r:id="rId77"/>
    <p:sldId id="305" r:id="rId78"/>
    <p:sldId id="306" r:id="rId79"/>
    <p:sldId id="364" r:id="rId80"/>
    <p:sldId id="307" r:id="rId81"/>
    <p:sldId id="308" r:id="rId82"/>
    <p:sldId id="309" r:id="rId83"/>
    <p:sldId id="310" r:id="rId84"/>
    <p:sldId id="311" r:id="rId85"/>
    <p:sldId id="312" r:id="rId86"/>
    <p:sldId id="313" r:id="rId87"/>
    <p:sldId id="314" r:id="rId88"/>
    <p:sldId id="315" r:id="rId89"/>
    <p:sldId id="316" r:id="rId90"/>
    <p:sldId id="317" r:id="rId91"/>
    <p:sldId id="318" r:id="rId92"/>
    <p:sldId id="365" r:id="rId93"/>
    <p:sldId id="319" r:id="rId94"/>
    <p:sldId id="320" r:id="rId95"/>
    <p:sldId id="321" r:id="rId96"/>
    <p:sldId id="322" r:id="rId97"/>
    <p:sldId id="323" r:id="rId98"/>
    <p:sldId id="324" r:id="rId99"/>
    <p:sldId id="325" r:id="rId100"/>
    <p:sldId id="326" r:id="rId101"/>
    <p:sldId id="327" r:id="rId102"/>
    <p:sldId id="328" r:id="rId103"/>
    <p:sldId id="366" r:id="rId104"/>
    <p:sldId id="367" r:id="rId105"/>
    <p:sldId id="368" r:id="rId106"/>
    <p:sldId id="369" r:id="rId107"/>
    <p:sldId id="329" r:id="rId108"/>
    <p:sldId id="330" r:id="rId109"/>
    <p:sldId id="332" r:id="rId110"/>
    <p:sldId id="333" r:id="rId111"/>
    <p:sldId id="370" r:id="rId112"/>
    <p:sldId id="371" r:id="rId113"/>
    <p:sldId id="334" r:id="rId114"/>
    <p:sldId id="335" r:id="rId115"/>
    <p:sldId id="336" r:id="rId116"/>
    <p:sldId id="337" r:id="rId117"/>
    <p:sldId id="338" r:id="rId118"/>
    <p:sldId id="341" r:id="rId119"/>
    <p:sldId id="384" r:id="rId120"/>
    <p:sldId id="339" r:id="rId121"/>
    <p:sldId id="372" r:id="rId122"/>
    <p:sldId id="374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00" autoAdjust="0"/>
  </p:normalViewPr>
  <p:slideViewPr>
    <p:cSldViewPr snapToGrid="0">
      <p:cViewPr varScale="1">
        <p:scale>
          <a:sx n="62" d="100"/>
          <a:sy n="62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EB334-3256-43AA-8505-8D789F1FFBA6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2B9B3-E841-4C3F-95D7-C9C1021D3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9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B9B3-E841-4C3F-95D7-C9C1021D35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6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32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Branches: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 and posterior ulnar recurrent arteries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interosseous artery – anterior and posterior interosseous arteries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Palmar and dorsal carpal branches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Terminal superficial and deep branches to the superficial and deep palmar arches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90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Branches:</a:t>
            </a:r>
          </a:p>
          <a:p>
            <a:r>
              <a:rPr lang="en-US" dirty="0"/>
              <a:t>Radial </a:t>
            </a:r>
            <a:r>
              <a:rPr lang="en-US" dirty="0" err="1"/>
              <a:t>recurrecnt</a:t>
            </a:r>
            <a:r>
              <a:rPr lang="en-US" dirty="0"/>
              <a:t> artery</a:t>
            </a:r>
          </a:p>
          <a:p>
            <a:r>
              <a:rPr lang="en-US" dirty="0"/>
              <a:t>Palmar carpal branch</a:t>
            </a:r>
          </a:p>
          <a:p>
            <a:r>
              <a:rPr lang="en-US" dirty="0"/>
              <a:t>Superficial and deep palmar arches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06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1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Tinel's sign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way to detect irritated nerves. It is performed by lightly tapping (percussing) over the nerve to elicit a sensation of tingling or "pins and needles" in the distribution of the nerve.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1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23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https://www.youtube.com/watch?v=0AAligXLJ1A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16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AMBOSS</a:t>
            </a:r>
            <a:r>
              <a:rPr lang="en-US" dirty="0"/>
              <a:t>: Pressure increase within the carpal tunnel → compression of contained structures → impaired blood flow and altered microvascular structure of the median nerve → inflammatory reaction → edema and hypoxia → axonal degeneration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7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5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2B9B3-E841-4C3F-95D7-C9C1021D35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9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Dorsal scapula artery supplies the </a:t>
            </a:r>
            <a:r>
              <a:rPr lang="en-US" dirty="0" err="1"/>
              <a:t>levator</a:t>
            </a:r>
            <a:r>
              <a:rPr lang="en-US" dirty="0"/>
              <a:t> scapulae, rhomboids and trapezius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4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 thoracic artery – supplies subclavius, (superior part of) serratus anterior, parts of pec major and minor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Thoracoacromial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artery – pec major &amp; minor, deltoid, clavipectoral fascia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 Thoracic artery – breast, pec major &amp; minor, subscapularis, serratus anterior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Subscapular artery – subscapularis, supraspinatus &amp; infraspinatus, latissimus dorsi, serratus anterior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66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Profunda Brachii – triceps &amp; nutrient artery to the </a:t>
            </a:r>
            <a:r>
              <a:rPr lang="en-US" dirty="0" err="1"/>
              <a:t>humerus</a:t>
            </a:r>
            <a:r>
              <a:rPr lang="en-US" dirty="0"/>
              <a:t>, given off just inferior to lower border of teres major</a:t>
            </a:r>
          </a:p>
          <a:p>
            <a:r>
              <a:rPr lang="en-US" dirty="0"/>
              <a:t>Brachial Artery – supplies muscles of the arm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27042-6B61-B148-8485-8BBBFAA13D2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, snow, sitting, bed&#10;&#10;Description automatically generated">
            <a:extLst>
              <a:ext uri="{FF2B5EF4-FFF2-40B4-BE49-F238E27FC236}">
                <a16:creationId xmlns:a16="http://schemas.microsoft.com/office/drawing/2014/main" id="{E3244DE2-8038-4980-8B1C-72D113945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CB5D2-01A4-4296-B3C8-50AC8F9B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DFDD8-8782-4066-82B3-7CC7F4A7E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61AF7-0355-427D-9798-6961C9F6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08E15-0D9C-4C88-9FE3-ACB3A6AC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8E83A-1409-4340-ADD0-6ACE0040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5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1FD249CE-7D5B-454E-B294-17347806EF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B496F-61CD-4C44-8571-B74D4342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30816-ADAD-4161-A04F-9A5DED6BB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CF096-7F98-4A1B-8E3F-35B1EF31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D3E33-8471-499B-96AE-4CE342B3A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E18DA-4CFB-4548-A28A-D74E65D4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7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C7C1126B-3123-4DE6-816D-DEB8C0144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A6CEE-4013-4A37-AFE5-1F3D31779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5F54AA-50BF-4394-B3EB-84E072C92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A1D7-481A-4710-84D2-4E687339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A4440-DD15-412F-8CA7-8C247D1E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7065A-6D3B-4495-B743-E21D730C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6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761C0A28-4FC8-44B6-86CB-915972A99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0B2A28-75C8-4E05-9E44-A8F26D2E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7DF3-A4DF-461E-9958-ED30F2A7D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DEAC2-8668-475E-BF5C-BB5F21B9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FC0E0-26C1-4A63-A50C-71EF65EF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0EACE-7C89-4615-87EF-188A4D6E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8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C2B28CE2-2C9E-4AA6-A2EC-6BA30291E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5D6911-E652-4A2D-AF17-2678738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8801C-09F2-447A-B1FB-FC18EB5E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2CDA4-7E30-4CD5-ACCB-38B807F7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D2B5E-D33F-4E1D-A6D0-601D28E81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40D32-A274-447D-9ADF-E4B3C77A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3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0A31CA80-5994-4388-BA18-7F2430F6D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5DB7B-6F6C-48C1-8CB8-1ADAB00A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5BBB-24C5-49B5-81A6-1AEC20316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73DE0-C1FA-401B-AF2C-4AF776842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3E89-17E5-443E-9984-34CF52BF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83E2F-A693-4B88-BE79-A151FDB8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ECAA9-7CDA-4DC3-B678-A8A880BA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0FA112BD-4969-4E13-9892-EAC95986D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ABEBC-09C6-42DC-BC85-AD1695FF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B2317-8636-4714-A7BE-67C94E562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998-432F-4144-978B-A134C6DF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B33B9-B2EE-44CF-BB1E-3F8FFE2E9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D34C7-E24B-4C8E-B94E-13CC2B2FD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AF31C2-7FEE-43C5-9473-EFF131CA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4087B-1C48-4DC4-B15A-CD8BC035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36B1D1-F398-434F-9ED1-04C2DAB1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075AA51F-0077-4EFD-9EB1-C12B9431F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22B84-0D72-4710-9902-88565164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81291-1C3B-4599-A44D-5272DFE2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8A275-6B70-4C35-A472-FD31F29CC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082D1-7D67-4211-9B20-C8E1E402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9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4BEE3815-1A93-4672-8207-54B00C3175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02593B-EC9E-4E76-B985-6B90359FF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E59D5-2CBB-4B12-BBB7-6A2289C1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BD5D1-FEBC-46ED-8CF7-AB68A67E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1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E77FB8D8-2672-41B3-B0CC-A9583DA40F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F26FD-9C16-4253-8B03-F501952B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D3E4C-A158-4D83-A283-C760D468D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BE8D2-D8D4-45D7-8DF1-A8F1AE715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A0397-CE6A-48E9-BAD6-2D6EAF72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7AD9A-E852-4CBC-882A-9C972A0D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BD359-C600-4396-9CD2-FAB5FAE8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1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bed, building, snow&#10;&#10;Description automatically generated">
            <a:extLst>
              <a:ext uri="{FF2B5EF4-FFF2-40B4-BE49-F238E27FC236}">
                <a16:creationId xmlns:a16="http://schemas.microsoft.com/office/drawing/2014/main" id="{22A52D0A-201A-4A32-98FD-203CAAF10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5CCF4-6A93-4B29-A263-F7C7BDE8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2E5258-DA04-4F49-8ECF-591C83B9F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3121E-6A9F-4234-9FC5-29E4D980D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504D4-5A02-44A0-9650-EA71808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5888-40C7-474F-AD09-6F3DAAB1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220B8-13EE-42EA-9E0E-50F08789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3F18D-1DBD-4E24-95BC-BF0DCAF6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C7F43-13AE-4506-B900-000CF1E2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D3B07-11D0-4352-A5A0-D5A5EACCC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A492F-59C6-4ADE-9AE6-B4F45263A44C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B9C37-42C0-4BBA-8496-C7B3FEFC3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A8EB1-A5D9-478C-AE92-FF779998F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9DBBF-A992-461F-9525-391938DA1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2056-1D06-4D74-8A38-9AFEAF038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3407" y="2755734"/>
            <a:ext cx="7745186" cy="1346531"/>
          </a:xfrm>
        </p:spPr>
        <p:txBody>
          <a:bodyPr/>
          <a:lstStyle/>
          <a:p>
            <a:r>
              <a:rPr lang="en-US" dirty="0"/>
              <a:t>BIT Review Session 3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9A5E6-19CE-460C-89B5-B63E77D43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2769" y="4694568"/>
            <a:ext cx="2157351" cy="4118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Dominic Tam</a:t>
            </a:r>
          </a:p>
        </p:txBody>
      </p:sp>
    </p:spTree>
    <p:extLst>
      <p:ext uri="{BB962C8B-B14F-4D97-AF65-F5344CB8AC3E}">
        <p14:creationId xmlns:p14="http://schemas.microsoft.com/office/powerpoint/2010/main" val="231274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4E2E-D963-4209-96AE-D26EFAF5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354C-8C26-4492-805F-F04282653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forms the lateral border of the cubital fossa?</a:t>
            </a:r>
          </a:p>
          <a:p>
            <a:pPr marL="742950" indent="-742950">
              <a:buAutoNum type="alphaLcParenR"/>
            </a:pPr>
            <a:r>
              <a:rPr lang="en-US" dirty="0"/>
              <a:t>Medial border of brachioradialis</a:t>
            </a:r>
          </a:p>
          <a:p>
            <a:pPr marL="742950" indent="-742950">
              <a:buAutoNum type="alphaLcParenR"/>
            </a:pPr>
            <a:r>
              <a:rPr lang="en-US" dirty="0"/>
              <a:t>Lateral border of brachioradialis</a:t>
            </a:r>
          </a:p>
          <a:p>
            <a:pPr marL="742950" indent="-742950">
              <a:buAutoNum type="alphaLcParenR"/>
            </a:pPr>
            <a:r>
              <a:rPr lang="en-US" dirty="0"/>
              <a:t>Medial border of pronator teres</a:t>
            </a:r>
          </a:p>
          <a:p>
            <a:pPr marL="742950" indent="-742950">
              <a:buAutoNum type="alphaLcParenR"/>
            </a:pPr>
            <a:r>
              <a:rPr lang="en-US" dirty="0"/>
              <a:t>Lateral border of pronator teres</a:t>
            </a:r>
          </a:p>
        </p:txBody>
      </p:sp>
    </p:spTree>
    <p:extLst>
      <p:ext uri="{BB962C8B-B14F-4D97-AF65-F5344CB8AC3E}">
        <p14:creationId xmlns:p14="http://schemas.microsoft.com/office/powerpoint/2010/main" val="34806298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9FE8-3F07-4AD4-BDE5-5E6EAC5B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axillary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25C5B-795F-4B7E-B531-09CC3278B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99" y="3017838"/>
            <a:ext cx="5638798" cy="1828800"/>
          </a:xfrm>
        </p:spPr>
        <p:txBody>
          <a:bodyPr/>
          <a:lstStyle/>
          <a:p>
            <a:r>
              <a:rPr lang="en-US" dirty="0"/>
              <a:t>Drains the upper limb, the axilla and lateral chest wall</a:t>
            </a:r>
          </a:p>
          <a:p>
            <a:r>
              <a:rPr lang="en-US" dirty="0"/>
              <a:t>Becomes the subclavian vein at the </a:t>
            </a:r>
            <a:r>
              <a:rPr lang="en-US" dirty="0">
                <a:solidFill>
                  <a:srgbClr val="FF0000"/>
                </a:solidFill>
              </a:rPr>
              <a:t>outer border of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rib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5F8448-365E-40D2-A705-8B9FA3A842C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9461" t="14421" r="8107" b="9981"/>
          <a:stretch/>
        </p:blipFill>
        <p:spPr>
          <a:xfrm>
            <a:off x="6251505" y="1646239"/>
            <a:ext cx="5178495" cy="35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379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178C-A96B-4163-A1C5-58A51939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Subclavian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8197D-DE0D-4211-A612-7D9EDF54B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2819400"/>
            <a:ext cx="6324600" cy="2019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Ultimately, will drain blood from the arms</a:t>
            </a:r>
          </a:p>
          <a:p>
            <a:r>
              <a:rPr lang="en-US" dirty="0"/>
              <a:t>Runs anteriorly to the anterior scalene</a:t>
            </a:r>
          </a:p>
          <a:p>
            <a:r>
              <a:rPr lang="en-US" dirty="0"/>
              <a:t>Ends at the venous angle forming the brachiocephalic vein, with the internal jugular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59BF5-AFE3-4CFA-9550-816568A8F08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010400" y="17526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15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5EB4-53C1-44F8-B12C-341B3441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Brachiocephalic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6C42E-2466-4407-B20C-4AFAC357C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462997"/>
            <a:ext cx="4419599" cy="1143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right and left brachiocephalic vein becomes the superior </a:t>
            </a:r>
            <a:r>
              <a:rPr lang="en-US"/>
              <a:t>vena cava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19B35-B9C0-46F9-B7DF-0E26AD0A694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666519" y="1981201"/>
            <a:ext cx="4572000" cy="33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63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59-7D4C-41CF-9DAD-8D9176A7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F2F1FA-5F23-43A9-B1FA-1AB33A357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vein pierces the clavipectoral fascia?</a:t>
            </a:r>
          </a:p>
          <a:p>
            <a:pPr marL="742950" indent="-742950">
              <a:buAutoNum type="alphaLcParenR"/>
            </a:pPr>
            <a:r>
              <a:rPr lang="en-US" dirty="0"/>
              <a:t>Basilic Vein</a:t>
            </a:r>
          </a:p>
          <a:p>
            <a:pPr marL="742950" indent="-742950">
              <a:buAutoNum type="alphaLcParenR"/>
            </a:pPr>
            <a:r>
              <a:rPr lang="en-US" dirty="0"/>
              <a:t>Brachial Vein</a:t>
            </a:r>
          </a:p>
          <a:p>
            <a:pPr marL="742950" indent="-742950">
              <a:buAutoNum type="alphaLcParenR"/>
            </a:pPr>
            <a:r>
              <a:rPr lang="en-US" dirty="0"/>
              <a:t>Cephalic Vein</a:t>
            </a:r>
          </a:p>
          <a:p>
            <a:pPr marL="742950" indent="-742950">
              <a:buAutoNum type="alphaLcParenR"/>
            </a:pPr>
            <a:r>
              <a:rPr lang="en-US" dirty="0"/>
              <a:t>Axillary Vein</a:t>
            </a:r>
          </a:p>
        </p:txBody>
      </p:sp>
    </p:spTree>
    <p:extLst>
      <p:ext uri="{BB962C8B-B14F-4D97-AF65-F5344CB8AC3E}">
        <p14:creationId xmlns:p14="http://schemas.microsoft.com/office/powerpoint/2010/main" val="20324142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59-7D4C-41CF-9DAD-8D9176A7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F2F1FA-5F23-43A9-B1FA-1AB33A357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vein pierces the clavipectoral fascia?</a:t>
            </a:r>
          </a:p>
          <a:p>
            <a:pPr marL="742950" indent="-742950">
              <a:buAutoNum type="alphaLcParenR"/>
            </a:pPr>
            <a:r>
              <a:rPr lang="en-US" dirty="0"/>
              <a:t>Basilic Vein</a:t>
            </a:r>
          </a:p>
          <a:p>
            <a:pPr marL="742950" indent="-742950">
              <a:buAutoNum type="alphaLcParenR"/>
            </a:pPr>
            <a:r>
              <a:rPr lang="en-US" dirty="0"/>
              <a:t>Brachial Vein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Cephalic Vein</a:t>
            </a:r>
          </a:p>
          <a:p>
            <a:pPr marL="742950" indent="-742950">
              <a:buAutoNum type="alphaLcParenR"/>
            </a:pPr>
            <a:r>
              <a:rPr lang="en-US" dirty="0"/>
              <a:t>Axillary Vein</a:t>
            </a:r>
          </a:p>
        </p:txBody>
      </p:sp>
    </p:spTree>
    <p:extLst>
      <p:ext uri="{BB962C8B-B14F-4D97-AF65-F5344CB8AC3E}">
        <p14:creationId xmlns:p14="http://schemas.microsoft.com/office/powerpoint/2010/main" val="40749125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DD3D-2560-4F88-89CA-A6BAA670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D6BD06-7F8B-4240-B031-EAD73ABB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does the Axillary Vein begin?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teres major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teres minor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latissimus dorsi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pectoralis major</a:t>
            </a:r>
          </a:p>
        </p:txBody>
      </p:sp>
    </p:spTree>
    <p:extLst>
      <p:ext uri="{BB962C8B-B14F-4D97-AF65-F5344CB8AC3E}">
        <p14:creationId xmlns:p14="http://schemas.microsoft.com/office/powerpoint/2010/main" val="41194193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DD3D-2560-4F88-89CA-A6BAA670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D6BD06-7F8B-4240-B031-EAD73ABB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does the Axillary Vein begin?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Outer border of teres major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teres minor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latissimus dorsi</a:t>
            </a:r>
          </a:p>
          <a:p>
            <a:pPr marL="742950" indent="-742950">
              <a:buAutoNum type="alphaLcParenR"/>
            </a:pPr>
            <a:r>
              <a:rPr lang="en-US" dirty="0"/>
              <a:t>Outer border of pectoralis major</a:t>
            </a:r>
          </a:p>
        </p:txBody>
      </p:sp>
    </p:spTree>
    <p:extLst>
      <p:ext uri="{BB962C8B-B14F-4D97-AF65-F5344CB8AC3E}">
        <p14:creationId xmlns:p14="http://schemas.microsoft.com/office/powerpoint/2010/main" val="8496708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87B0C-51DA-4BEB-911F-2E2ED8B4C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Correlations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630E873-6B8A-425E-ADFF-3037AEAA85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483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A32DB3-1EB3-4D8A-9AE6-EEE4312F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Winging of the scapula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5CCD88-B85A-4A49-8F6D-ADD5E6ABF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895600"/>
            <a:ext cx="4419599" cy="1600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Laterally – </a:t>
            </a:r>
            <a:r>
              <a:rPr lang="en-US" dirty="0">
                <a:solidFill>
                  <a:srgbClr val="FF0000"/>
                </a:solidFill>
              </a:rPr>
              <a:t>dorsal scapular nerve damage</a:t>
            </a:r>
          </a:p>
          <a:p>
            <a:r>
              <a:rPr lang="en-US" dirty="0"/>
              <a:t>Medially – </a:t>
            </a:r>
            <a:r>
              <a:rPr lang="en-US" dirty="0">
                <a:solidFill>
                  <a:srgbClr val="FF0000"/>
                </a:solidFill>
              </a:rPr>
              <a:t>long thoracic nerve damage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6462799-5549-4665-8BA3-31EC283F894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501396" y="2125535"/>
            <a:ext cx="4741793" cy="31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320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0906-19A0-4EEB-8323-D7FFC7A0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Erb’s</a:t>
            </a:r>
            <a:r>
              <a:rPr lang="en-US" dirty="0"/>
              <a:t> Palsy aka Waiter’s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4FFCD-DD31-4ABC-8A17-6AED47AE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88689"/>
            <a:ext cx="4419599" cy="362902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Most common brachial plexopathy in newborns (~85%)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Upper Trunk plexopathy (C5/C6)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Shoulder adducted w/ arm internally rotated, extended &amp; pronated w/ wrist flexed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35882-B593-4987-A4EC-7BBFEC89AFC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053011" y="1850589"/>
            <a:ext cx="2514600" cy="3629025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25DC4F6-173C-4F32-B179-06FEAEC8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2133598"/>
            <a:ext cx="4190999" cy="3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2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04E2E-D963-4209-96AE-D26EFAF5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354C-8C26-4492-805F-F04282653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905000"/>
            <a:ext cx="581874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forms the lateral border of the cubital fossa?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Medial border of brachioradialis</a:t>
            </a:r>
          </a:p>
          <a:p>
            <a:pPr marL="742950" indent="-742950">
              <a:buAutoNum type="alphaLcParenR"/>
            </a:pPr>
            <a:r>
              <a:rPr lang="en-US" dirty="0"/>
              <a:t>Lateral border of brachioradialis</a:t>
            </a:r>
          </a:p>
          <a:p>
            <a:pPr marL="742950" indent="-742950">
              <a:buAutoNum type="alphaLcParenR"/>
            </a:pPr>
            <a:r>
              <a:rPr lang="en-US" dirty="0"/>
              <a:t>Medial border of pronator teres</a:t>
            </a:r>
          </a:p>
          <a:p>
            <a:pPr marL="742950" indent="-742950">
              <a:buAutoNum type="alphaLcParenR"/>
            </a:pPr>
            <a:r>
              <a:rPr lang="en-US" dirty="0"/>
              <a:t>Lateral border of pronator teres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FE83C-B97F-4E73-B958-1ED473D94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093" y="1752601"/>
            <a:ext cx="5877053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365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1DF4-7E54-411A-8720-ADEA2E66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33400"/>
            <a:ext cx="9994900" cy="639762"/>
          </a:xfrm>
        </p:spPr>
        <p:txBody>
          <a:bodyPr/>
          <a:lstStyle/>
          <a:p>
            <a:r>
              <a:rPr lang="en-US" sz="3600" dirty="0"/>
              <a:t>KLUMPKE’S PALSY AKA CLAW HAND C8 AND T1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AF9B-825A-4272-BCD2-87F3BF228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540" y="2811595"/>
            <a:ext cx="5126920" cy="15240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Extremely rare </a:t>
            </a:r>
            <a:r>
              <a:rPr lang="en-US" dirty="0"/>
              <a:t>obstetric complication =&gt; Incidence of total obstetric brachial plexopathies: 0.6%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E1CE6-3113-424D-AAC7-16405C911E5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858001" y="2285670"/>
            <a:ext cx="4636191" cy="24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15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68F8A-6AC3-4A41-B110-B510B1BA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421C0-7131-46F1-B086-49AF6FF94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child was born with his shoulder adducted, arm internally rotated, extended, </a:t>
            </a:r>
            <a:r>
              <a:rPr lang="en-US" dirty="0" err="1"/>
              <a:t>pronatated</a:t>
            </a:r>
            <a:r>
              <a:rPr lang="en-US" dirty="0"/>
              <a:t> and flexed at the wrist? What condition does this child have, and where is the damage?</a:t>
            </a: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dirty="0" err="1"/>
              <a:t>Klumpke’s</a:t>
            </a:r>
            <a:r>
              <a:rPr lang="en-US" dirty="0"/>
              <a:t> Palsy, damage to lower trunk</a:t>
            </a:r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dirty="0" err="1"/>
              <a:t>Klumpke’s</a:t>
            </a:r>
            <a:r>
              <a:rPr lang="en-US" dirty="0"/>
              <a:t> Palsy, damage to middle trunk</a:t>
            </a:r>
          </a:p>
          <a:p>
            <a:pPr marL="0" indent="0">
              <a:buNone/>
            </a:pPr>
            <a:r>
              <a:rPr lang="en-US" dirty="0"/>
              <a:t>c) </a:t>
            </a:r>
            <a:r>
              <a:rPr lang="en-US" dirty="0" err="1"/>
              <a:t>Erb’s</a:t>
            </a:r>
            <a:r>
              <a:rPr lang="en-US" dirty="0"/>
              <a:t> Palsy, damage to upper trunk</a:t>
            </a:r>
          </a:p>
          <a:p>
            <a:pPr marL="0" indent="0">
              <a:buNone/>
            </a:pPr>
            <a:r>
              <a:rPr lang="en-US" dirty="0"/>
              <a:t>d) Winged Scapula, damage to Long Thoracic Nerve</a:t>
            </a:r>
          </a:p>
        </p:txBody>
      </p:sp>
    </p:spTree>
    <p:extLst>
      <p:ext uri="{BB962C8B-B14F-4D97-AF65-F5344CB8AC3E}">
        <p14:creationId xmlns:p14="http://schemas.microsoft.com/office/powerpoint/2010/main" val="406356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68F8A-6AC3-4A41-B110-B510B1BA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421C0-7131-46F1-B086-49AF6FF94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child was born with his shoulder adducted, arm internally rotated, extended, </a:t>
            </a:r>
            <a:r>
              <a:rPr lang="en-US" dirty="0" err="1"/>
              <a:t>pronatated</a:t>
            </a:r>
            <a:r>
              <a:rPr lang="en-US" dirty="0"/>
              <a:t> and flexed at the wrist? What condition does this child have, and where is the damage?</a:t>
            </a: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dirty="0" err="1"/>
              <a:t>Klumpke’s</a:t>
            </a:r>
            <a:r>
              <a:rPr lang="en-US" dirty="0"/>
              <a:t> Palsy, damage to lower trunk</a:t>
            </a:r>
          </a:p>
          <a:p>
            <a:pPr marL="0" indent="0">
              <a:buNone/>
            </a:pPr>
            <a:r>
              <a:rPr lang="en-US" dirty="0"/>
              <a:t>b) </a:t>
            </a:r>
            <a:r>
              <a:rPr lang="en-US" dirty="0" err="1"/>
              <a:t>Klumpke’s</a:t>
            </a:r>
            <a:r>
              <a:rPr lang="en-US" dirty="0"/>
              <a:t> Palsy, damage to middle trunk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c) </a:t>
            </a:r>
            <a:r>
              <a:rPr lang="en-US" dirty="0" err="1">
                <a:solidFill>
                  <a:srgbClr val="FF0000"/>
                </a:solidFill>
              </a:rPr>
              <a:t>Erb’s</a:t>
            </a:r>
            <a:r>
              <a:rPr lang="en-US" dirty="0">
                <a:solidFill>
                  <a:srgbClr val="FF0000"/>
                </a:solidFill>
              </a:rPr>
              <a:t> Palsy, damage to upper trunk</a:t>
            </a:r>
          </a:p>
          <a:p>
            <a:pPr marL="0" indent="0">
              <a:buNone/>
            </a:pPr>
            <a:r>
              <a:rPr lang="en-US" dirty="0"/>
              <a:t>d) Winged Scapula, damage to Long Thoracic Nerve</a:t>
            </a:r>
          </a:p>
        </p:txBody>
      </p:sp>
    </p:spTree>
    <p:extLst>
      <p:ext uri="{BB962C8B-B14F-4D97-AF65-F5344CB8AC3E}">
        <p14:creationId xmlns:p14="http://schemas.microsoft.com/office/powerpoint/2010/main" val="11205901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7AA7-DC5E-48F3-8CE9-33365D676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Median Nerve Entrapment Syndromes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33A7-52C8-413F-932F-217F425E4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971800"/>
            <a:ext cx="5410198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Ligament of Struthers </a:t>
            </a:r>
          </a:p>
          <a:p>
            <a:r>
              <a:rPr lang="en-US" dirty="0" err="1"/>
              <a:t>Lacertus</a:t>
            </a:r>
            <a:r>
              <a:rPr lang="en-US" dirty="0"/>
              <a:t> fibrosis (pronator syndromes)</a:t>
            </a:r>
          </a:p>
          <a:p>
            <a:r>
              <a:rPr lang="en-US" dirty="0"/>
              <a:t>Pronator heads (pronator syndrome)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CE68F-62D9-4CCF-9A35-ACC8DB473A6F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513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D0A9-05D8-43BE-8052-A68F7F51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Ligament of Struthers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AC9E-E08E-43F2-B372-6FDAC22C2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05000"/>
            <a:ext cx="5486399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is a ligament off a spur above the elbow</a:t>
            </a:r>
          </a:p>
          <a:p>
            <a:pPr marL="0" indent="0">
              <a:buNone/>
            </a:pPr>
            <a:r>
              <a:rPr lang="en-US" dirty="0"/>
              <a:t>Presentation:</a:t>
            </a:r>
          </a:p>
          <a:p>
            <a:pPr marL="0" indent="0">
              <a:buNone/>
            </a:pPr>
            <a:r>
              <a:rPr lang="en-US" dirty="0"/>
              <a:t>- Pain above elbow </a:t>
            </a:r>
          </a:p>
          <a:p>
            <a:pPr>
              <a:buFontTx/>
              <a:buChar char="-"/>
            </a:pPr>
            <a:r>
              <a:rPr lang="en-US" dirty="0"/>
              <a:t>Numbness/Tingling in hand  </a:t>
            </a:r>
          </a:p>
          <a:p>
            <a:pPr>
              <a:buFontTx/>
              <a:buChar char="-"/>
            </a:pPr>
            <a:r>
              <a:rPr lang="en-US" dirty="0"/>
              <a:t> Weak grasp, weak wrist flexion </a:t>
            </a:r>
          </a:p>
          <a:p>
            <a:pPr>
              <a:buFontTx/>
              <a:buChar char="-"/>
            </a:pPr>
            <a:r>
              <a:rPr lang="en-US" dirty="0"/>
              <a:t>Local tenderness</a:t>
            </a:r>
          </a:p>
          <a:p>
            <a:pPr marL="0" indent="0">
              <a:buNone/>
            </a:pPr>
            <a:r>
              <a:rPr lang="en-US" dirty="0"/>
              <a:t>This requires surgical release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500D8B-66D7-4AB9-B2E0-A9618A99F69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858000" y="1872175"/>
            <a:ext cx="287121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9315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70C6-E30D-440F-8F43-ABDE0B17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75419"/>
            <a:ext cx="11961812" cy="1020762"/>
          </a:xfrm>
        </p:spPr>
        <p:txBody>
          <a:bodyPr/>
          <a:lstStyle/>
          <a:p>
            <a:r>
              <a:rPr lang="en-US" dirty="0"/>
              <a:t>Biceps Aponeurosis – </a:t>
            </a:r>
            <a:r>
              <a:rPr lang="en-US" dirty="0" err="1"/>
              <a:t>Lacertus</a:t>
            </a:r>
            <a:r>
              <a:rPr lang="en-US" dirty="0"/>
              <a:t> 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BA9D-C066-4F59-A1D4-CC80C951D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3" y="2819400"/>
            <a:ext cx="4419599" cy="21717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This is a thickening of the antebrachial fascia attaching the biceps to the ulnar fascia</a:t>
            </a:r>
          </a:p>
          <a:p>
            <a:pPr marL="0" indent="0">
              <a:buNone/>
            </a:pPr>
            <a:r>
              <a:rPr lang="en-US" dirty="0"/>
              <a:t>The signs &amp; symptoms are similar to ligament of Struthers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E6DB99-7EA2-4DCE-AFE1-B1858F75369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-5173" r="36207"/>
          <a:stretch/>
        </p:blipFill>
        <p:spPr>
          <a:xfrm>
            <a:off x="6400800" y="2082165"/>
            <a:ext cx="3429000" cy="36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705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EEFC-891A-4AAD-B98C-098256DA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Pronator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3E754-9D7A-43A7-9968-3B3ED8BE1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2597248"/>
            <a:ext cx="4419599" cy="2971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median nerve becomes trapped between the 2 heads of the pronator teres</a:t>
            </a:r>
          </a:p>
          <a:p>
            <a:pPr>
              <a:buFontTx/>
              <a:buChar char="-"/>
            </a:pPr>
            <a:r>
              <a:rPr lang="en-US" dirty="0"/>
              <a:t>Pain in proximal forearm, often with exercise</a:t>
            </a:r>
          </a:p>
          <a:p>
            <a:pPr>
              <a:buFontTx/>
              <a:buChar char="-"/>
            </a:pPr>
            <a:r>
              <a:rPr lang="en-US" dirty="0"/>
              <a:t>Forearm is tender (+</a:t>
            </a:r>
            <a:r>
              <a:rPr lang="en-US" dirty="0" err="1"/>
              <a:t>ve</a:t>
            </a:r>
            <a:r>
              <a:rPr lang="en-US" dirty="0"/>
              <a:t> Tinel’s Sign)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09EB2E-1979-4171-A2D0-02F4A13FD4A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705600" y="2406748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99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6372-554A-49E2-AEBF-7FB0487F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Claw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50FF1-7141-4297-A2E3-9BDE82F2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24" y="1730484"/>
            <a:ext cx="6055475" cy="4517917"/>
          </a:xfrm>
        </p:spPr>
        <p:txBody>
          <a:bodyPr>
            <a:normAutofit/>
          </a:bodyPr>
          <a:lstStyle/>
          <a:p>
            <a:r>
              <a:rPr lang="en-US" dirty="0"/>
              <a:t>This occurs from a median nerve injury high along its course</a:t>
            </a:r>
          </a:p>
          <a:p>
            <a:r>
              <a:rPr lang="en-US" dirty="0"/>
              <a:t>There is paralysis of:</a:t>
            </a:r>
          </a:p>
          <a:p>
            <a:pPr>
              <a:buFontTx/>
              <a:buChar char="-"/>
            </a:pPr>
            <a:r>
              <a:rPr lang="en-US" dirty="0"/>
              <a:t>FDS, FPL,FPB, Radial ½ of FDP</a:t>
            </a:r>
          </a:p>
          <a:p>
            <a:pPr>
              <a:buFontTx/>
              <a:buChar char="-"/>
            </a:pPr>
            <a:r>
              <a:rPr lang="en-US" dirty="0"/>
              <a:t>The Ulnar ½ of FDP remains</a:t>
            </a:r>
          </a:p>
          <a:p>
            <a:pPr>
              <a:buFontTx/>
              <a:buChar char="-"/>
            </a:pPr>
            <a:r>
              <a:rPr lang="en-US" dirty="0"/>
              <a:t>Weakness of flexion of thumb, 2nd &amp; 3rd fingers (supplied by the ulnar)</a:t>
            </a:r>
          </a:p>
          <a:p>
            <a:r>
              <a:rPr lang="en-US" dirty="0">
                <a:solidFill>
                  <a:srgbClr val="FF0000"/>
                </a:solidFill>
              </a:rPr>
              <a:t>This occurs when patient tries to make a fist </a:t>
            </a:r>
            <a:r>
              <a:rPr lang="en-US" dirty="0" err="1">
                <a:solidFill>
                  <a:srgbClr val="FF0000"/>
                </a:solidFill>
              </a:rPr>
              <a:t>ie</a:t>
            </a:r>
            <a:r>
              <a:rPr lang="en-US" dirty="0">
                <a:solidFill>
                  <a:srgbClr val="FF0000"/>
                </a:solidFill>
              </a:rPr>
              <a:t> Active Benediction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BD5E8-92D9-4D87-BA9B-CFD86C89307A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10058401" y="2723466"/>
            <a:ext cx="1981201" cy="20574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AE506EA-E858-4211-9888-AE6407620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966229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98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0C95-16F1-470C-BCEB-64731086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Claw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10A93-9367-4502-BC50-293831FF5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6781800" cy="4678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Occurs from an injury at the wrist</a:t>
            </a:r>
          </a:p>
          <a:p>
            <a:r>
              <a:rPr lang="en-US" dirty="0"/>
              <a:t>There is loss of function of the:</a:t>
            </a:r>
          </a:p>
          <a:p>
            <a:pPr>
              <a:buFontTx/>
              <a:buChar char="-"/>
            </a:pPr>
            <a:r>
              <a:rPr lang="en-US" dirty="0"/>
              <a:t>Interossei</a:t>
            </a:r>
          </a:p>
          <a:p>
            <a:pPr>
              <a:buFontTx/>
              <a:buChar char="-"/>
            </a:pPr>
            <a:r>
              <a:rPr lang="en-US" dirty="0"/>
              <a:t>Ulnar Lumbricals</a:t>
            </a:r>
          </a:p>
          <a:p>
            <a:r>
              <a:rPr lang="en-US" dirty="0"/>
              <a:t>There is unopposed action of:</a:t>
            </a:r>
          </a:p>
          <a:p>
            <a:pPr>
              <a:buFontTx/>
              <a:buChar char="-"/>
            </a:pPr>
            <a:r>
              <a:rPr lang="en-US" dirty="0"/>
              <a:t>Extensor Digitorum (MCP Hyperextended)</a:t>
            </a:r>
          </a:p>
          <a:p>
            <a:pPr>
              <a:buFontTx/>
              <a:buChar char="-"/>
            </a:pPr>
            <a:r>
              <a:rPr lang="en-US" dirty="0"/>
              <a:t>FDS &amp;FDP (IP </a:t>
            </a:r>
            <a:r>
              <a:rPr lang="en-US" dirty="0" err="1"/>
              <a:t>hyperflexed</a:t>
            </a:r>
            <a:r>
              <a:rPr lang="en-US" dirty="0"/>
              <a:t>)</a:t>
            </a:r>
          </a:p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&amp; 2</a:t>
            </a:r>
            <a:r>
              <a:rPr lang="en-US" baseline="30000" dirty="0"/>
              <a:t>nd</a:t>
            </a:r>
            <a:r>
              <a:rPr lang="en-US" dirty="0"/>
              <a:t> lumbricals (Median N.)  and most thenar muscles are spared </a:t>
            </a:r>
          </a:p>
          <a:p>
            <a:r>
              <a:rPr lang="en-US" dirty="0">
                <a:solidFill>
                  <a:srgbClr val="FF0000"/>
                </a:solidFill>
              </a:rPr>
              <a:t>Patient has Benedict’s Sign at REST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DFB649-D8EF-44F4-8D91-21C6FEA4B8A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424533" y="1742804"/>
            <a:ext cx="3265942" cy="48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72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DB43-4F10-457D-AA1D-801639EB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Drop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913D-0FC1-44D6-B64D-C664F9FE9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5971"/>
            <a:ext cx="5577840" cy="1923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Results from damage to the Radial Nerve</a:t>
            </a:r>
          </a:p>
          <a:p>
            <a:pPr marL="0" indent="0">
              <a:buNone/>
            </a:pPr>
            <a:r>
              <a:rPr lang="en-US" dirty="0"/>
              <a:t>Causes paralysis and weakness of the hand and finger extensors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AB555D-47A8-4B8F-BA41-492FD27C88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02820" y="1253331"/>
            <a:ext cx="28936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5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2C7C-5164-47B6-B83F-061DC537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237A-CB72-4596-95BE-FF0D61120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structure(s) helps form the roof of the cubital fossa?</a:t>
            </a:r>
          </a:p>
          <a:p>
            <a:pPr marL="742950" indent="-742950">
              <a:buAutoNum type="alphaLcParenR"/>
            </a:pPr>
            <a:r>
              <a:rPr lang="en-US" dirty="0"/>
              <a:t>Median Cubital Vein</a:t>
            </a:r>
          </a:p>
          <a:p>
            <a:pPr marL="742950" indent="-742950">
              <a:buAutoNum type="alphaLcParenR"/>
            </a:pPr>
            <a:r>
              <a:rPr lang="en-US" dirty="0" err="1"/>
              <a:t>Tricepital</a:t>
            </a:r>
            <a:r>
              <a:rPr lang="en-US" dirty="0"/>
              <a:t> Aponeurosis</a:t>
            </a:r>
          </a:p>
          <a:p>
            <a:pPr marL="742950" indent="-742950">
              <a:buAutoNum type="alphaLcParenR"/>
            </a:pPr>
            <a:r>
              <a:rPr lang="en-US" dirty="0" err="1"/>
              <a:t>Bicepital</a:t>
            </a:r>
            <a:r>
              <a:rPr lang="en-US" dirty="0"/>
              <a:t> Aponeurosis</a:t>
            </a:r>
          </a:p>
          <a:p>
            <a:pPr marL="742950" indent="-742950">
              <a:buAutoNum type="alphaLcParenR"/>
            </a:pPr>
            <a:r>
              <a:rPr lang="en-US" dirty="0"/>
              <a:t>Supinator muscle</a:t>
            </a:r>
          </a:p>
        </p:txBody>
      </p:sp>
    </p:spTree>
    <p:extLst>
      <p:ext uri="{BB962C8B-B14F-4D97-AF65-F5344CB8AC3E}">
        <p14:creationId xmlns:p14="http://schemas.microsoft.com/office/powerpoint/2010/main" val="40226558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34216-DDEA-4464-98E4-E10DD55D8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F8DC-0A3B-4BD9-87EF-D4C63D87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6248400" cy="4267200"/>
          </a:xfrm>
        </p:spPr>
        <p:txBody>
          <a:bodyPr>
            <a:normAutofit/>
          </a:bodyPr>
          <a:lstStyle/>
          <a:p>
            <a:r>
              <a:rPr lang="en-US" dirty="0"/>
              <a:t>This is the most common neuropathic entrapment syndrome</a:t>
            </a:r>
          </a:p>
          <a:p>
            <a:r>
              <a:rPr lang="en-US" dirty="0"/>
              <a:t>Common in people who do manual work or repetitive flexion/extension of wrist</a:t>
            </a:r>
          </a:p>
          <a:p>
            <a:pPr marL="0" indent="0">
              <a:buNone/>
            </a:pPr>
            <a:r>
              <a:rPr lang="en-US"/>
              <a:t>Symptoms:</a:t>
            </a:r>
            <a:endParaRPr lang="en-US" dirty="0"/>
          </a:p>
          <a:p>
            <a:r>
              <a:rPr lang="en-US" dirty="0"/>
              <a:t>Dropping items, can’t turn object </a:t>
            </a:r>
          </a:p>
          <a:p>
            <a:r>
              <a:rPr lang="en-US" dirty="0"/>
              <a:t>Proximal referred pain </a:t>
            </a:r>
          </a:p>
          <a:p>
            <a:r>
              <a:rPr lang="en-US" dirty="0"/>
              <a:t>Thenar wasting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4184C9-E1A9-45C4-89CE-21B5029DF66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086601" y="1828800"/>
            <a:ext cx="3760003" cy="363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439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B1995F-9408-4097-AD70-D2A7529C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4BD0B-422F-48CD-8EB8-0604799DD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Mr. Brown has worked as a tailor for 20 years. Recently, he presented to his GP with a complaint the he couldn’t thread his needles properly and is frustrating him.</a:t>
            </a:r>
          </a:p>
          <a:p>
            <a:pPr marL="742950" indent="-742950">
              <a:buAutoNum type="alphaLcParenR"/>
            </a:pPr>
            <a:r>
              <a:rPr lang="en-US" dirty="0"/>
              <a:t>What is the most likely diagnosis?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Carpal Tunnel Syndrome</a:t>
            </a:r>
          </a:p>
          <a:p>
            <a:pPr marL="742950" indent="-742950">
              <a:buAutoNum type="alphaLcParenR"/>
            </a:pPr>
            <a:r>
              <a:rPr lang="en-US" dirty="0"/>
              <a:t>What treatment would you recommend for him?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Surgical release of the transverse carpal ligament</a:t>
            </a:r>
          </a:p>
        </p:txBody>
      </p:sp>
    </p:spTree>
    <p:extLst>
      <p:ext uri="{BB962C8B-B14F-4D97-AF65-F5344CB8AC3E}">
        <p14:creationId xmlns:p14="http://schemas.microsoft.com/office/powerpoint/2010/main" val="3565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EF202B-170C-4E03-9DFB-32EC6162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8C1C8-0DE0-4333-87D6-BF5F1D1A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43200"/>
            <a:ext cx="6324600" cy="34398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farmer obtained a chop wound to his left proximal forearm. He presents to your office with his left hand (see picture). This sign occurs at rest.</a:t>
            </a:r>
          </a:p>
          <a:p>
            <a:pPr marL="457200" indent="-457200">
              <a:buAutoNum type="alphaLcParenR"/>
            </a:pPr>
            <a:r>
              <a:rPr lang="en-US" dirty="0"/>
              <a:t>What is this sign called?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Benedict’s Sign (At Rest)</a:t>
            </a:r>
          </a:p>
          <a:p>
            <a:pPr marL="0" indent="0">
              <a:buNone/>
            </a:pPr>
            <a:r>
              <a:rPr lang="en-US" dirty="0"/>
              <a:t>b)   What is it a result of?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Damage to Ulnar Nerve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35F6BA-3B9D-4B80-8274-CEAF92D83A9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205664" y="3124200"/>
            <a:ext cx="25050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2C7C-5164-47B6-B83F-061DC537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237A-CB72-4596-95BE-FF0D61120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structure(s) helps form the roof of the cubital fossa?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Median Cubital Vein</a:t>
            </a:r>
          </a:p>
          <a:p>
            <a:pPr marL="742950" indent="-742950">
              <a:buAutoNum type="alphaLcParenR"/>
            </a:pPr>
            <a:r>
              <a:rPr lang="en-US" dirty="0" err="1"/>
              <a:t>Tricepital</a:t>
            </a:r>
            <a:r>
              <a:rPr lang="en-US" dirty="0"/>
              <a:t> Aponeurosis</a:t>
            </a:r>
          </a:p>
          <a:p>
            <a:pPr marL="742950" indent="-742950">
              <a:buAutoNum type="alphaLcParenR"/>
            </a:pPr>
            <a:r>
              <a:rPr lang="en-US" dirty="0" err="1">
                <a:solidFill>
                  <a:srgbClr val="FF0000"/>
                </a:solidFill>
              </a:rPr>
              <a:t>Bicepital</a:t>
            </a:r>
            <a:r>
              <a:rPr lang="en-US" dirty="0">
                <a:solidFill>
                  <a:srgbClr val="FF0000"/>
                </a:solidFill>
              </a:rPr>
              <a:t> Aponeurosis</a:t>
            </a:r>
          </a:p>
          <a:p>
            <a:pPr marL="742950" indent="-742950">
              <a:buAutoNum type="alphaLcParenR"/>
            </a:pPr>
            <a:r>
              <a:rPr lang="en-US" dirty="0"/>
              <a:t>Supinator muscle</a:t>
            </a:r>
          </a:p>
        </p:txBody>
      </p:sp>
    </p:spTree>
    <p:extLst>
      <p:ext uri="{BB962C8B-B14F-4D97-AF65-F5344CB8AC3E}">
        <p14:creationId xmlns:p14="http://schemas.microsoft.com/office/powerpoint/2010/main" val="347496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BE49-B42C-4303-BAF6-06874911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86D3-C306-4B3E-AF45-704CB544D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structure is the most lateral relation of the median nerve in the cubital fossa?</a:t>
            </a:r>
          </a:p>
          <a:p>
            <a:pPr marL="514350" indent="-514350">
              <a:buAutoNum type="alphaLcParenR"/>
            </a:pPr>
            <a:r>
              <a:rPr lang="en-US" dirty="0"/>
              <a:t>Brachial Artery</a:t>
            </a:r>
          </a:p>
          <a:p>
            <a:pPr marL="514350" indent="-514350">
              <a:buAutoNum type="alphaLcParenR"/>
            </a:pPr>
            <a:r>
              <a:rPr lang="en-US" dirty="0"/>
              <a:t>Biceps tendon </a:t>
            </a:r>
          </a:p>
          <a:p>
            <a:pPr marL="514350" indent="-514350">
              <a:buAutoNum type="alphaLcParenR"/>
            </a:pPr>
            <a:r>
              <a:rPr lang="en-US" dirty="0"/>
              <a:t>Radial Nerve</a:t>
            </a:r>
          </a:p>
          <a:p>
            <a:pPr marL="514350" indent="-514350">
              <a:buAutoNum type="alphaLcParenR"/>
            </a:pPr>
            <a:r>
              <a:rPr lang="en-US" dirty="0"/>
              <a:t>Ulnar Nerve</a:t>
            </a:r>
          </a:p>
        </p:txBody>
      </p:sp>
    </p:spTree>
    <p:extLst>
      <p:ext uri="{BB962C8B-B14F-4D97-AF65-F5344CB8AC3E}">
        <p14:creationId xmlns:p14="http://schemas.microsoft.com/office/powerpoint/2010/main" val="92481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FBE49-B42C-4303-BAF6-06874911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86D3-C306-4B3E-AF45-704CB544D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structure is the most lateral relation of the median nerve in the cubital fossa?</a:t>
            </a:r>
          </a:p>
          <a:p>
            <a:pPr marL="514350" indent="-5143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Brachial Artery</a:t>
            </a:r>
          </a:p>
          <a:p>
            <a:pPr marL="514350" indent="-514350">
              <a:buAutoNum type="alphaLcParenR"/>
            </a:pPr>
            <a:r>
              <a:rPr lang="en-US" dirty="0"/>
              <a:t>Biceps tendon </a:t>
            </a:r>
          </a:p>
          <a:p>
            <a:pPr marL="514350" indent="-514350">
              <a:buAutoNum type="alphaLcParenR"/>
            </a:pPr>
            <a:r>
              <a:rPr lang="en-US" dirty="0"/>
              <a:t>Radial Nerve</a:t>
            </a:r>
          </a:p>
          <a:p>
            <a:pPr marL="514350" indent="-514350">
              <a:buAutoNum type="alphaLcParenR"/>
            </a:pPr>
            <a:r>
              <a:rPr lang="en-US" dirty="0"/>
              <a:t>Ulnar Nerve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93E69-E3FC-406C-89B1-E4FD31FA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793" y="2683750"/>
            <a:ext cx="5560034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35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4D98-0408-4415-92F1-E20214EF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917" y="731521"/>
            <a:ext cx="6546166" cy="1076252"/>
          </a:xfrm>
        </p:spPr>
        <p:txBody>
          <a:bodyPr/>
          <a:lstStyle/>
          <a:p>
            <a:r>
              <a:rPr lang="en-US" dirty="0"/>
              <a:t>Muscles of Forearm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F0079BE-0343-408D-8BD8-AA39516B9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352547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erson sitting in a park&#10;&#10;Description automatically generated">
            <a:extLst>
              <a:ext uri="{FF2B5EF4-FFF2-40B4-BE49-F238E27FC236}">
                <a16:creationId xmlns:a16="http://schemas.microsoft.com/office/drawing/2014/main" id="{29A7A40F-BFB2-4701-8CAA-3768B7C44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49" y="1951402"/>
            <a:ext cx="4002102" cy="29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BB156F-E5CA-48B9-B407-281F54B5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Muscles of the Forearm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4BEDC9-BAE5-46EB-8DFB-C6C65F659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2307910"/>
            <a:ext cx="4419599" cy="27743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Made up of:</a:t>
            </a:r>
          </a:p>
          <a:p>
            <a:pPr>
              <a:buFontTx/>
              <a:buChar char="-"/>
            </a:pPr>
            <a:r>
              <a:rPr lang="en-US" dirty="0"/>
              <a:t>Flexors (anterior) compartment (</a:t>
            </a:r>
            <a:r>
              <a:rPr lang="en-US" dirty="0">
                <a:solidFill>
                  <a:srgbClr val="FF0000"/>
                </a:solidFill>
              </a:rPr>
              <a:t>median &amp; ulnar nerves</a:t>
            </a:r>
            <a:r>
              <a:rPr lang="en-US" dirty="0"/>
              <a:t>)</a:t>
            </a:r>
          </a:p>
          <a:p>
            <a:pPr>
              <a:buFontTx/>
              <a:buChar char="-"/>
            </a:pPr>
            <a:r>
              <a:rPr lang="en-US" dirty="0"/>
              <a:t>Extensor (posterior) compartment (</a:t>
            </a:r>
            <a:r>
              <a:rPr lang="en-US" dirty="0">
                <a:solidFill>
                  <a:srgbClr val="FF0000"/>
                </a:solidFill>
              </a:rPr>
              <a:t>radial nerve</a:t>
            </a:r>
            <a:r>
              <a:rPr lang="en-US" dirty="0"/>
              <a:t>)</a:t>
            </a:r>
          </a:p>
          <a:p>
            <a:r>
              <a:rPr lang="en-US" dirty="0"/>
              <a:t>Move the forearm and the wrist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07D6467-323C-437C-B6BF-ACCF874717B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551715" y="1690688"/>
            <a:ext cx="4419600" cy="41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64A-4461-4A3C-B546-5CD1928E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5672"/>
            <a:ext cx="10820398" cy="1020762"/>
          </a:xfrm>
        </p:spPr>
        <p:txBody>
          <a:bodyPr/>
          <a:lstStyle/>
          <a:p>
            <a:r>
              <a:rPr lang="en-US" dirty="0"/>
              <a:t>Superficial Flexors of the Forearm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0A0AD-BC02-44B5-80B5-19C213AFB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51395"/>
            <a:ext cx="4419599" cy="289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Pronator teres</a:t>
            </a:r>
          </a:p>
          <a:p>
            <a:r>
              <a:rPr lang="en-US" dirty="0"/>
              <a:t>Flexor carpi radialis</a:t>
            </a:r>
          </a:p>
          <a:p>
            <a:r>
              <a:rPr lang="en-US" dirty="0"/>
              <a:t>Palmaris longus</a:t>
            </a:r>
          </a:p>
          <a:p>
            <a:r>
              <a:rPr lang="en-US" dirty="0"/>
              <a:t>Flexor carpi </a:t>
            </a:r>
            <a:r>
              <a:rPr lang="en-US" dirty="0" err="1"/>
              <a:t>ulnaris</a:t>
            </a:r>
            <a:endParaRPr lang="en-US" dirty="0"/>
          </a:p>
          <a:p>
            <a:r>
              <a:rPr lang="en-US" dirty="0"/>
              <a:t>Flexor digitorum superficialis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EC3506-86B4-4779-9323-64124489BB2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500402" y="2151395"/>
            <a:ext cx="442278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96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37A91-A11D-4976-9657-781748D3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67" y="24079"/>
            <a:ext cx="10515600" cy="1325563"/>
          </a:xfrm>
        </p:spPr>
        <p:txBody>
          <a:bodyPr/>
          <a:lstStyle/>
          <a:p>
            <a:r>
              <a:rPr lang="en-US" dirty="0"/>
              <a:t>Pronator Teres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33531AA-9427-4E81-AAE7-D0CFFD7B62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737380"/>
              </p:ext>
            </p:extLst>
          </p:nvPr>
        </p:nvGraphicFramePr>
        <p:xfrm>
          <a:off x="392826" y="965137"/>
          <a:ext cx="7086600" cy="3749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4293607697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00254189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229227500"/>
                    </a:ext>
                  </a:extLst>
                </a:gridCol>
              </a:tblGrid>
              <a:tr h="310055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890316"/>
                  </a:ext>
                </a:extLst>
              </a:tr>
              <a:tr h="193784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Common origin (common tendon from medial epicondyle)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Lower part of medial supracondylar ridge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Deep Head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dirty="0"/>
                        <a:t>Medial border of coronoid process of ulna &amp; tubercle just distal to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of lateral surface of shaft of the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muscular branch of median nerve (C6,7)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078128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C7F70-0BE3-4F78-8D7A-FC88AA8C8F36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1400811" y="4820529"/>
            <a:ext cx="4419598" cy="154685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 nerve lies between the two heads</a:t>
            </a:r>
          </a:p>
          <a:p>
            <a:r>
              <a:rPr lang="en-US" dirty="0">
                <a:solidFill>
                  <a:srgbClr val="FF0000"/>
                </a:solidFill>
              </a:rPr>
              <a:t>Ulnar artery lies deep to deep 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C6957-013C-4669-B134-01797CEAB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046" y="401257"/>
            <a:ext cx="24384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AAF2-7DE8-4B59-B0BC-9FDA8FC82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17"/>
          <a:stretch/>
        </p:blipFill>
        <p:spPr>
          <a:xfrm>
            <a:off x="7854471" y="3037743"/>
            <a:ext cx="2221550" cy="36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/>
          <a:p>
            <a:pPr algn="ctr"/>
            <a:endParaRPr/>
          </a:p>
          <a:p>
            <a:pPr algn="ctr"/>
            <a:endParaRPr lang="en-US" b="1" i="1" dirty="0">
              <a:solidFill>
                <a:srgbClr val="FF0000"/>
              </a:solidFill>
              <a:latin typeface="Architects Daugh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2602" y="2868696"/>
            <a:ext cx="4277590" cy="641267"/>
          </a:xfrm>
        </p:spPr>
        <p:txBody>
          <a:bodyPr vert="horz" rtlCol="0">
            <a:normAutofit/>
          </a:bodyPr>
          <a:lstStyle/>
          <a:p>
            <a:r>
              <a:rPr lang="en-US" sz="4000" dirty="0"/>
              <a:t>The Cubital Fossa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FD2B-D1E3-4E77-A45A-7A457D0A9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Carpi Radialis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6625DC-ED7D-4DE5-AE32-9C4F2EFF7D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371039"/>
              </p:ext>
            </p:extLst>
          </p:nvPr>
        </p:nvGraphicFramePr>
        <p:xfrm>
          <a:off x="370449" y="2628900"/>
          <a:ext cx="6629400" cy="1600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37897061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4123668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680526428"/>
                    </a:ext>
                  </a:extLst>
                </a:gridCol>
              </a:tblGrid>
              <a:tr h="709899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289804"/>
                  </a:ext>
                </a:extLst>
              </a:tr>
              <a:tr h="890301">
                <a:tc>
                  <a:txBody>
                    <a:bodyPr/>
                    <a:lstStyle/>
                    <a:p>
                      <a:r>
                        <a:rPr lang="en-US" dirty="0"/>
                        <a:t>Common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&amp; 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metacarpals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nerve (C6,7)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961126"/>
                  </a:ext>
                </a:extLst>
              </a:tr>
            </a:tbl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66503C-7502-440B-98FC-5CC9B81EA97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763780" y="145717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7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E6BB-37BD-47A6-AB7A-1B793A47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4" y="381000"/>
            <a:ext cx="10058398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Flexor digitorum superficialis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9B11A19-CF01-4312-9444-4A955F11C1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7637385"/>
              </p:ext>
            </p:extLst>
          </p:nvPr>
        </p:nvGraphicFramePr>
        <p:xfrm>
          <a:off x="878059" y="2236237"/>
          <a:ext cx="5486400" cy="23855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81333833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0961359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4406064"/>
                    </a:ext>
                  </a:extLst>
                </a:gridCol>
              </a:tblGrid>
              <a:tr h="648165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300540"/>
                  </a:ext>
                </a:extLst>
              </a:tr>
              <a:tr h="1477815">
                <a:tc>
                  <a:txBody>
                    <a:bodyPr/>
                    <a:lstStyle/>
                    <a:p>
                      <a:r>
                        <a:rPr lang="en-US" dirty="0"/>
                        <a:t>-Common origin</a:t>
                      </a:r>
                    </a:p>
                    <a:p>
                      <a:r>
                        <a:rPr lang="en-US" dirty="0"/>
                        <a:t>-Medial ligament of elbow joint</a:t>
                      </a:r>
                    </a:p>
                    <a:p>
                      <a:r>
                        <a:rPr lang="en-US" dirty="0"/>
                        <a:t>-Tubercle on medial border of coronoid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phalanges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187709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1EC2E3E-9847-4B01-8D2E-F90201D1F8D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583071" y="1407355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B4FC-832C-4958-8FEA-3EDDCAA6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Palmaris longus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658A125-AD03-4DFD-8015-61CF0D9DD8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0078778"/>
              </p:ext>
            </p:extLst>
          </p:nvPr>
        </p:nvGraphicFramePr>
        <p:xfrm>
          <a:off x="629129" y="2667000"/>
          <a:ext cx="6553200" cy="152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4400">
                  <a:extLst>
                    <a:ext uri="{9D8B030D-6E8A-4147-A177-3AD203B41FA5}">
                      <a16:colId xmlns:a16="http://schemas.microsoft.com/office/drawing/2014/main" val="1277413514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168119342"/>
                    </a:ext>
                  </a:extLst>
                </a:gridCol>
                <a:gridCol w="2184400">
                  <a:extLst>
                    <a:ext uri="{9D8B030D-6E8A-4147-A177-3AD203B41FA5}">
                      <a16:colId xmlns:a16="http://schemas.microsoft.com/office/drawing/2014/main" val="1613417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15287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Common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Palmar aponeurosis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415765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759BE56-B2DE-45FB-9781-4A47DCF944F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882468" y="1405467"/>
            <a:ext cx="36804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1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483C-9455-4429-A3E8-9632D35C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Carpi Ulnaris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86FDCB9-A0B1-4C75-9311-A80F59E49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967101"/>
              </p:ext>
            </p:extLst>
          </p:nvPr>
        </p:nvGraphicFramePr>
        <p:xfrm>
          <a:off x="491067" y="1943100"/>
          <a:ext cx="6477000" cy="2971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9000">
                  <a:extLst>
                    <a:ext uri="{9D8B030D-6E8A-4147-A177-3AD203B41FA5}">
                      <a16:colId xmlns:a16="http://schemas.microsoft.com/office/drawing/2014/main" val="2328814595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1086056247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355046558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2068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dirty="0"/>
                        <a:t>Common origin</a:t>
                      </a:r>
                    </a:p>
                    <a:p>
                      <a:r>
                        <a:rPr lang="en-US" dirty="0"/>
                        <a:t>Aponeurosis extending from medial border of olecranon</a:t>
                      </a:r>
                    </a:p>
                    <a:p>
                      <a:r>
                        <a:rPr lang="en-US" dirty="0"/>
                        <a:t>Upper 2/3 of subcutaneous border of ulna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Pisiform </a:t>
                      </a:r>
                    </a:p>
                    <a:p>
                      <a:r>
                        <a:rPr lang="en-US" dirty="0"/>
                        <a:t>Hamate and 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metacarpal (via the </a:t>
                      </a:r>
                      <a:r>
                        <a:rPr lang="en-US" dirty="0" err="1"/>
                        <a:t>pisohamate</a:t>
                      </a:r>
                      <a:r>
                        <a:rPr lang="en-US" dirty="0"/>
                        <a:t> &amp; </a:t>
                      </a:r>
                      <a:r>
                        <a:rPr lang="en-US" dirty="0" err="1"/>
                        <a:t>pisometacarpal</a:t>
                      </a:r>
                      <a:r>
                        <a:rPr lang="en-US" dirty="0"/>
                        <a:t> ligaments)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Ulnar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931220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6CE2AB4-DA4E-434B-AE85-6E5369D5164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755466" y="1354667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856A75-59D6-47D1-A37E-A5151FA6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21442-13B6-4B73-9207-7E5BD98AA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many flexors in the anterior compartment of the forearm are there?</a:t>
            </a:r>
          </a:p>
          <a:p>
            <a:pPr marL="0" indent="0">
              <a:buNone/>
            </a:pPr>
            <a:endParaRPr lang="en-US" dirty="0"/>
          </a:p>
          <a:p>
            <a:pPr marL="742950" indent="-742950">
              <a:buAutoNum type="alphaLcParenR"/>
            </a:pPr>
            <a:r>
              <a:rPr lang="en-US" dirty="0"/>
              <a:t>5</a:t>
            </a:r>
          </a:p>
          <a:p>
            <a:pPr marL="742950" indent="-742950">
              <a:buAutoNum type="alphaLcParenR"/>
            </a:pPr>
            <a:r>
              <a:rPr lang="en-US" dirty="0"/>
              <a:t>6</a:t>
            </a:r>
          </a:p>
          <a:p>
            <a:pPr marL="742950" indent="-742950">
              <a:buAutoNum type="alphaLcParenR"/>
            </a:pPr>
            <a:r>
              <a:rPr lang="en-US" dirty="0"/>
              <a:t>7</a:t>
            </a:r>
          </a:p>
          <a:p>
            <a:pPr marL="742950" indent="-742950">
              <a:buAutoNum type="alphaLcParenR"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2970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856A75-59D6-47D1-A37E-A5151FA6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21442-13B6-4B73-9207-7E5BD98AA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many flexors in the anterior compartment of the forearm are there?</a:t>
            </a:r>
          </a:p>
          <a:p>
            <a:pPr marL="0" indent="0">
              <a:buNone/>
            </a:pPr>
            <a:endParaRPr lang="en-US" dirty="0"/>
          </a:p>
          <a:p>
            <a:pPr marL="742950" indent="-742950">
              <a:buAutoNum type="alphaLcParenR"/>
            </a:pPr>
            <a:r>
              <a:rPr lang="en-US" dirty="0"/>
              <a:t>5</a:t>
            </a:r>
          </a:p>
          <a:p>
            <a:pPr marL="742950" indent="-742950">
              <a:buAutoNum type="alphaLcParenR"/>
            </a:pPr>
            <a:r>
              <a:rPr lang="en-US" dirty="0"/>
              <a:t>6</a:t>
            </a:r>
          </a:p>
          <a:p>
            <a:pPr marL="742950" indent="-742950">
              <a:buAutoNum type="alphaLcParenR"/>
            </a:pPr>
            <a:r>
              <a:rPr lang="en-US" dirty="0"/>
              <a:t>7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35309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742B-F1F8-4CA1-A14A-6EE04FF9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180B-0DD7-42B8-9EEB-592E2A322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True or False?</a:t>
            </a:r>
          </a:p>
          <a:p>
            <a:pPr marL="0" indent="0">
              <a:buNone/>
            </a:pPr>
            <a:r>
              <a:rPr lang="en-US" dirty="0"/>
              <a:t>The Biceps Brachii flexes the forearm</a:t>
            </a:r>
          </a:p>
        </p:txBody>
      </p:sp>
    </p:spTree>
    <p:extLst>
      <p:ext uri="{BB962C8B-B14F-4D97-AF65-F5344CB8AC3E}">
        <p14:creationId xmlns:p14="http://schemas.microsoft.com/office/powerpoint/2010/main" val="3925254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F742B-F1F8-4CA1-A14A-6EE04FF9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180B-0DD7-42B8-9EEB-592E2A322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True or False?</a:t>
            </a:r>
          </a:p>
          <a:p>
            <a:pPr marL="0" indent="0">
              <a:buNone/>
            </a:pPr>
            <a:r>
              <a:rPr lang="en-US" dirty="0"/>
              <a:t>The Biceps Brachii flexes the forearm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883133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5947-0B9F-4CD8-88EE-0AB83ED8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flexors of the forearm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692FD-A9C4-4B6B-8987-DDA0B85F0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2895600"/>
            <a:ext cx="4419599" cy="1752600"/>
          </a:xfrm>
        </p:spPr>
        <p:txBody>
          <a:bodyPr/>
          <a:lstStyle/>
          <a:p>
            <a:r>
              <a:rPr lang="en-US" dirty="0"/>
              <a:t>Flexor digitorum </a:t>
            </a:r>
            <a:r>
              <a:rPr lang="en-US" dirty="0" err="1"/>
              <a:t>profundus</a:t>
            </a:r>
            <a:endParaRPr lang="en-US" dirty="0"/>
          </a:p>
          <a:p>
            <a:r>
              <a:rPr lang="en-US" dirty="0"/>
              <a:t>Flexor pollicis longus</a:t>
            </a:r>
          </a:p>
          <a:p>
            <a:r>
              <a:rPr lang="en-US" dirty="0"/>
              <a:t>Pronator quadratus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B85B3E-7A51-4514-A41C-F67E2DCEC66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324601" y="2799012"/>
            <a:ext cx="5334001" cy="18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67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325D-713F-4B8C-9405-6BA10A4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Digitorum </a:t>
            </a:r>
            <a:r>
              <a:rPr lang="en-US" dirty="0" err="1"/>
              <a:t>Profundus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20E70A-214F-47B8-9DA6-32734B826C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601069"/>
              </p:ext>
            </p:extLst>
          </p:nvPr>
        </p:nvGraphicFramePr>
        <p:xfrm>
          <a:off x="838200" y="1965960"/>
          <a:ext cx="6477000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9000">
                  <a:extLst>
                    <a:ext uri="{9D8B030D-6E8A-4147-A177-3AD203B41FA5}">
                      <a16:colId xmlns:a16="http://schemas.microsoft.com/office/drawing/2014/main" val="36423146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763360623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3510066820"/>
                    </a:ext>
                  </a:extLst>
                </a:gridCol>
              </a:tblGrid>
              <a:tr h="307226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971011"/>
                  </a:ext>
                </a:extLst>
              </a:tr>
              <a:tr h="1387814">
                <a:tc>
                  <a:txBody>
                    <a:bodyPr/>
                    <a:lstStyle/>
                    <a:p>
                      <a:r>
                        <a:rPr lang="en-US" dirty="0"/>
                        <a:t>Medial surface of olecranon</a:t>
                      </a:r>
                    </a:p>
                    <a:p>
                      <a:r>
                        <a:rPr lang="en-US" dirty="0"/>
                        <a:t>Upper ¾ of anterior &amp; medial surfaces of ulna</a:t>
                      </a:r>
                    </a:p>
                    <a:p>
                      <a:r>
                        <a:rPr lang="en-US" dirty="0"/>
                        <a:t>Ulna subcutaneous borders</a:t>
                      </a:r>
                    </a:p>
                    <a:p>
                      <a:r>
                        <a:rPr lang="en-US" dirty="0"/>
                        <a:t>Interosseous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Distal phalanges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nerve (anterior interosseous branch) &amp; ulna nerve (C8,T1)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113514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33EA0C-7F4F-42B1-9848-A49E944A216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848599" y="1471771"/>
            <a:ext cx="3640137" cy="36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4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67C7-D043-44C5-A98B-30C8E540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Cube?</a:t>
            </a: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1EF15A7-15FF-414B-9C21-AD9E76B7B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6039"/>
            <a:ext cx="2839403" cy="2839403"/>
          </a:xfr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B34B67F1-F2C9-434D-A0B1-CE6471A70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36" y="2606039"/>
            <a:ext cx="2839404" cy="28394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E92DA5-F740-45D4-9B1F-1D9A7CCAEAB0}"/>
              </a:ext>
            </a:extLst>
          </p:cNvPr>
          <p:cNvCxnSpPr/>
          <p:nvPr/>
        </p:nvCxnSpPr>
        <p:spPr>
          <a:xfrm flipH="1">
            <a:off x="407963" y="2377440"/>
            <a:ext cx="3559126" cy="3277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1D3AF5-0E3F-4681-88CB-548007CF9BD4}"/>
              </a:ext>
            </a:extLst>
          </p:cNvPr>
          <p:cNvCxnSpPr/>
          <p:nvPr/>
        </p:nvCxnSpPr>
        <p:spPr>
          <a:xfrm>
            <a:off x="590843" y="2335237"/>
            <a:ext cx="3404382" cy="34043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E946925-CA72-41D9-AAC2-BE5F9D217FA4}"/>
              </a:ext>
            </a:extLst>
          </p:cNvPr>
          <p:cNvSpPr/>
          <p:nvPr/>
        </p:nvSpPr>
        <p:spPr>
          <a:xfrm>
            <a:off x="3967089" y="3562643"/>
            <a:ext cx="3274294" cy="9917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BBA10-2C15-4CA4-B95A-6D4AFCF0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Pollicis Longus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B5EFFC6-2180-47A6-AF3B-EA3790F479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438400"/>
          <a:ext cx="6400800" cy="2763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45048942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31172214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21976849"/>
                    </a:ext>
                  </a:extLst>
                </a:gridCol>
              </a:tblGrid>
              <a:tr h="477088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972108"/>
                  </a:ext>
                </a:extLst>
              </a:tr>
              <a:tr h="2017979">
                <a:tc>
                  <a:txBody>
                    <a:bodyPr/>
                    <a:lstStyle/>
                    <a:p>
                      <a:r>
                        <a:rPr lang="en-US" dirty="0"/>
                        <a:t>-Anterior surface of radius (below the anterior oblique line, but above the attachment of pronator quadratus)</a:t>
                      </a:r>
                    </a:p>
                    <a:p>
                      <a:r>
                        <a:rPr lang="en-US" dirty="0"/>
                        <a:t>-Interosseous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distal phalanx of thumb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Anterior interosseous branch of median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38011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DB1D3D4-B53B-4BCB-B399-DEAE3C418568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001001" y="1828801"/>
            <a:ext cx="365759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14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0FE5-ED9F-4DA4-898C-8D38D5B0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Pronator Quadratus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5F3C693-406F-4227-BB84-B5ED2F6A72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828988"/>
          <a:ext cx="7315200" cy="16883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27850066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41372442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49616729"/>
                    </a:ext>
                  </a:extLst>
                </a:gridCol>
              </a:tblGrid>
              <a:tr h="499661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52848"/>
                  </a:ext>
                </a:extLst>
              </a:tr>
              <a:tr h="1034569">
                <a:tc>
                  <a:txBody>
                    <a:bodyPr/>
                    <a:lstStyle/>
                    <a:p>
                      <a:r>
                        <a:rPr lang="en-US" dirty="0"/>
                        <a:t>(Ridge on the anteromedial aspect of) distal ulna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Anterior surface of lower ¼ of radius</a:t>
                      </a:r>
                    </a:p>
                    <a:p>
                      <a:r>
                        <a:rPr lang="en-US" dirty="0"/>
                        <a:t>Triangular area above ulnar notch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Anterior interosseous branch of median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516742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D743000-22BD-4C69-8B5B-61BAB236AF0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9215980" y="1337734"/>
            <a:ext cx="1881451" cy="36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21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1016A3-09E3-45D9-A45A-59D0B6E3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0"/>
            <a:ext cx="10515600" cy="1325563"/>
          </a:xfrm>
        </p:spPr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186158-8B60-421D-BD67-9FD82B40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287891"/>
            <a:ext cx="4876800" cy="4587875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en-US" sz="2000" dirty="0"/>
              <a:t>What muscle(s )of the forearm is/are highlighted here?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Pronator Quadratus</a:t>
            </a: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/>
              <a:t>2)   What other deep flexors of the forearm are missing?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FDP &amp; FPL</a:t>
            </a: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/>
              <a:t>3)   What is the nerve supply of the muscle?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Anterior interosseous branch of median nerve (C7,8)</a:t>
            </a:r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/>
              <a:t>4)   What is its action?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Pronation of wrist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6506A4-D813-42BA-9602-835B3352F67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246257" y="1438701"/>
            <a:ext cx="3048000" cy="39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9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98AF6-57A1-4C1D-9B63-98E17D5F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superficial compartment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250A1-FFBD-4521-B006-A6505176D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8331" y="2209800"/>
            <a:ext cx="4419599" cy="3886200"/>
          </a:xfrm>
        </p:spPr>
        <p:txBody>
          <a:bodyPr>
            <a:normAutofit fontScale="92500"/>
          </a:bodyPr>
          <a:lstStyle/>
          <a:p>
            <a:r>
              <a:rPr lang="en-US" dirty="0"/>
              <a:t>Brachioradialis</a:t>
            </a:r>
          </a:p>
          <a:p>
            <a:r>
              <a:rPr lang="en-US" dirty="0"/>
              <a:t>Extensor carpi radialis longus</a:t>
            </a:r>
          </a:p>
          <a:p>
            <a:r>
              <a:rPr lang="en-US" dirty="0"/>
              <a:t>Extensor carpi radialis brevis</a:t>
            </a:r>
          </a:p>
          <a:p>
            <a:r>
              <a:rPr lang="en-US" dirty="0"/>
              <a:t>Extensor digitorum</a:t>
            </a:r>
          </a:p>
          <a:p>
            <a:r>
              <a:rPr lang="en-US" dirty="0"/>
              <a:t>Extensor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  <a:p>
            <a:r>
              <a:rPr lang="en-US" dirty="0"/>
              <a:t>Extensor carpi </a:t>
            </a:r>
            <a:r>
              <a:rPr lang="en-US" dirty="0" err="1"/>
              <a:t>ulnaris</a:t>
            </a:r>
            <a:endParaRPr lang="en-US" dirty="0"/>
          </a:p>
          <a:p>
            <a:r>
              <a:rPr lang="en-US" dirty="0"/>
              <a:t>Anconeus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F04BF4-E2C3-4655-A7D3-7CCEF1CD984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858000" y="2209800"/>
            <a:ext cx="300612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8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9C60-F95C-4B0C-A9EA-C200BD42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0"/>
            <a:ext cx="4952998" cy="838200"/>
          </a:xfrm>
        </p:spPr>
        <p:txBody>
          <a:bodyPr/>
          <a:lstStyle/>
          <a:p>
            <a:r>
              <a:rPr lang="en-US" dirty="0"/>
              <a:t>Brachioradialis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FF8BCB8-7DF9-459D-8135-FE0141C815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729958"/>
              </p:ext>
            </p:extLst>
          </p:nvPr>
        </p:nvGraphicFramePr>
        <p:xfrm>
          <a:off x="990600" y="2253343"/>
          <a:ext cx="5638800" cy="15777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3558857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65376253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513828488"/>
                    </a:ext>
                  </a:extLst>
                </a:gridCol>
              </a:tblGrid>
              <a:tr h="388994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438776"/>
                  </a:ext>
                </a:extLst>
              </a:tr>
              <a:tr h="835207">
                <a:tc>
                  <a:txBody>
                    <a:bodyPr/>
                    <a:lstStyle/>
                    <a:p>
                      <a:r>
                        <a:rPr lang="en-US" dirty="0"/>
                        <a:t>Upper 2/3 of lateral supracondylar 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radial styloid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Radial Nerve (C5,6)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819120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6FF5F73-6DB9-4C45-8C2C-059DB6B5868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543800" y="1219200"/>
            <a:ext cx="36576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ACE9A-C854-4F3C-99D1-35DEFCCD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326" y="4429990"/>
            <a:ext cx="3383546" cy="204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8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FEA3-9D7B-4716-B59E-7E0E73AF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8"/>
            <a:ext cx="10134600" cy="1020762"/>
          </a:xfrm>
        </p:spPr>
        <p:txBody>
          <a:bodyPr/>
          <a:lstStyle/>
          <a:p>
            <a:r>
              <a:rPr lang="en-US" dirty="0"/>
              <a:t>Extensor Carpi Radialis Longus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E5D9626-634E-4CD0-A761-4243E4CD71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1" y="2754630"/>
          <a:ext cx="6530169" cy="169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6723">
                  <a:extLst>
                    <a:ext uri="{9D8B030D-6E8A-4147-A177-3AD203B41FA5}">
                      <a16:colId xmlns:a16="http://schemas.microsoft.com/office/drawing/2014/main" val="3089423383"/>
                    </a:ext>
                  </a:extLst>
                </a:gridCol>
                <a:gridCol w="2176723">
                  <a:extLst>
                    <a:ext uri="{9D8B030D-6E8A-4147-A177-3AD203B41FA5}">
                      <a16:colId xmlns:a16="http://schemas.microsoft.com/office/drawing/2014/main" val="1473824549"/>
                    </a:ext>
                  </a:extLst>
                </a:gridCol>
                <a:gridCol w="2176723">
                  <a:extLst>
                    <a:ext uri="{9D8B030D-6E8A-4147-A177-3AD203B41FA5}">
                      <a16:colId xmlns:a16="http://schemas.microsoft.com/office/drawing/2014/main" val="416892125"/>
                    </a:ext>
                  </a:extLst>
                </a:gridCol>
              </a:tblGrid>
              <a:tr h="768927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105442"/>
                  </a:ext>
                </a:extLst>
              </a:tr>
              <a:tr h="922713">
                <a:tc>
                  <a:txBody>
                    <a:bodyPr/>
                    <a:lstStyle/>
                    <a:p>
                      <a:r>
                        <a:rPr lang="en-US" dirty="0"/>
                        <a:t>Lower 1/3 of lateral supracondylar ridge of </a:t>
                      </a:r>
                      <a:r>
                        <a:rPr lang="en-US" dirty="0" err="1"/>
                        <a:t>humerus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metacarpal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Radial Nerve (C6,7)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189797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C4C2337-B330-4B02-B6B1-B171B2CE0DD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962899" y="1404257"/>
            <a:ext cx="3695701" cy="36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33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2855-BD19-4F35-8E48-1FE57AC8D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381000"/>
            <a:ext cx="102870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Extensor Carpi Radialis Brevis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9DDEDAB-30F6-4D68-BA8B-CA1F6544FC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586630"/>
              </p:ext>
            </p:extLst>
          </p:nvPr>
        </p:nvGraphicFramePr>
        <p:xfrm>
          <a:off x="320218" y="3226489"/>
          <a:ext cx="7272885" cy="13651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24295">
                  <a:extLst>
                    <a:ext uri="{9D8B030D-6E8A-4147-A177-3AD203B41FA5}">
                      <a16:colId xmlns:a16="http://schemas.microsoft.com/office/drawing/2014/main" val="2384046094"/>
                    </a:ext>
                  </a:extLst>
                </a:gridCol>
                <a:gridCol w="2424295">
                  <a:extLst>
                    <a:ext uri="{9D8B030D-6E8A-4147-A177-3AD203B41FA5}">
                      <a16:colId xmlns:a16="http://schemas.microsoft.com/office/drawing/2014/main" val="1171550595"/>
                    </a:ext>
                  </a:extLst>
                </a:gridCol>
                <a:gridCol w="2424295">
                  <a:extLst>
                    <a:ext uri="{9D8B030D-6E8A-4147-A177-3AD203B41FA5}">
                      <a16:colId xmlns:a16="http://schemas.microsoft.com/office/drawing/2014/main" val="1843771347"/>
                    </a:ext>
                  </a:extLst>
                </a:gridCol>
              </a:tblGrid>
              <a:tr h="450743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103357"/>
                  </a:ext>
                </a:extLst>
              </a:tr>
              <a:tr h="517860">
                <a:tc>
                  <a:txBody>
                    <a:bodyPr/>
                    <a:lstStyle/>
                    <a:p>
                      <a:r>
                        <a:rPr lang="en-US" dirty="0"/>
                        <a:t>Common extensor origin (tendon from the lateral epicondyle)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metacarpal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</a:t>
                      </a:r>
                      <a:r>
                        <a:rPr lang="en-US" dirty="0" err="1"/>
                        <a:t>interossous</a:t>
                      </a:r>
                      <a:r>
                        <a:rPr lang="en-US" dirty="0"/>
                        <a:t>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43129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23F5FF9-06C4-41FB-8141-DDA19AA1D8B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961009" y="1905000"/>
            <a:ext cx="1062582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83761-7B53-46A2-BA65-77DEE948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810" y="270510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22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DFAF-54C1-46AA-9E87-7A68B789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Digitorum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9F4930B-805C-4DCC-92AC-6CF66D73E5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3353221"/>
          <a:ext cx="7315200" cy="1104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1860533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773804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204876903"/>
                    </a:ext>
                  </a:extLst>
                </a:gridCol>
              </a:tblGrid>
              <a:tr h="463983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58293"/>
                  </a:ext>
                </a:extLst>
              </a:tr>
              <a:tr h="556779">
                <a:tc>
                  <a:txBody>
                    <a:bodyPr/>
                    <a:lstStyle/>
                    <a:p>
                      <a:r>
                        <a:rPr lang="en-US" dirty="0"/>
                        <a:t>Common extensor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Dorsal base of middle and distal phalanges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interosseous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13173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34FAEB4-12E2-4D08-9DE5-8F344C32DA6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686801" y="1676400"/>
            <a:ext cx="1188721" cy="44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5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57AAD-DE7C-4E9E-BE1D-0AE45230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2B6D09E-22A8-4406-9154-0C357BA3B1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3258312"/>
          <a:ext cx="6629400" cy="14081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45066591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52488783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59456109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53064"/>
                  </a:ext>
                </a:extLst>
              </a:tr>
              <a:tr h="740664">
                <a:tc>
                  <a:txBody>
                    <a:bodyPr/>
                    <a:lstStyle/>
                    <a:p>
                      <a:r>
                        <a:rPr lang="en-US" dirty="0"/>
                        <a:t>Common extensor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and distal phalanges of the little finger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interosseous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42937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2C95E75-565F-45ED-8B6F-6191D1197B9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686801" y="1828800"/>
            <a:ext cx="116378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6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2AA7-BBC0-4D0A-BBC6-3110BB38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Carpi Ulnaris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A8E9B07-387A-4757-A928-AADC3CC7BF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686470"/>
          <a:ext cx="6705600" cy="20184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1947291186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71929356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345282414"/>
                    </a:ext>
                  </a:extLst>
                </a:gridCol>
              </a:tblGrid>
              <a:tr h="555421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40774"/>
                  </a:ext>
                </a:extLst>
              </a:tr>
              <a:tr h="1261974">
                <a:tc>
                  <a:txBody>
                    <a:bodyPr/>
                    <a:lstStyle/>
                    <a:p>
                      <a:r>
                        <a:rPr lang="en-US" dirty="0"/>
                        <a:t>Common extensor origin</a:t>
                      </a:r>
                    </a:p>
                    <a:p>
                      <a:r>
                        <a:rPr lang="en-US" dirty="0"/>
                        <a:t>Aponeurotic sheet from SC border of ulna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metacarpal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interosseous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846580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5A737F0-5CE2-44E8-B174-700FDDAFD59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r="16071"/>
          <a:stretch/>
        </p:blipFill>
        <p:spPr>
          <a:xfrm>
            <a:off x="8229600" y="1981200"/>
            <a:ext cx="28779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350838"/>
            <a:ext cx="9143998" cy="1020762"/>
          </a:xfrm>
        </p:spPr>
        <p:txBody>
          <a:bodyPr vert="horz" rtlCol="0"/>
          <a:lstStyle/>
          <a:p>
            <a:pPr algn="ctr"/>
            <a:r>
              <a:rPr lang="en-US" dirty="0"/>
              <a:t>The Cubital Fossa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194D2-7521-48D2-95C0-A195E417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2542735"/>
            <a:ext cx="5410199" cy="1772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“Cubitus” - Elbow</a:t>
            </a:r>
          </a:p>
          <a:p>
            <a:pPr marL="0" indent="0">
              <a:buNone/>
            </a:pPr>
            <a:r>
              <a:rPr lang="en-US" dirty="0"/>
              <a:t>Triangular Space on anterior elbow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A06FC-4353-4A6A-925B-8CBC0746D6B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013283" y="1495865"/>
            <a:ext cx="5873916" cy="361305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5B57-0562-407D-BAB7-436D7BE5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33400"/>
            <a:ext cx="2743200" cy="762000"/>
          </a:xfrm>
        </p:spPr>
        <p:txBody>
          <a:bodyPr/>
          <a:lstStyle/>
          <a:p>
            <a:r>
              <a:rPr lang="en-US" dirty="0"/>
              <a:t>Anconeus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4C89E46-EEE2-4F71-89BF-03481F29EE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870976"/>
          <a:ext cx="7391400" cy="1420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769084694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696301494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715374115"/>
                    </a:ext>
                  </a:extLst>
                </a:gridCol>
              </a:tblGrid>
              <a:tr h="506448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624283"/>
                  </a:ext>
                </a:extLst>
              </a:tr>
              <a:tr h="866312">
                <a:tc>
                  <a:txBody>
                    <a:bodyPr/>
                    <a:lstStyle/>
                    <a:p>
                      <a:r>
                        <a:rPr lang="en-US" dirty="0"/>
                        <a:t>Posterior surface of lateral epicondyle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Lateral side of olecranon</a:t>
                      </a:r>
                    </a:p>
                    <a:p>
                      <a:r>
                        <a:rPr lang="en-US" dirty="0"/>
                        <a:t>Adjacent shaft of ulna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Radial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355726"/>
                  </a:ext>
                </a:extLst>
              </a:tr>
            </a:tbl>
          </a:graphicData>
        </a:graphic>
      </p:graphicFrame>
      <p:pic>
        <p:nvPicPr>
          <p:cNvPr id="1026" name="Picture 2" descr="Anconeus (elbow) | Rehab My Patient">
            <a:extLst>
              <a:ext uri="{FF2B5EF4-FFF2-40B4-BE49-F238E27FC236}">
                <a16:creationId xmlns:a16="http://schemas.microsoft.com/office/drawing/2014/main" id="{B3BEDE18-F36B-4497-ABFB-A739ABE1492D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/>
          <a:stretch/>
        </p:blipFill>
        <p:spPr bwMode="auto">
          <a:xfrm>
            <a:off x="8832273" y="1752600"/>
            <a:ext cx="282632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5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75374D-B990-489F-BCDA-CADBC6D9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pinned structures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B5BACD-F575-4CBD-99AA-21AC359C1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08" r="18823"/>
          <a:stretch/>
        </p:blipFill>
        <p:spPr>
          <a:xfrm rot="16200000">
            <a:off x="4648200" y="1066800"/>
            <a:ext cx="2209800" cy="67818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D84A4-675B-4408-8780-22AF6665F03F}"/>
              </a:ext>
            </a:extLst>
          </p:cNvPr>
          <p:cNvCxnSpPr>
            <a:cxnSpLocks/>
          </p:cNvCxnSpPr>
          <p:nvPr/>
        </p:nvCxnSpPr>
        <p:spPr>
          <a:xfrm>
            <a:off x="1600200" y="2971800"/>
            <a:ext cx="1295400" cy="13716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6F4395-0390-4FDA-A224-881263967C63}"/>
              </a:ext>
            </a:extLst>
          </p:cNvPr>
          <p:cNvCxnSpPr/>
          <p:nvPr/>
        </p:nvCxnSpPr>
        <p:spPr>
          <a:xfrm>
            <a:off x="3352800" y="2743201"/>
            <a:ext cx="838200" cy="1714499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FCE53A-2AF8-44C0-99F1-57FCA2985630}"/>
              </a:ext>
            </a:extLst>
          </p:cNvPr>
          <p:cNvCxnSpPr>
            <a:cxnSpLocks/>
          </p:cNvCxnSpPr>
          <p:nvPr/>
        </p:nvCxnSpPr>
        <p:spPr>
          <a:xfrm flipV="1">
            <a:off x="2247900" y="5238136"/>
            <a:ext cx="2171700" cy="324465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F42ACF-62C0-495B-984F-79EC54EEC07E}"/>
              </a:ext>
            </a:extLst>
          </p:cNvPr>
          <p:cNvCxnSpPr>
            <a:cxnSpLocks/>
          </p:cNvCxnSpPr>
          <p:nvPr/>
        </p:nvCxnSpPr>
        <p:spPr>
          <a:xfrm flipH="1">
            <a:off x="4795326" y="2971800"/>
            <a:ext cx="157675" cy="1778716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AA4E69-2549-4EAE-9E5D-AB57B21A2F6B}"/>
              </a:ext>
            </a:extLst>
          </p:cNvPr>
          <p:cNvCxnSpPr>
            <a:cxnSpLocks/>
          </p:cNvCxnSpPr>
          <p:nvPr/>
        </p:nvCxnSpPr>
        <p:spPr>
          <a:xfrm flipH="1" flipV="1">
            <a:off x="5371743" y="4943167"/>
            <a:ext cx="2438400" cy="9144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27DEFC1-7BF0-43DD-B7F8-57BB34835FC2}"/>
              </a:ext>
            </a:extLst>
          </p:cNvPr>
          <p:cNvSpPr txBox="1"/>
          <p:nvPr/>
        </p:nvSpPr>
        <p:spPr>
          <a:xfrm>
            <a:off x="457200" y="233638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Brachioradialis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599340-774C-4163-B81F-16DDAB7990D6}"/>
              </a:ext>
            </a:extLst>
          </p:cNvPr>
          <p:cNvSpPr txBox="1"/>
          <p:nvPr/>
        </p:nvSpPr>
        <p:spPr>
          <a:xfrm>
            <a:off x="2819400" y="230934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ECRB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5EDB4C-E6FA-479F-A3E8-4C0081910E77}"/>
              </a:ext>
            </a:extLst>
          </p:cNvPr>
          <p:cNvSpPr txBox="1"/>
          <p:nvPr/>
        </p:nvSpPr>
        <p:spPr>
          <a:xfrm>
            <a:off x="1638300" y="540282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D32148-4322-49CB-9110-ECBEF6AA84F7}"/>
              </a:ext>
            </a:extLst>
          </p:cNvPr>
          <p:cNvSpPr txBox="1"/>
          <p:nvPr/>
        </p:nvSpPr>
        <p:spPr>
          <a:xfrm>
            <a:off x="4785074" y="2602468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6B1C09-4515-478A-AC03-F45E7D8B0E5D}"/>
              </a:ext>
            </a:extLst>
          </p:cNvPr>
          <p:cNvSpPr txBox="1"/>
          <p:nvPr/>
        </p:nvSpPr>
        <p:spPr>
          <a:xfrm>
            <a:off x="7810143" y="5802866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 </a:t>
            </a:r>
            <a:r>
              <a:rPr lang="en-US" dirty="0" err="1"/>
              <a:t>minimi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4AD73F-D74B-4111-91BA-8290A1661CF8}"/>
              </a:ext>
            </a:extLst>
          </p:cNvPr>
          <p:cNvCxnSpPr>
            <a:cxnSpLocks/>
          </p:cNvCxnSpPr>
          <p:nvPr/>
        </p:nvCxnSpPr>
        <p:spPr>
          <a:xfrm flipH="1">
            <a:off x="5557325" y="3075053"/>
            <a:ext cx="1066800" cy="124684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96A93E7-69F1-4862-8C65-254D62F22234}"/>
              </a:ext>
            </a:extLst>
          </p:cNvPr>
          <p:cNvSpPr txBox="1"/>
          <p:nvPr/>
        </p:nvSpPr>
        <p:spPr>
          <a:xfrm>
            <a:off x="6590943" y="2765323"/>
            <a:ext cx="6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ECRL</a:t>
            </a:r>
          </a:p>
        </p:txBody>
      </p:sp>
    </p:spTree>
    <p:extLst>
      <p:ext uri="{BB962C8B-B14F-4D97-AF65-F5344CB8AC3E}">
        <p14:creationId xmlns:p14="http://schemas.microsoft.com/office/powerpoint/2010/main" val="31510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576D-F125-4609-82A8-444A7BD6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deep compartment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B1CDF-E4C1-4884-BC6C-96812031B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3" y="2337870"/>
            <a:ext cx="3725003" cy="2657820"/>
          </a:xfrm>
        </p:spPr>
        <p:txBody>
          <a:bodyPr>
            <a:normAutofit fontScale="92500"/>
          </a:bodyPr>
          <a:lstStyle/>
          <a:p>
            <a:r>
              <a:rPr lang="en-US" dirty="0"/>
              <a:t>Abductor pollicis longus</a:t>
            </a:r>
          </a:p>
          <a:p>
            <a:r>
              <a:rPr lang="en-US" dirty="0"/>
              <a:t>Extensor pollicis longus</a:t>
            </a:r>
          </a:p>
          <a:p>
            <a:r>
              <a:rPr lang="en-US" dirty="0"/>
              <a:t>Extensor pollicis brevis</a:t>
            </a:r>
          </a:p>
          <a:p>
            <a:r>
              <a:rPr lang="en-US" dirty="0"/>
              <a:t>Extensor indicis</a:t>
            </a:r>
          </a:p>
          <a:p>
            <a:r>
              <a:rPr lang="en-US" dirty="0"/>
              <a:t>Supinator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04ADB2-9375-4B1A-83B9-99CD60F248F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127238" y="2057400"/>
            <a:ext cx="3877405" cy="36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2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863B-E248-410E-A071-B080D26A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Abductor Pollicis Longus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D8B04DA-F2F1-4867-A1FF-5FC3159AF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690236"/>
              </p:ext>
            </p:extLst>
          </p:nvPr>
        </p:nvGraphicFramePr>
        <p:xfrm>
          <a:off x="838200" y="2982686"/>
          <a:ext cx="7086597" cy="19534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2061362250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1919272492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911071615"/>
                    </a:ext>
                  </a:extLst>
                </a:gridCol>
              </a:tblGrid>
              <a:tr h="729186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399288"/>
                  </a:ext>
                </a:extLst>
              </a:tr>
              <a:tr h="1224260">
                <a:tc>
                  <a:txBody>
                    <a:bodyPr/>
                    <a:lstStyle/>
                    <a:p>
                      <a:r>
                        <a:rPr lang="en-US" dirty="0"/>
                        <a:t>Posterior surface of radius and ulna</a:t>
                      </a:r>
                    </a:p>
                    <a:p>
                      <a:r>
                        <a:rPr lang="en-US" dirty="0"/>
                        <a:t>Interosseous membrane 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metacarpal</a:t>
                      </a:r>
                    </a:p>
                    <a:p>
                      <a:r>
                        <a:rPr lang="en-US" dirty="0"/>
                        <a:t>Trapezium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interosseous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167269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6808B3A-E4FE-46E7-80AC-06B42E1855A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621485" y="1526099"/>
            <a:ext cx="1472484" cy="402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567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0044-56E2-4097-9B85-E359137C8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Pollicis Longus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49A42E-4460-4BEF-8269-511DFB5BA3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30524"/>
          <a:ext cx="6781800" cy="17767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643774429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3074658812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4107667538"/>
                    </a:ext>
                  </a:extLst>
                </a:gridCol>
              </a:tblGrid>
              <a:tr h="86233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725912"/>
                  </a:ext>
                </a:extLst>
              </a:tr>
              <a:tr h="862330">
                <a:tc>
                  <a:txBody>
                    <a:bodyPr/>
                    <a:lstStyle/>
                    <a:p>
                      <a:r>
                        <a:rPr lang="en-US" dirty="0"/>
                        <a:t>Just distal to origin of abductor pollicis longus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distal phalanx of thumb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interosseous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161700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7C7F188-AE78-4B7E-BF3E-948288907CB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001000" y="1827566"/>
            <a:ext cx="1985972" cy="425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00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352F3-D876-4395-BAB0-D05A345B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Pollicis Brevis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7BE931B-6964-4834-8509-E9D74BBE2E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651224"/>
          <a:ext cx="5562600" cy="2773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688536168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26906669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24429026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44816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Just below abductor pollicis longus origin on radius</a:t>
                      </a:r>
                    </a:p>
                    <a:p>
                      <a:r>
                        <a:rPr lang="en-US" dirty="0"/>
                        <a:t>Adjacent </a:t>
                      </a:r>
                      <a:r>
                        <a:rPr lang="en-US" dirty="0" err="1"/>
                        <a:t>interossoues</a:t>
                      </a:r>
                      <a:r>
                        <a:rPr lang="en-US" dirty="0"/>
                        <a:t>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of proximal phalanx of 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digit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</a:t>
                      </a:r>
                      <a:r>
                        <a:rPr lang="en-US" dirty="0" err="1"/>
                        <a:t>interossoues</a:t>
                      </a:r>
                      <a:r>
                        <a:rPr lang="en-US" dirty="0"/>
                        <a:t>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458792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761EB22-E8AA-4D78-8862-5AF357F8AFA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776029" y="1219735"/>
            <a:ext cx="2063668" cy="44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91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990C1-D2F6-4491-AAE2-DD10AF49E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Indicis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0765339-F801-454C-A8DC-D6F673AFB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40592"/>
              </p:ext>
            </p:extLst>
          </p:nvPr>
        </p:nvGraphicFramePr>
        <p:xfrm>
          <a:off x="605972" y="2663260"/>
          <a:ext cx="6477000" cy="167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9000">
                  <a:extLst>
                    <a:ext uri="{9D8B030D-6E8A-4147-A177-3AD203B41FA5}">
                      <a16:colId xmlns:a16="http://schemas.microsoft.com/office/drawing/2014/main" val="3575770266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4172689062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50361073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44909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dirty="0"/>
                        <a:t>From the ulna, just distal to origin of EPL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Extensor expansion of index finger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</a:t>
                      </a:r>
                      <a:r>
                        <a:rPr lang="en-US" dirty="0" err="1"/>
                        <a:t>interossoues</a:t>
                      </a:r>
                      <a:r>
                        <a:rPr lang="en-US" dirty="0"/>
                        <a:t> nerve (C7,8)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996893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2356658-773A-420C-A6A9-92D6FDCA4AE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696200" y="148045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4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F947A-A01C-4B74-8F1E-8E325E1A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Supinator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52C6933-DF18-4C98-9CBB-A84E0E5AAA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608792"/>
              </p:ext>
            </p:extLst>
          </p:nvPr>
        </p:nvGraphicFramePr>
        <p:xfrm>
          <a:off x="616857" y="1918918"/>
          <a:ext cx="6858000" cy="30201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43611213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56056792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85725809"/>
                    </a:ext>
                  </a:extLst>
                </a:gridCol>
              </a:tblGrid>
              <a:tr h="459843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828976"/>
                  </a:ext>
                </a:extLst>
              </a:tr>
              <a:tr h="1030048">
                <a:tc>
                  <a:txBody>
                    <a:bodyPr/>
                    <a:lstStyle/>
                    <a:p>
                      <a:r>
                        <a:rPr lang="en-US" dirty="0"/>
                        <a:t>Distal border of lateral epicondyle</a:t>
                      </a:r>
                    </a:p>
                    <a:p>
                      <a:r>
                        <a:rPr lang="en-US" dirty="0"/>
                        <a:t>Lateral ligament of elbow joint</a:t>
                      </a:r>
                    </a:p>
                    <a:p>
                      <a:r>
                        <a:rPr lang="en-US" dirty="0"/>
                        <a:t>Annular ligament of radius</a:t>
                      </a:r>
                    </a:p>
                    <a:p>
                      <a:r>
                        <a:rPr lang="en-US" dirty="0"/>
                        <a:t>Supinator crest of the ulna, and the fossa just in front of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Lateral surface of the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Posterior </a:t>
                      </a:r>
                      <a:r>
                        <a:rPr lang="en-US" dirty="0" err="1"/>
                        <a:t>interossoues</a:t>
                      </a:r>
                      <a:r>
                        <a:rPr lang="en-US" dirty="0"/>
                        <a:t> nerve (C6,7)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408289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23B702-A4BC-4652-BE61-A2291AAD090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001000" y="13462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48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2BE1-0411-44ED-8E0C-CB85EF41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pinned structures and their nerve supply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2A1255-C398-4F62-8C2E-4B227103C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86" r="16515"/>
          <a:stretch/>
        </p:blipFill>
        <p:spPr>
          <a:xfrm rot="16200000">
            <a:off x="4914901" y="571501"/>
            <a:ext cx="2362201" cy="6553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82E9C06-33DA-4564-AAEC-1D980F72D7C2}"/>
              </a:ext>
            </a:extLst>
          </p:cNvPr>
          <p:cNvCxnSpPr/>
          <p:nvPr/>
        </p:nvCxnSpPr>
        <p:spPr>
          <a:xfrm>
            <a:off x="3200400" y="2438400"/>
            <a:ext cx="762000" cy="16764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C9449F-6FFF-49E2-BF93-879A009D01DF}"/>
              </a:ext>
            </a:extLst>
          </p:cNvPr>
          <p:cNvSpPr txBox="1"/>
          <p:nvPr/>
        </p:nvSpPr>
        <p:spPr>
          <a:xfrm>
            <a:off x="2676473" y="2069068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Supinator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3F772A-AA10-4D0F-BA26-36EA278CB92E}"/>
              </a:ext>
            </a:extLst>
          </p:cNvPr>
          <p:cNvCxnSpPr>
            <a:cxnSpLocks/>
          </p:cNvCxnSpPr>
          <p:nvPr/>
        </p:nvCxnSpPr>
        <p:spPr>
          <a:xfrm flipH="1">
            <a:off x="5486400" y="2438400"/>
            <a:ext cx="152400" cy="15240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C8E710-D1BC-4A07-B066-81A82755FBFE}"/>
              </a:ext>
            </a:extLst>
          </p:cNvPr>
          <p:cNvSpPr txBox="1"/>
          <p:nvPr/>
        </p:nvSpPr>
        <p:spPr>
          <a:xfrm>
            <a:off x="5347695" y="206906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8FD52-AA80-4BAF-9F3A-D7A319CC15CD}"/>
              </a:ext>
            </a:extLst>
          </p:cNvPr>
          <p:cNvCxnSpPr>
            <a:cxnSpLocks/>
          </p:cNvCxnSpPr>
          <p:nvPr/>
        </p:nvCxnSpPr>
        <p:spPr>
          <a:xfrm flipV="1">
            <a:off x="3962400" y="4179332"/>
            <a:ext cx="1676400" cy="1078468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AFCFEC5-A807-4222-AFC5-57DBA0BF1464}"/>
              </a:ext>
            </a:extLst>
          </p:cNvPr>
          <p:cNvSpPr txBox="1"/>
          <p:nvPr/>
        </p:nvSpPr>
        <p:spPr>
          <a:xfrm>
            <a:off x="3590514" y="5144107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25570A-1FF2-43B3-A62B-991760A41FB0}"/>
              </a:ext>
            </a:extLst>
          </p:cNvPr>
          <p:cNvCxnSpPr>
            <a:cxnSpLocks/>
          </p:cNvCxnSpPr>
          <p:nvPr/>
        </p:nvCxnSpPr>
        <p:spPr>
          <a:xfrm flipH="1">
            <a:off x="6152540" y="2438401"/>
            <a:ext cx="553061" cy="1274491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B93595-ADD7-48FF-B9A9-0BE57556DF94}"/>
              </a:ext>
            </a:extLst>
          </p:cNvPr>
          <p:cNvSpPr txBox="1"/>
          <p:nvPr/>
        </p:nvSpPr>
        <p:spPr>
          <a:xfrm>
            <a:off x="6443645" y="2069068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EPB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3FBA1C-9E9F-44B0-9F72-6484A2117FC9}"/>
              </a:ext>
            </a:extLst>
          </p:cNvPr>
          <p:cNvCxnSpPr>
            <a:cxnSpLocks/>
          </p:cNvCxnSpPr>
          <p:nvPr/>
        </p:nvCxnSpPr>
        <p:spPr>
          <a:xfrm flipH="1" flipV="1">
            <a:off x="6226445" y="4258851"/>
            <a:ext cx="1013402" cy="1069923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1A5FCDC-9710-4819-8C6B-8865892D6929}"/>
              </a:ext>
            </a:extLst>
          </p:cNvPr>
          <p:cNvSpPr txBox="1"/>
          <p:nvPr/>
        </p:nvSpPr>
        <p:spPr>
          <a:xfrm>
            <a:off x="7320969" y="5260612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</a:t>
            </a:r>
          </a:p>
        </p:txBody>
      </p:sp>
    </p:spTree>
    <p:extLst>
      <p:ext uri="{BB962C8B-B14F-4D97-AF65-F5344CB8AC3E}">
        <p14:creationId xmlns:p14="http://schemas.microsoft.com/office/powerpoint/2010/main" val="38175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8" grpId="0"/>
      <p:bldP spid="23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C465-6833-452F-B727-7F474E36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anatomical snuffbox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5DCC5-4E81-4BF6-BA4C-0AD49B67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3" y="1516517"/>
            <a:ext cx="4419599" cy="1084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triangular groove on radial aspect of dorsal wrist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E6F00D-EB2C-4FFA-A491-D4583D6C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42080"/>
            <a:ext cx="3389267" cy="3131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54629-8EBC-45AE-8735-57900B344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87" y="3360976"/>
            <a:ext cx="5285082" cy="19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350838"/>
            <a:ext cx="9143998" cy="1020762"/>
          </a:xfrm>
        </p:spPr>
        <p:txBody>
          <a:bodyPr vert="horz" rtlCol="0"/>
          <a:lstStyle/>
          <a:p>
            <a:pPr algn="ctr"/>
            <a:r>
              <a:rPr lang="en-US" dirty="0"/>
              <a:t>The Cubital Fossa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194D2-7521-48D2-95C0-A195E417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873348"/>
            <a:ext cx="5410199" cy="40702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Laterally – medial border of Brachioradialis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Medially – lateral border of pronator teres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Superiorly – imaginary line between the medial &amp; lateral epicondyles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Inferiorly – division of brachial artery into radial &amp; ulnar arteries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A06FC-4353-4A6A-925B-8CBC0746D6B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013283" y="1371600"/>
            <a:ext cx="5873916" cy="36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C465-6833-452F-B727-7F474E36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anatomical snuffbox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5DCC5-4E81-4BF6-BA4C-0AD49B67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323" y="2337707"/>
            <a:ext cx="4419599" cy="24193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Boundaries: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Lateral – APL, EPB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Medial – EPL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Proximal – styloid process of radius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Floor – carpal bones (scaphoid &amp; triquetrum)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Roof - skin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93FEE3-7F32-4126-ACA8-79FF539BB3C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2638" t="1786" r="4893" b="3571"/>
          <a:stretch/>
        </p:blipFill>
        <p:spPr>
          <a:xfrm>
            <a:off x="9013372" y="1870982"/>
            <a:ext cx="2593675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DB340-B444-404F-ACD2-3562E436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22" y="2337707"/>
            <a:ext cx="28384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24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C465-6833-452F-B727-7F474E36A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anatomical snuffbox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5DCC5-4E81-4BF6-BA4C-0AD49B67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975077"/>
            <a:ext cx="4419599" cy="3169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Contents:</a:t>
            </a:r>
          </a:p>
          <a:p>
            <a:pPr>
              <a:buFontTx/>
              <a:buChar char="-"/>
            </a:pPr>
            <a:r>
              <a:rPr lang="en-US" dirty="0"/>
              <a:t>Branch of radial artery</a:t>
            </a:r>
          </a:p>
          <a:p>
            <a:pPr>
              <a:buFontTx/>
              <a:buChar char="-"/>
            </a:pPr>
            <a:r>
              <a:rPr lang="en-US" dirty="0"/>
              <a:t>Branch of radial nerve</a:t>
            </a:r>
          </a:p>
          <a:p>
            <a:pPr>
              <a:buFontTx/>
              <a:buChar char="-"/>
            </a:pPr>
            <a:r>
              <a:rPr lang="en-US" dirty="0"/>
              <a:t>Proximal end of Cephalic vein</a:t>
            </a:r>
          </a:p>
          <a:p>
            <a:pPr>
              <a:buFontTx/>
              <a:buChar char="-"/>
            </a:pPr>
            <a:r>
              <a:rPr lang="en-US" dirty="0"/>
              <a:t>Scaphoid &amp; Trapezium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93FEE3-7F32-4126-ACA8-79FF539BB3C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2638" t="1786" r="4893" b="3571"/>
          <a:stretch/>
        </p:blipFill>
        <p:spPr>
          <a:xfrm>
            <a:off x="9144001" y="1752600"/>
            <a:ext cx="2593675" cy="335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DB340-B444-404F-ACD2-3562E436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289" y="2349954"/>
            <a:ext cx="28384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85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9666-E0CF-41DA-81AC-B3C7A7B2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medial boundary of the anatomical snuffbox?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A4932-AFB5-4EEB-9329-6C4BB5224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642" y="2571068"/>
            <a:ext cx="2238829" cy="2122261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en-US" dirty="0"/>
              <a:t>APL</a:t>
            </a:r>
          </a:p>
          <a:p>
            <a:pPr marL="514350" indent="-514350">
              <a:buAutoNum type="alphaLcParenR"/>
            </a:pPr>
            <a:r>
              <a:rPr lang="en-US" dirty="0"/>
              <a:t>EPB</a:t>
            </a:r>
          </a:p>
          <a:p>
            <a:pPr marL="514350" indent="-514350">
              <a:buAutoNum type="alphaLcParenR"/>
            </a:pPr>
            <a:r>
              <a:rPr lang="en-US" dirty="0"/>
              <a:t>EPL</a:t>
            </a:r>
          </a:p>
          <a:p>
            <a:pPr marL="514350" indent="-514350">
              <a:buAutoNum type="alphaLcParenR"/>
            </a:pPr>
            <a:r>
              <a:rPr lang="en-US" dirty="0"/>
              <a:t>APB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697CA-93D2-44DC-BF8A-8203610FC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44" y="1955654"/>
            <a:ext cx="259102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86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9666-E0CF-41DA-81AC-B3C7A7B2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medial boundary of the anatomical snuffbox?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A4932-AFB5-4EEB-9329-6C4BB5224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642" y="2571068"/>
            <a:ext cx="2238829" cy="2122261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en-US" dirty="0"/>
              <a:t>APL</a:t>
            </a:r>
          </a:p>
          <a:p>
            <a:pPr marL="514350" indent="-514350">
              <a:buAutoNum type="alphaLcParenR"/>
            </a:pPr>
            <a:r>
              <a:rPr lang="en-US" dirty="0"/>
              <a:t>EPB</a:t>
            </a:r>
          </a:p>
          <a:p>
            <a:pPr marL="514350" indent="-5143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EPL</a:t>
            </a:r>
          </a:p>
          <a:p>
            <a:pPr marL="514350" indent="-514350">
              <a:buAutoNum type="alphaLcParenR"/>
            </a:pPr>
            <a:r>
              <a:rPr lang="en-US" dirty="0"/>
              <a:t>APB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697CA-93D2-44DC-BF8A-8203610FC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944" y="1955654"/>
            <a:ext cx="259102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44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880FA7-DCF5-480F-9ABB-12305123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Muscles of hand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470416D-77A0-4626-B347-6AD23F1CDC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E3A91C-B0D4-425C-86AD-4D908881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Thenar muscles of hand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99E29E-1A7D-4F34-A643-8B8FFC905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2" y="2841356"/>
            <a:ext cx="3733800" cy="2209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Abductor pollicis brevis</a:t>
            </a:r>
          </a:p>
          <a:p>
            <a:r>
              <a:rPr lang="en-US" dirty="0" err="1"/>
              <a:t>Opponens</a:t>
            </a:r>
            <a:r>
              <a:rPr lang="en-US" dirty="0"/>
              <a:t> pollicis</a:t>
            </a:r>
          </a:p>
          <a:p>
            <a:r>
              <a:rPr lang="en-US" dirty="0"/>
              <a:t>Flexor pollicis brevis</a:t>
            </a:r>
          </a:p>
          <a:p>
            <a:r>
              <a:rPr lang="en-US" dirty="0"/>
              <a:t>Adductor pollicis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2518AD9-1E04-4C30-BBBD-EBF1DBBF3B6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400800" y="1929349"/>
            <a:ext cx="3581400" cy="40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3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444B1-A85C-4172-9200-97CD9978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Abductor Pollicis Brevis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421D790-D884-4692-93FD-696F3A1109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743200"/>
          <a:ext cx="7391400" cy="19796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118452412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927184011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3191538927"/>
                    </a:ext>
                  </a:extLst>
                </a:gridCol>
              </a:tblGrid>
              <a:tr h="516654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017544"/>
                  </a:ext>
                </a:extLst>
              </a:tr>
              <a:tr h="124750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Flexor retinaculum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Tubercles of scaphoid &amp; trapezium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(radial side of) base of the proximal phalanx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Tendon of extensor pollicis longus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Muscular (recurrent) branch of median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59512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811BFF9-752E-4CA3-AB34-1CCE16E35B4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610600" y="1752601"/>
            <a:ext cx="2590800" cy="364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08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21320-EB66-4EFC-B89D-1837FEBE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Opponens</a:t>
            </a:r>
            <a:r>
              <a:rPr lang="en-US" dirty="0"/>
              <a:t> Pollicis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FA407DB-77B3-44B9-A181-AF4A29B458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029712"/>
          <a:ext cx="6096000" cy="14081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773871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143943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2011796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410445"/>
                  </a:ext>
                </a:extLst>
              </a:tr>
              <a:tr h="740664">
                <a:tc>
                  <a:txBody>
                    <a:bodyPr/>
                    <a:lstStyle/>
                    <a:p>
                      <a:r>
                        <a:rPr lang="en-US" dirty="0"/>
                        <a:t>-flexor retinaculum</a:t>
                      </a:r>
                    </a:p>
                    <a:p>
                      <a:r>
                        <a:rPr lang="en-US" dirty="0"/>
                        <a:t>- trapezium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Radial border of 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metacarpal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Muscular (recurrent) branch of median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581457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D00A408-3DA1-4D72-8D1D-023A9A48E1E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610600" y="1752600"/>
            <a:ext cx="24384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A323-C007-4973-8191-0AC49D4F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Pollicis Brevis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81492A6-5CB5-46BC-AD93-6248A843B1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1" y="2234938"/>
          <a:ext cx="6553203" cy="27691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4401">
                  <a:extLst>
                    <a:ext uri="{9D8B030D-6E8A-4147-A177-3AD203B41FA5}">
                      <a16:colId xmlns:a16="http://schemas.microsoft.com/office/drawing/2014/main" val="1342218613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1770042413"/>
                    </a:ext>
                  </a:extLst>
                </a:gridCol>
                <a:gridCol w="2184401">
                  <a:extLst>
                    <a:ext uri="{9D8B030D-6E8A-4147-A177-3AD203B41FA5}">
                      <a16:colId xmlns:a16="http://schemas.microsoft.com/office/drawing/2014/main" val="724682768"/>
                    </a:ext>
                  </a:extLst>
                </a:gridCol>
              </a:tblGrid>
              <a:tr h="757445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87188"/>
                  </a:ext>
                </a:extLst>
              </a:tr>
              <a:tr h="1849500">
                <a:tc>
                  <a:txBody>
                    <a:bodyPr/>
                    <a:lstStyle/>
                    <a:p>
                      <a:r>
                        <a:rPr lang="en-US" dirty="0"/>
                        <a:t>Superficial head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Flexor retinaculum &amp; trapezium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dirty="0"/>
                        <a:t>Deep head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dirty="0"/>
                        <a:t>- Trapezoid &amp; capitate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Radial sesamoid of thumb</a:t>
                      </a:r>
                    </a:p>
                    <a:p>
                      <a:r>
                        <a:rPr lang="en-US" dirty="0"/>
                        <a:t>(radial side of) base of proximal phalanx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 Muscular (recurrent) branch of median nerve</a:t>
                      </a:r>
                    </a:p>
                    <a:p>
                      <a:r>
                        <a:rPr lang="en-US" dirty="0"/>
                        <a:t>- Deep branch of ulnar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891146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D5792C7-EC12-4922-B7B2-118EB3CEC3A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9643" t="5357" r="17858"/>
          <a:stretch/>
        </p:blipFill>
        <p:spPr>
          <a:xfrm>
            <a:off x="8763000" y="1752600"/>
            <a:ext cx="246571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49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18ED5-6926-4275-8803-DB305852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Adductor Pollicis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FBD607-A449-4B3E-99BA-192B333943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2" y="2786330"/>
          <a:ext cx="6019800" cy="15901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06600">
                  <a:extLst>
                    <a:ext uri="{9D8B030D-6E8A-4147-A177-3AD203B41FA5}">
                      <a16:colId xmlns:a16="http://schemas.microsoft.com/office/drawing/2014/main" val="2850965023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847078635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894335610"/>
                    </a:ext>
                  </a:extLst>
                </a:gridCol>
              </a:tblGrid>
              <a:tr h="67574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290858"/>
                  </a:ext>
                </a:extLst>
              </a:tr>
              <a:tr h="791110">
                <a:tc>
                  <a:txBody>
                    <a:bodyPr/>
                    <a:lstStyle/>
                    <a:p>
                      <a:r>
                        <a:rPr lang="en-US" dirty="0"/>
                        <a:t>- Capitate</a:t>
                      </a:r>
                    </a:p>
                    <a:p>
                      <a:r>
                        <a:rPr lang="en-US" dirty="0"/>
                        <a:t>- Base of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&amp; 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metacarpals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Ulnar sesamoid bone (1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proximal phalanx)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Deep Branch of Ulnar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985229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3680AB-3072-498C-BF93-165DBD06465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5241" t="3572" r="13196"/>
          <a:stretch/>
        </p:blipFill>
        <p:spPr>
          <a:xfrm>
            <a:off x="8991601" y="1752600"/>
            <a:ext cx="23706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6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B4508F-718C-4CA3-B32D-A2277E13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Cubital Fossa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E45B98-E0B2-465F-BFF5-30364749E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56" y="2228850"/>
            <a:ext cx="3276600" cy="3505200"/>
          </a:xfrm>
        </p:spPr>
        <p:txBody>
          <a:bodyPr>
            <a:normAutofit fontScale="92500"/>
          </a:bodyPr>
          <a:lstStyle/>
          <a:p>
            <a:r>
              <a:rPr lang="en-US" dirty="0"/>
              <a:t>Floor</a:t>
            </a:r>
          </a:p>
          <a:p>
            <a:pPr>
              <a:buFontTx/>
              <a:buChar char="-"/>
            </a:pPr>
            <a:r>
              <a:rPr lang="en-US" dirty="0"/>
              <a:t>Brachialis</a:t>
            </a:r>
          </a:p>
          <a:p>
            <a:pPr>
              <a:buFontTx/>
              <a:buChar char="-"/>
            </a:pPr>
            <a:r>
              <a:rPr lang="en-US" dirty="0"/>
              <a:t>Supinator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Roof</a:t>
            </a:r>
          </a:p>
          <a:p>
            <a:pPr>
              <a:buFontTx/>
              <a:buChar char="-"/>
            </a:pPr>
            <a:r>
              <a:rPr lang="en-US" dirty="0"/>
              <a:t>Bicipital aponeurosis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Median cubital vein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C4A683-9715-410E-8673-B4EEDD8CA06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543800" y="2733675"/>
            <a:ext cx="4434325" cy="249555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rtlCol="0"/>
          <a:lstStyle/>
          <a:p>
            <a:fld id="{D661E3C4-3EFA-46D8-992E-C0303F577660}" type="slidenum">
              <a:r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E6FF26-70B2-4796-BAA1-9073D44A8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565" y="2514600"/>
            <a:ext cx="2826726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6576-5007-4053-A317-DAE035BB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85D064-8A5F-4C6E-A127-94E315AAB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thenar muscle does not attach to the flexor retinaculum?</a:t>
            </a:r>
          </a:p>
          <a:p>
            <a:pPr marL="742950" indent="-742950">
              <a:buAutoNum type="alphaLcParenR"/>
            </a:pPr>
            <a:r>
              <a:rPr lang="en-US" dirty="0"/>
              <a:t>Abductor pollicis brevis</a:t>
            </a:r>
          </a:p>
          <a:p>
            <a:pPr marL="742950" indent="-742950">
              <a:buAutoNum type="alphaLcParenR"/>
            </a:pPr>
            <a:r>
              <a:rPr lang="en-US" dirty="0" err="1"/>
              <a:t>Opponens</a:t>
            </a:r>
            <a:r>
              <a:rPr lang="en-US" dirty="0"/>
              <a:t> pollicis</a:t>
            </a:r>
          </a:p>
          <a:p>
            <a:pPr marL="742950" indent="-742950">
              <a:buAutoNum type="alphaLcParenR"/>
            </a:pPr>
            <a:r>
              <a:rPr lang="en-US" dirty="0"/>
              <a:t>Flexor pollicis brevis</a:t>
            </a:r>
          </a:p>
          <a:p>
            <a:pPr marL="742950" indent="-742950">
              <a:buAutoNum type="alphaLcParenR"/>
            </a:pPr>
            <a:r>
              <a:rPr lang="en-US" dirty="0"/>
              <a:t>Adductor pollicis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72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6576-5007-4053-A317-DAE035BB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85D064-8A5F-4C6E-A127-94E315AAB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thenar muscle does not attach to the flexor retinaculum?</a:t>
            </a:r>
          </a:p>
          <a:p>
            <a:pPr marL="742950" indent="-742950">
              <a:buAutoNum type="alphaLcParenR"/>
            </a:pPr>
            <a:r>
              <a:rPr lang="en-US" dirty="0"/>
              <a:t>Abductor pollicis brevis</a:t>
            </a:r>
          </a:p>
          <a:p>
            <a:pPr marL="742950" indent="-742950">
              <a:buAutoNum type="alphaLcParenR"/>
            </a:pPr>
            <a:r>
              <a:rPr lang="en-US" dirty="0" err="1"/>
              <a:t>Opponens</a:t>
            </a:r>
            <a:r>
              <a:rPr lang="en-US" dirty="0"/>
              <a:t> pollicis</a:t>
            </a:r>
          </a:p>
          <a:p>
            <a:pPr marL="742950" indent="-742950">
              <a:buAutoNum type="alphaLcParenR"/>
            </a:pPr>
            <a:r>
              <a:rPr lang="en-US" dirty="0"/>
              <a:t>Flexor pollicis brevis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Adductor pollicis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447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81CC-EC22-47E5-8D47-325CCFC8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Hypothenar muscles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3921-3B0F-421D-A1C9-939D530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517" y="2438400"/>
            <a:ext cx="4038600" cy="2209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Abductor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  <a:p>
            <a:r>
              <a:rPr lang="en-US" dirty="0"/>
              <a:t>Flexor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 brevis</a:t>
            </a:r>
          </a:p>
          <a:p>
            <a:r>
              <a:rPr lang="en-US" dirty="0" err="1"/>
              <a:t>Opponens</a:t>
            </a:r>
            <a:r>
              <a:rPr lang="en-US" dirty="0"/>
              <a:t>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  <a:p>
            <a:r>
              <a:rPr lang="en-US" dirty="0"/>
              <a:t>Palmaris brevis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2EEFD-DF82-46F0-973B-8FCF2F91444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0714" t="3572" r="16071" b="5357"/>
          <a:stretch/>
        </p:blipFill>
        <p:spPr>
          <a:xfrm>
            <a:off x="7086600" y="1828800"/>
            <a:ext cx="3124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9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5259-B12B-4627-9005-25E3E733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Abductor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22184B6-FCC1-42C7-95C3-5251B08EC8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39620" y="2652212"/>
          <a:ext cx="6172200" cy="18894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9414412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3671831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205333668"/>
                    </a:ext>
                  </a:extLst>
                </a:gridCol>
              </a:tblGrid>
              <a:tr h="629647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646314"/>
                  </a:ext>
                </a:extLst>
              </a:tr>
              <a:tr h="125981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Pisiform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(tendon of) flexor carpi </a:t>
                      </a:r>
                      <a:r>
                        <a:rPr lang="en-US" dirty="0" err="1"/>
                        <a:t>ulnaris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(ulnar side of) base of proximal phalanx</a:t>
                      </a:r>
                    </a:p>
                    <a:p>
                      <a:r>
                        <a:rPr lang="en-US" dirty="0"/>
                        <a:t>Extensor 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(Deep branch of) ulnar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383288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1A22DE4-A380-46F9-8B7E-D7D692DE3057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2677" t="3572" r="12184" b="1785"/>
          <a:stretch/>
        </p:blipFill>
        <p:spPr>
          <a:xfrm>
            <a:off x="8763000" y="1806241"/>
            <a:ext cx="250022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45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7253-8131-4A88-8794-86AD4339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 brevis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C4B270-0CD9-4F8B-84EE-18A8C3C7DD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05000" y="2737435"/>
          <a:ext cx="5638800" cy="16879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2457283414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529456285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3419354346"/>
                    </a:ext>
                  </a:extLst>
                </a:gridCol>
              </a:tblGrid>
              <a:tr h="499211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923032"/>
                  </a:ext>
                </a:extLst>
              </a:tr>
              <a:tr h="1034526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Flexor retinaculum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Hook of hamate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(ulnar side of) base of proximal phalanx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Deep branch of ulnar nerve (T1)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739395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EC608F-1B75-4DA3-B4B8-A4681CA81A5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9643" t="3571" r="25000" b="1786"/>
          <a:stretch/>
        </p:blipFill>
        <p:spPr>
          <a:xfrm>
            <a:off x="8839200" y="1779169"/>
            <a:ext cx="209478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7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12A27-3842-4448-BDAF-2C2C8883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Opponens</a:t>
            </a:r>
            <a:r>
              <a:rPr lang="en-US" dirty="0"/>
              <a:t>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r>
              <a:rPr lang="en-US" dirty="0"/>
              <a:t> Brevis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971A27C-891D-45A2-B20A-BB2DD2C0EF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1" y="3200400"/>
          <a:ext cx="6172203" cy="16224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314122786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3814420233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3524091967"/>
                    </a:ext>
                  </a:extLst>
                </a:gridCol>
              </a:tblGrid>
              <a:tr h="433772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213178"/>
                  </a:ext>
                </a:extLst>
              </a:tr>
              <a:tr h="898378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Flexor retinaculum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Hook of hamate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(ulnar border of) 5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metacarpal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Deep branch of ulnar nerve (T1)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398213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5A92029-AD91-4DDF-9DD5-CAF373463F6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17858" t="5357" r="19643" b="1786"/>
          <a:stretch/>
        </p:blipFill>
        <p:spPr>
          <a:xfrm>
            <a:off x="8229600" y="1973841"/>
            <a:ext cx="2743200" cy="40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897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9F1B-78D9-4FCE-A329-D42F4272B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Palmaris Brevis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05E5B61-E7D9-4B53-8743-B57F147D65A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3200400"/>
          <a:ext cx="5562600" cy="179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4200">
                  <a:extLst>
                    <a:ext uri="{9D8B030D-6E8A-4147-A177-3AD203B41FA5}">
                      <a16:colId xmlns:a16="http://schemas.microsoft.com/office/drawing/2014/main" val="2401704151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4036220588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126864600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41711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Flexor retinaculum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Palmar aponeurosis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Skin of hypothenar eminence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Ulnar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739631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EB997B9-DDBA-43CE-A665-624F74BBB40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696200" y="1638300"/>
            <a:ext cx="2438400" cy="42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889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60E6-FCB5-4540-A804-1BCAE66F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lumbricals (‘worms’)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D6A2123-F80D-4627-A92C-8129CEA457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959677"/>
          <a:ext cx="5257800" cy="23102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67657879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0226236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1972238"/>
                    </a:ext>
                  </a:extLst>
                </a:gridCol>
              </a:tblGrid>
              <a:tr h="572886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867034"/>
                  </a:ext>
                </a:extLst>
              </a:tr>
              <a:tr h="1569878">
                <a:tc>
                  <a:txBody>
                    <a:bodyPr/>
                    <a:lstStyle/>
                    <a:p>
                      <a:r>
                        <a:rPr lang="en-US" dirty="0"/>
                        <a:t>The 4 deep tendons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Extensor expansions on dorsum of proximal phalanges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ulnar lumbricals by ulnar nerve</a:t>
                      </a:r>
                    </a:p>
                    <a:p>
                      <a:r>
                        <a:rPr lang="en-US" dirty="0"/>
                        <a:t>2 radial lumbricals by median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090325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18FE6C-D372-467A-9F1F-62391FB1A67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090611" y="1295400"/>
            <a:ext cx="309134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726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33568-C7B0-486A-A823-8D0E1DB3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Palmar Interossei</a:t>
            </a:r>
            <a:br>
              <a:rPr lang="en-US" dirty="0"/>
            </a:br>
            <a:r>
              <a:rPr lang="en-US" dirty="0"/>
              <a:t>PAD-DAB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F5579F5-B3FF-4C6C-AEA6-523B52E710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3200400"/>
          <a:ext cx="6400800" cy="1295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60231211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14106264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66981405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8248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dirty="0"/>
                        <a:t>Metacarpal bones 2,4,5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Extensor Apparatus of 2,4,5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Ulnar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646772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23A214C-547F-4A7F-9E42-F965743B7E0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588428" y="1423787"/>
            <a:ext cx="3886199" cy="35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91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87CC-DA86-421B-B0F2-B208B613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dorsal interossei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38B6D5-6A43-4EEF-894B-B98AA057A8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3048000"/>
          <a:ext cx="6172200" cy="13383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21617505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66200255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210347363"/>
                    </a:ext>
                  </a:extLst>
                </a:gridCol>
              </a:tblGrid>
              <a:tr h="557363">
                <a:tc>
                  <a:txBody>
                    <a:bodyPr/>
                    <a:lstStyle/>
                    <a:p>
                      <a:r>
                        <a:rPr lang="en-US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606868"/>
                  </a:ext>
                </a:extLst>
              </a:tr>
              <a:tr h="781001">
                <a:tc>
                  <a:txBody>
                    <a:bodyPr/>
                    <a:lstStyle/>
                    <a:p>
                      <a:r>
                        <a:rPr lang="en-US" dirty="0"/>
                        <a:t>Metacarpal bones 1-5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Extensor apparatus of digits 2-5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Ulnar Nerve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595849"/>
                  </a:ext>
                </a:extLst>
              </a:tr>
            </a:tbl>
          </a:graphicData>
        </a:graphic>
      </p:graphicFrame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BB4091F-AC27-4EEE-B565-D2870537893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128689" y="1752601"/>
            <a:ext cx="3148913" cy="36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07FF-6E07-4FA4-8C66-192A73B4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Cubital Fossa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A5224-07E2-4E06-8733-88B4AF834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33" y="2189050"/>
            <a:ext cx="5220285" cy="3429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Contents (lateral to medial)</a:t>
            </a:r>
          </a:p>
          <a:p>
            <a:pPr>
              <a:buFontTx/>
              <a:buChar char="-"/>
            </a:pPr>
            <a:r>
              <a:rPr lang="en-US" dirty="0"/>
              <a:t>Radial nerve</a:t>
            </a:r>
          </a:p>
          <a:p>
            <a:pPr>
              <a:buFontTx/>
              <a:buChar char="-"/>
            </a:pPr>
            <a:r>
              <a:rPr lang="en-US" dirty="0"/>
              <a:t>Biceps tendon </a:t>
            </a:r>
          </a:p>
          <a:p>
            <a:pPr>
              <a:buFontTx/>
              <a:buChar char="-"/>
            </a:pPr>
            <a:r>
              <a:rPr lang="en-US" dirty="0"/>
              <a:t>Brachial artery</a:t>
            </a:r>
          </a:p>
          <a:p>
            <a:pPr>
              <a:buFontTx/>
              <a:buChar char="-"/>
            </a:pPr>
            <a:r>
              <a:rPr lang="en-US" dirty="0"/>
              <a:t>Median nerve</a:t>
            </a:r>
          </a:p>
          <a:p>
            <a:pPr marL="0" indent="0">
              <a:buNone/>
            </a:pPr>
            <a:r>
              <a:rPr lang="en-US" dirty="0"/>
              <a:t>Also are the epitrochlear lymph nodes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89CD3-DF7A-4D24-85A8-C7AEBF27E80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150267" y="2819401"/>
            <a:ext cx="5562600" cy="216829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9A64-AD80-41F2-BD6E-C617B723A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tagged structures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DBD8AC-DB53-4D7E-B157-18171FBBB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760476"/>
            <a:ext cx="3048000" cy="480568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1AD080-94D4-473A-B23C-CEA34806F056}"/>
              </a:ext>
            </a:extLst>
          </p:cNvPr>
          <p:cNvCxnSpPr/>
          <p:nvPr/>
        </p:nvCxnSpPr>
        <p:spPr>
          <a:xfrm>
            <a:off x="2057400" y="2362200"/>
            <a:ext cx="3810000" cy="3048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5B1522-FBFB-4272-AD5C-6B924F485FC0}"/>
              </a:ext>
            </a:extLst>
          </p:cNvPr>
          <p:cNvCxnSpPr>
            <a:cxnSpLocks/>
          </p:cNvCxnSpPr>
          <p:nvPr/>
        </p:nvCxnSpPr>
        <p:spPr>
          <a:xfrm flipV="1">
            <a:off x="1828800" y="3268725"/>
            <a:ext cx="3886200" cy="747752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04B195-8858-43F9-84AF-4EBEA5EC1797}"/>
              </a:ext>
            </a:extLst>
          </p:cNvPr>
          <p:cNvCxnSpPr>
            <a:cxnSpLocks/>
          </p:cNvCxnSpPr>
          <p:nvPr/>
        </p:nvCxnSpPr>
        <p:spPr>
          <a:xfrm flipH="1">
            <a:off x="7467600" y="2850855"/>
            <a:ext cx="1335596" cy="54127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3CC928-7175-4729-8A22-F78D24B2F11C}"/>
              </a:ext>
            </a:extLst>
          </p:cNvPr>
          <p:cNvCxnSpPr>
            <a:cxnSpLocks/>
          </p:cNvCxnSpPr>
          <p:nvPr/>
        </p:nvCxnSpPr>
        <p:spPr>
          <a:xfrm flipH="1" flipV="1">
            <a:off x="7315200" y="3642603"/>
            <a:ext cx="1600200" cy="520713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C65BD93-F0FE-47B2-B6E0-142243B764C5}"/>
              </a:ext>
            </a:extLst>
          </p:cNvPr>
          <p:cNvSpPr txBox="1"/>
          <p:nvPr/>
        </p:nvSpPr>
        <p:spPr>
          <a:xfrm>
            <a:off x="1529679" y="215264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BB67E-16E2-41CF-972D-FD9F8A814279}"/>
              </a:ext>
            </a:extLst>
          </p:cNvPr>
          <p:cNvSpPr txBox="1"/>
          <p:nvPr/>
        </p:nvSpPr>
        <p:spPr>
          <a:xfrm>
            <a:off x="1292238" y="383181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BB7C9-BF7B-46B1-B25B-2019E3DB43B2}"/>
              </a:ext>
            </a:extLst>
          </p:cNvPr>
          <p:cNvSpPr txBox="1"/>
          <p:nvPr/>
        </p:nvSpPr>
        <p:spPr>
          <a:xfrm>
            <a:off x="8862194" y="2666189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Abductor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E6471C-C14A-44A2-B2DA-CEC9BB75EBE6}"/>
              </a:ext>
            </a:extLst>
          </p:cNvPr>
          <p:cNvSpPr txBox="1"/>
          <p:nvPr/>
        </p:nvSpPr>
        <p:spPr>
          <a:xfrm>
            <a:off x="8915401" y="4020747"/>
            <a:ext cx="78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FDMB</a:t>
            </a:r>
          </a:p>
        </p:txBody>
      </p:sp>
    </p:spTree>
    <p:extLst>
      <p:ext uri="{BB962C8B-B14F-4D97-AF65-F5344CB8AC3E}">
        <p14:creationId xmlns:p14="http://schemas.microsoft.com/office/powerpoint/2010/main" val="9864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D9D6A-B977-4D40-B639-38F8480A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tagged structures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3AD1A-B80C-4232-8FF9-6D937DC81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905000"/>
            <a:ext cx="2882640" cy="46491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DC5EF7-C9A8-49AF-A1E4-B752A1DC8D4E}"/>
              </a:ext>
            </a:extLst>
          </p:cNvPr>
          <p:cNvCxnSpPr>
            <a:cxnSpLocks/>
          </p:cNvCxnSpPr>
          <p:nvPr/>
        </p:nvCxnSpPr>
        <p:spPr>
          <a:xfrm>
            <a:off x="3505200" y="2590801"/>
            <a:ext cx="2133600" cy="381001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74489F-7B91-4F49-AA46-4C6F1614460D}"/>
              </a:ext>
            </a:extLst>
          </p:cNvPr>
          <p:cNvCxnSpPr>
            <a:cxnSpLocks/>
          </p:cNvCxnSpPr>
          <p:nvPr/>
        </p:nvCxnSpPr>
        <p:spPr>
          <a:xfrm flipV="1">
            <a:off x="2799377" y="3810000"/>
            <a:ext cx="2514600" cy="419552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22583B-B9CC-4D4E-A201-35CADC2895E5}"/>
              </a:ext>
            </a:extLst>
          </p:cNvPr>
          <p:cNvCxnSpPr>
            <a:cxnSpLocks/>
          </p:cNvCxnSpPr>
          <p:nvPr/>
        </p:nvCxnSpPr>
        <p:spPr>
          <a:xfrm flipH="1">
            <a:off x="7010400" y="2971802"/>
            <a:ext cx="1752600" cy="457199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39485B-A84A-4304-95D9-57F0301DA81C}"/>
              </a:ext>
            </a:extLst>
          </p:cNvPr>
          <p:cNvCxnSpPr/>
          <p:nvPr/>
        </p:nvCxnSpPr>
        <p:spPr>
          <a:xfrm flipH="1" flipV="1">
            <a:off x="6132004" y="3886652"/>
            <a:ext cx="2707196" cy="6858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45EE4D-CF99-49CB-9C96-B3DFBAB2CD51}"/>
              </a:ext>
            </a:extLst>
          </p:cNvPr>
          <p:cNvCxnSpPr>
            <a:cxnSpLocks/>
          </p:cNvCxnSpPr>
          <p:nvPr/>
        </p:nvCxnSpPr>
        <p:spPr>
          <a:xfrm flipV="1">
            <a:off x="2971801" y="5001644"/>
            <a:ext cx="2763223" cy="780371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387AB4-B5FF-4AA3-80BD-C6323288FE92}"/>
              </a:ext>
            </a:extLst>
          </p:cNvPr>
          <p:cNvSpPr txBox="1"/>
          <p:nvPr/>
        </p:nvSpPr>
        <p:spPr>
          <a:xfrm>
            <a:off x="2324120" y="225091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Opponens</a:t>
            </a:r>
            <a:r>
              <a:rPr lang="en-US" dirty="0"/>
              <a:t> Pollicis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9E0E08-283C-4778-AFD9-98D7BBB112B8}"/>
              </a:ext>
            </a:extLst>
          </p:cNvPr>
          <p:cNvSpPr txBox="1"/>
          <p:nvPr/>
        </p:nvSpPr>
        <p:spPr>
          <a:xfrm>
            <a:off x="8826240" y="271116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Opponens</a:t>
            </a:r>
            <a:r>
              <a:rPr lang="en-US" dirty="0"/>
              <a:t> </a:t>
            </a:r>
            <a:r>
              <a:rPr lang="en-US" dirty="0" err="1"/>
              <a:t>Digiti</a:t>
            </a:r>
            <a:r>
              <a:rPr lang="en-US" dirty="0"/>
              <a:t> </a:t>
            </a:r>
            <a:r>
              <a:rPr lang="en-US" dirty="0" err="1"/>
              <a:t>Minimi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EBA808-5729-4C01-923E-51D115D848DC}"/>
              </a:ext>
            </a:extLst>
          </p:cNvPr>
          <p:cNvSpPr txBox="1"/>
          <p:nvPr/>
        </p:nvSpPr>
        <p:spPr>
          <a:xfrm>
            <a:off x="658714" y="4044886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Flexor Pollicis Longus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2CFF7-C069-4BDB-8145-2C54F2B81C18}"/>
              </a:ext>
            </a:extLst>
          </p:cNvPr>
          <p:cNvSpPr txBox="1"/>
          <p:nvPr/>
        </p:nvSpPr>
        <p:spPr>
          <a:xfrm>
            <a:off x="8827780" y="4414218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Lumbrical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DB63AE-E83F-4425-8981-DDF99EC957D5}"/>
              </a:ext>
            </a:extLst>
          </p:cNvPr>
          <p:cNvSpPr txBox="1"/>
          <p:nvPr/>
        </p:nvSpPr>
        <p:spPr>
          <a:xfrm>
            <a:off x="188022" y="5597348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Flexor Digitorum </a:t>
            </a:r>
            <a:r>
              <a:rPr lang="en-US" dirty="0" err="1"/>
              <a:t>Profundus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71F9-DAF9-4095-BFCC-661B9E75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tagged structure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7437A0-BB25-412C-AB54-21B407243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981201"/>
            <a:ext cx="3335846" cy="42933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830C48-EBEB-4520-B3A6-BB148FF3A024}"/>
              </a:ext>
            </a:extLst>
          </p:cNvPr>
          <p:cNvCxnSpPr/>
          <p:nvPr/>
        </p:nvCxnSpPr>
        <p:spPr>
          <a:xfrm flipV="1">
            <a:off x="2819400" y="3276600"/>
            <a:ext cx="2743200" cy="15240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84C737-2CAA-4485-8613-76C78568D2D2}"/>
              </a:ext>
            </a:extLst>
          </p:cNvPr>
          <p:cNvSpPr txBox="1"/>
          <p:nvPr/>
        </p:nvSpPr>
        <p:spPr>
          <a:xfrm>
            <a:off x="990600" y="3244334"/>
            <a:ext cx="196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Adductor  Pollicis</a:t>
            </a:r>
          </a:p>
        </p:txBody>
      </p:sp>
    </p:spTree>
    <p:extLst>
      <p:ext uri="{BB962C8B-B14F-4D97-AF65-F5344CB8AC3E}">
        <p14:creationId xmlns:p14="http://schemas.microsoft.com/office/powerpoint/2010/main" val="35269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0458-3E24-41EF-8EF9-914D4F1A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2" y="533400"/>
            <a:ext cx="9143998" cy="1020762"/>
          </a:xfrm>
        </p:spPr>
        <p:txBody>
          <a:bodyPr/>
          <a:lstStyle/>
          <a:p>
            <a:r>
              <a:rPr lang="en-US" dirty="0"/>
              <a:t>Important fascia and retinacula of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66504-83CE-41CB-99D1-F714AED6B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0" y="2654969"/>
            <a:ext cx="4572000" cy="2414337"/>
          </a:xfrm>
        </p:spPr>
        <p:txBody>
          <a:bodyPr>
            <a:noAutofit/>
          </a:bodyPr>
          <a:lstStyle/>
          <a:p>
            <a:r>
              <a:rPr lang="en-US" sz="3200" dirty="0"/>
              <a:t>Flexor retinaculum</a:t>
            </a:r>
          </a:p>
          <a:p>
            <a:r>
              <a:rPr lang="en-US" sz="3200" dirty="0"/>
              <a:t>Extensor retinaculum</a:t>
            </a:r>
          </a:p>
          <a:p>
            <a:r>
              <a:rPr lang="en-US" sz="3200" dirty="0"/>
              <a:t>Palmar aponeurosis</a:t>
            </a:r>
          </a:p>
          <a:p>
            <a:r>
              <a:rPr lang="en-US" sz="3200" dirty="0"/>
              <a:t>Carpal tunnel</a:t>
            </a:r>
          </a:p>
          <a:p>
            <a:r>
              <a:rPr lang="en-US" sz="3200" dirty="0"/>
              <a:t>Ulnar canal</a:t>
            </a:r>
          </a:p>
        </p:txBody>
      </p:sp>
    </p:spTree>
    <p:extLst>
      <p:ext uri="{BB962C8B-B14F-4D97-AF65-F5344CB8AC3E}">
        <p14:creationId xmlns:p14="http://schemas.microsoft.com/office/powerpoint/2010/main" val="33467687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036C-B0E6-4974-A014-3B7AF4E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Flexor Retinaculum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4264B-0895-415A-8704-6F5071BF7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05000"/>
            <a:ext cx="5333999" cy="4267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aka the transverse carpal ligament</a:t>
            </a:r>
          </a:p>
          <a:p>
            <a:pPr marL="0" indent="0">
              <a:buNone/>
            </a:pPr>
            <a:r>
              <a:rPr lang="en-US" dirty="0"/>
              <a:t>Medially: </a:t>
            </a:r>
          </a:p>
          <a:p>
            <a:pPr>
              <a:buFontTx/>
              <a:buChar char="-"/>
            </a:pPr>
            <a:r>
              <a:rPr lang="en-US" dirty="0"/>
              <a:t>Pisiform</a:t>
            </a:r>
          </a:p>
          <a:p>
            <a:pPr>
              <a:buFontTx/>
              <a:buChar char="-"/>
            </a:pPr>
            <a:r>
              <a:rPr lang="en-US" dirty="0"/>
              <a:t>Hook of hamate</a:t>
            </a:r>
          </a:p>
          <a:p>
            <a:pPr marL="0" indent="0">
              <a:buNone/>
            </a:pPr>
            <a:r>
              <a:rPr lang="en-US" dirty="0"/>
              <a:t>Laterally:</a:t>
            </a:r>
          </a:p>
          <a:p>
            <a:pPr>
              <a:buFontTx/>
              <a:buChar char="-"/>
            </a:pPr>
            <a:r>
              <a:rPr lang="en-US" dirty="0"/>
              <a:t>Scaphoid</a:t>
            </a:r>
          </a:p>
          <a:p>
            <a:pPr>
              <a:buFontTx/>
              <a:buChar char="-"/>
            </a:pPr>
            <a:r>
              <a:rPr lang="en-US" dirty="0"/>
              <a:t>Trapezium</a:t>
            </a:r>
          </a:p>
          <a:p>
            <a:pPr marL="0" indent="0">
              <a:buNone/>
            </a:pPr>
            <a:r>
              <a:rPr lang="en-US" dirty="0"/>
              <a:t>Superficial Structures:</a:t>
            </a:r>
          </a:p>
          <a:p>
            <a:pPr marL="0" indent="0">
              <a:buNone/>
            </a:pPr>
            <a:r>
              <a:rPr lang="en-US" dirty="0"/>
              <a:t>Ulnar nerve, ulnar artery, palmar branch of ulnar nerve, palmaris longus tendon, palmar cutaneous branch of median nerve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FA5DD4-077B-4167-A575-D3739048BB1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930046" y="1379084"/>
            <a:ext cx="4423754" cy="38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36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33294-30B7-4494-8238-8E921531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Extensor Retinaculum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DD577-7E6E-4CA4-B62A-53998C338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aka the dorsal carpal ligament</a:t>
            </a:r>
          </a:p>
          <a:p>
            <a:pPr marL="0" indent="0">
              <a:buNone/>
            </a:pPr>
            <a:r>
              <a:rPr lang="en-US" dirty="0"/>
              <a:t>Medially:</a:t>
            </a:r>
          </a:p>
          <a:p>
            <a:pPr>
              <a:buFontTx/>
              <a:buChar char="-"/>
            </a:pPr>
            <a:r>
              <a:rPr lang="en-US" dirty="0"/>
              <a:t>Pisiform</a:t>
            </a:r>
          </a:p>
          <a:p>
            <a:pPr>
              <a:buFontTx/>
              <a:buChar char="-"/>
            </a:pPr>
            <a:r>
              <a:rPr lang="en-US" dirty="0"/>
              <a:t>Triquetrum</a:t>
            </a:r>
          </a:p>
          <a:p>
            <a:pPr marL="0" indent="0">
              <a:buNone/>
            </a:pPr>
            <a:r>
              <a:rPr lang="en-US" dirty="0"/>
              <a:t>Laterally:</a:t>
            </a:r>
          </a:p>
          <a:p>
            <a:pPr>
              <a:buFontTx/>
              <a:buChar char="-"/>
            </a:pPr>
            <a:r>
              <a:rPr lang="en-US" dirty="0"/>
              <a:t>Distal radius</a:t>
            </a:r>
          </a:p>
          <a:p>
            <a:pPr marL="0" indent="0">
              <a:buNone/>
            </a:pPr>
            <a:r>
              <a:rPr lang="en-US" dirty="0"/>
              <a:t>Superficial structures:</a:t>
            </a:r>
          </a:p>
          <a:p>
            <a:pPr marL="0" indent="0">
              <a:buNone/>
            </a:pPr>
            <a:r>
              <a:rPr lang="en-US" dirty="0"/>
              <a:t>- Superficial branch of the radial nerve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450A2B-BC5E-4983-AC56-A424E39D95AE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7691" t="3590" r="6154"/>
          <a:stretch/>
        </p:blipFill>
        <p:spPr>
          <a:xfrm>
            <a:off x="6950242" y="1638300"/>
            <a:ext cx="4267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06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4CDE-7B52-4D76-A7C0-92F8D9A5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Palmar Aponeurosis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A8B06-30A6-44E2-BF38-FFDD1C033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759" y="2438400"/>
            <a:ext cx="50292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Triangular thickening</a:t>
            </a:r>
          </a:p>
          <a:p>
            <a:pPr marL="0" indent="0">
              <a:buNone/>
            </a:pPr>
            <a:r>
              <a:rPr lang="en-US" dirty="0"/>
              <a:t>Apex: palmaris longus tendon</a:t>
            </a:r>
          </a:p>
          <a:p>
            <a:pPr marL="0" indent="0">
              <a:buNone/>
            </a:pPr>
            <a:r>
              <a:rPr lang="en-US" dirty="0"/>
              <a:t>Base: 4 slips that insert into the skin overlying the MCP joints</a:t>
            </a:r>
          </a:p>
          <a:p>
            <a:pPr marL="0" indent="0">
              <a:buNone/>
            </a:pPr>
            <a:r>
              <a:rPr lang="en-US" dirty="0"/>
              <a:t>Significant in </a:t>
            </a:r>
            <a:r>
              <a:rPr lang="en-US" dirty="0" err="1"/>
              <a:t>Dupuytren</a:t>
            </a:r>
            <a:r>
              <a:rPr lang="en-US" dirty="0"/>
              <a:t> contracture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B5A242-EB0E-46F5-A0B0-E3D8E2943E8B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 rotWithShape="1">
          <a:blip r:embed="rId2"/>
          <a:srcRect l="6826" r="34553"/>
          <a:stretch/>
        </p:blipFill>
        <p:spPr>
          <a:xfrm>
            <a:off x="7499685" y="1562100"/>
            <a:ext cx="291532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310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1F94-AF46-4E7E-843F-39A18252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8EA73-13CF-4606-85BD-BB2C145F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05000"/>
            <a:ext cx="5333999" cy="4267200"/>
          </a:xfrm>
        </p:spPr>
        <p:txBody>
          <a:bodyPr/>
          <a:lstStyle/>
          <a:p>
            <a:r>
              <a:rPr lang="en-US" dirty="0"/>
              <a:t>Contents:</a:t>
            </a:r>
          </a:p>
          <a:p>
            <a:pPr>
              <a:buFontTx/>
              <a:buChar char="-"/>
            </a:pPr>
            <a:r>
              <a:rPr lang="en-US" dirty="0"/>
              <a:t>Median nerve</a:t>
            </a:r>
          </a:p>
          <a:p>
            <a:pPr>
              <a:buFontTx/>
              <a:buChar char="-"/>
            </a:pPr>
            <a:r>
              <a:rPr lang="en-US" dirty="0"/>
              <a:t>Flexor pollicis longus tendon</a:t>
            </a:r>
          </a:p>
          <a:p>
            <a:pPr>
              <a:buFontTx/>
              <a:buChar char="-"/>
            </a:pPr>
            <a:r>
              <a:rPr lang="en-US" dirty="0"/>
              <a:t>4 tendons of flexor digitorum </a:t>
            </a:r>
            <a:r>
              <a:rPr lang="en-US" dirty="0" err="1"/>
              <a:t>profundus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4 tendons of flexor digitorum superficialis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Clinical significance: Medial nerve compression</a:t>
            </a:r>
          </a:p>
        </p:txBody>
      </p:sp>
      <p:pic>
        <p:nvPicPr>
          <p:cNvPr id="2050" name="Picture 2" descr="Carpal Tunnel Syndrome Explained">
            <a:extLst>
              <a:ext uri="{FF2B5EF4-FFF2-40B4-BE49-F238E27FC236}">
                <a16:creationId xmlns:a16="http://schemas.microsoft.com/office/drawing/2014/main" id="{A4EAFD45-4A11-488B-B44A-DDF098A2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2" y="1597786"/>
            <a:ext cx="4495800" cy="36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388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8D58-7F84-455B-A4DB-53149771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Canal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C0BC-EA40-4AE9-96AB-BCF7C8C4F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905000"/>
            <a:ext cx="5486399" cy="4267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Roof: palmar carpal ligament</a:t>
            </a:r>
          </a:p>
          <a:p>
            <a:pPr marL="0" indent="0">
              <a:buNone/>
            </a:pPr>
            <a:r>
              <a:rPr lang="en-US" dirty="0"/>
              <a:t>Floor: flexor retinaculum &amp; hypothenar muscles</a:t>
            </a:r>
          </a:p>
          <a:p>
            <a:pPr marL="0" indent="0">
              <a:buNone/>
            </a:pPr>
            <a:r>
              <a:rPr lang="en-US" dirty="0"/>
              <a:t>Medial: pisiform</a:t>
            </a:r>
          </a:p>
          <a:p>
            <a:pPr marL="0" indent="0">
              <a:buNone/>
            </a:pPr>
            <a:r>
              <a:rPr lang="en-US" dirty="0"/>
              <a:t>Laterally: hook of hamate</a:t>
            </a:r>
          </a:p>
          <a:p>
            <a:pPr marL="0" indent="0">
              <a:buNone/>
            </a:pPr>
            <a:r>
              <a:rPr lang="en-US" dirty="0"/>
              <a:t>Contents: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Ulnar nerve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Ulnar artery</a:t>
            </a:r>
          </a:p>
          <a:p>
            <a:pPr marL="0" indent="0">
              <a:buNone/>
            </a:pPr>
            <a:r>
              <a:rPr lang="en-US" dirty="0"/>
              <a:t>Clinical significance:</a:t>
            </a:r>
          </a:p>
          <a:p>
            <a:pPr marL="0" indent="0">
              <a:buNone/>
            </a:pPr>
            <a:r>
              <a:rPr lang="en-US" dirty="0"/>
              <a:t>Ulnar nerve compression (Guyon Canal Syndrome)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0D040-2C09-4F37-B7DC-C50432B4600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713621" y="1905000"/>
            <a:ext cx="4419600" cy="33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50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80D5-385D-4734-80A9-DBD74FEC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the 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F2AEEB-8649-4317-AA7D-41EFB26F9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1752600"/>
            <a:ext cx="2809554" cy="4267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94FE78-CC6B-496A-99EE-97959EC7D87F}"/>
              </a:ext>
            </a:extLst>
          </p:cNvPr>
          <p:cNvCxnSpPr>
            <a:cxnSpLocks/>
          </p:cNvCxnSpPr>
          <p:nvPr/>
        </p:nvCxnSpPr>
        <p:spPr>
          <a:xfrm flipH="1">
            <a:off x="7229154" y="2819400"/>
            <a:ext cx="1610046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EBBBFF-CFE4-44CB-9491-8E7EEDE24258}"/>
              </a:ext>
            </a:extLst>
          </p:cNvPr>
          <p:cNvSpPr txBox="1"/>
          <p:nvPr/>
        </p:nvSpPr>
        <p:spPr>
          <a:xfrm>
            <a:off x="8839200" y="26347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Flexor Retinaculum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2B6F73-F0F6-46FD-9B3D-56BEBD79961B}"/>
              </a:ext>
            </a:extLst>
          </p:cNvPr>
          <p:cNvCxnSpPr>
            <a:cxnSpLocks/>
          </p:cNvCxnSpPr>
          <p:nvPr/>
        </p:nvCxnSpPr>
        <p:spPr>
          <a:xfrm>
            <a:off x="3886200" y="3886200"/>
            <a:ext cx="2667000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035B8E-406D-473A-91C5-E9349B83B400}"/>
              </a:ext>
            </a:extLst>
          </p:cNvPr>
          <p:cNvSpPr txBox="1"/>
          <p:nvPr/>
        </p:nvSpPr>
        <p:spPr>
          <a:xfrm>
            <a:off x="1752600" y="37015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Palmar Aponeurosis</a:t>
            </a:r>
          </a:p>
        </p:txBody>
      </p:sp>
    </p:spTree>
    <p:extLst>
      <p:ext uri="{BB962C8B-B14F-4D97-AF65-F5344CB8AC3E}">
        <p14:creationId xmlns:p14="http://schemas.microsoft.com/office/powerpoint/2010/main" val="37238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81FA-F805-47FC-BDD8-FA45979F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3A778-CD6D-43AC-BA13-A80AD6091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structure does not pass through the cubital fossa?</a:t>
            </a:r>
          </a:p>
          <a:p>
            <a:pPr marL="742950" indent="-742950">
              <a:buAutoNum type="alphaLcParenR"/>
            </a:pPr>
            <a:r>
              <a:rPr lang="en-US" dirty="0"/>
              <a:t>Ulnar nerve</a:t>
            </a:r>
          </a:p>
          <a:p>
            <a:pPr marL="742950" indent="-742950">
              <a:buAutoNum type="alphaLcParenR"/>
            </a:pPr>
            <a:r>
              <a:rPr lang="en-US" dirty="0"/>
              <a:t>Radial Nerve </a:t>
            </a:r>
          </a:p>
          <a:p>
            <a:pPr marL="742950" indent="-742950">
              <a:buAutoNum type="alphaLcParenR"/>
            </a:pPr>
            <a:r>
              <a:rPr lang="en-US" dirty="0"/>
              <a:t>Median Nerve</a:t>
            </a:r>
          </a:p>
          <a:p>
            <a:pPr marL="742950" indent="-742950">
              <a:buAutoNum type="alphaLcParenR"/>
            </a:pPr>
            <a:r>
              <a:rPr lang="en-US" dirty="0"/>
              <a:t>Brachial Artery</a:t>
            </a:r>
          </a:p>
        </p:txBody>
      </p:sp>
    </p:spTree>
    <p:extLst>
      <p:ext uri="{BB962C8B-B14F-4D97-AF65-F5344CB8AC3E}">
        <p14:creationId xmlns:p14="http://schemas.microsoft.com/office/powerpoint/2010/main" val="27357300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5308E-7B0F-47B1-9DC7-7E71D2B4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505" y="3015915"/>
            <a:ext cx="799698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Vasculature of the Upper Limb</a:t>
            </a:r>
          </a:p>
        </p:txBody>
      </p:sp>
    </p:spTree>
    <p:extLst>
      <p:ext uri="{BB962C8B-B14F-4D97-AF65-F5344CB8AC3E}">
        <p14:creationId xmlns:p14="http://schemas.microsoft.com/office/powerpoint/2010/main" val="30213367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AFAC-EDF9-423E-807F-82BBCF7E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9" y="3276601"/>
            <a:ext cx="3657600" cy="914400"/>
          </a:xfrm>
        </p:spPr>
        <p:txBody>
          <a:bodyPr/>
          <a:lstStyle/>
          <a:p>
            <a:r>
              <a:rPr lang="en-US" dirty="0"/>
              <a:t>Arteries</a:t>
            </a:r>
          </a:p>
        </p:txBody>
      </p:sp>
    </p:spTree>
    <p:extLst>
      <p:ext uri="{BB962C8B-B14F-4D97-AF65-F5344CB8AC3E}">
        <p14:creationId xmlns:p14="http://schemas.microsoft.com/office/powerpoint/2010/main" val="42935526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88DEB-1668-4F16-9AAF-E734F05B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913A8-C215-4FB5-A395-7BEF525E6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291225"/>
            <a:ext cx="4090940" cy="2743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Gives off the aorta:</a:t>
            </a:r>
          </a:p>
          <a:p>
            <a:pPr marL="0" indent="0">
              <a:buNone/>
            </a:pPr>
            <a:r>
              <a:rPr lang="en-US" dirty="0"/>
              <a:t>Parts of the Aorta:</a:t>
            </a:r>
          </a:p>
          <a:p>
            <a:pPr>
              <a:buFontTx/>
              <a:buChar char="-"/>
            </a:pPr>
            <a:r>
              <a:rPr lang="en-US" dirty="0"/>
              <a:t>Ascending aorta</a:t>
            </a:r>
          </a:p>
          <a:p>
            <a:pPr>
              <a:buFontTx/>
              <a:buChar char="-"/>
            </a:pPr>
            <a:r>
              <a:rPr lang="en-US" dirty="0"/>
              <a:t>Arch of the Aorta</a:t>
            </a:r>
          </a:p>
          <a:p>
            <a:pPr>
              <a:buFontTx/>
              <a:buChar char="-"/>
            </a:pPr>
            <a:r>
              <a:rPr lang="en-US" dirty="0"/>
              <a:t>Descending (Thoracic) Aorta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6C80C6-6C80-4B4F-8B28-9806F3703C6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629400" y="1600201"/>
            <a:ext cx="4495800" cy="38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499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5859-E245-47A4-A233-5634AC20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Aortic 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D7349-9C08-40CE-ADFB-32727C9CA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057400"/>
            <a:ext cx="4419599" cy="3657600"/>
          </a:xfrm>
        </p:spPr>
        <p:txBody>
          <a:bodyPr/>
          <a:lstStyle/>
          <a:p>
            <a:r>
              <a:rPr lang="en-US" dirty="0"/>
              <a:t>The Aortic Arch gives off:</a:t>
            </a:r>
          </a:p>
          <a:p>
            <a:pPr>
              <a:buFontTx/>
              <a:buChar char="-"/>
            </a:pPr>
            <a:r>
              <a:rPr lang="en-US" dirty="0"/>
              <a:t>The brachiocephalic trunk (right side)</a:t>
            </a:r>
          </a:p>
          <a:p>
            <a:pPr>
              <a:buFontTx/>
              <a:buChar char="-"/>
            </a:pPr>
            <a:r>
              <a:rPr lang="en-US" dirty="0"/>
              <a:t>The left common Carotid</a:t>
            </a:r>
          </a:p>
          <a:p>
            <a:pPr>
              <a:buFontTx/>
              <a:buChar char="-"/>
            </a:pPr>
            <a:r>
              <a:rPr lang="en-US" dirty="0"/>
              <a:t>The left subclavian Artery</a:t>
            </a:r>
          </a:p>
          <a:p>
            <a:pPr marL="0" indent="0">
              <a:buNone/>
            </a:pPr>
            <a:r>
              <a:rPr lang="en-US" dirty="0"/>
              <a:t>Theses supply the head &amp; upper extremities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78CC42-E4A3-4415-BED8-35DCFC49C39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248400" y="1752600"/>
            <a:ext cx="3276600" cy="45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768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7464D-6207-4CC3-A918-B5726A98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65" y="456207"/>
            <a:ext cx="7010398" cy="838200"/>
          </a:xfrm>
        </p:spPr>
        <p:txBody>
          <a:bodyPr/>
          <a:lstStyle/>
          <a:p>
            <a:r>
              <a:rPr lang="en-US" dirty="0"/>
              <a:t>The Subclavian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148F5-1782-4E23-952A-4776113A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98" y="2249397"/>
            <a:ext cx="4419599" cy="35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VIT C&amp;D – named in relation to scalenus anterior (medial, posterior &amp; lateral)</a:t>
            </a:r>
          </a:p>
          <a:p>
            <a:pPr marL="0" indent="0">
              <a:buNone/>
            </a:pPr>
            <a:r>
              <a:rPr lang="en-US" dirty="0"/>
              <a:t>1</a:t>
            </a:r>
            <a:r>
              <a:rPr lang="en-US" baseline="30000" dirty="0"/>
              <a:t>st – </a:t>
            </a:r>
            <a:r>
              <a:rPr lang="en-US" baseline="30000" dirty="0" err="1"/>
              <a:t>Verterbral</a:t>
            </a:r>
            <a:r>
              <a:rPr lang="en-US" baseline="30000" dirty="0"/>
              <a:t> artery, Internal Thoracic Artery, Thyrocervical trunk</a:t>
            </a:r>
          </a:p>
          <a:p>
            <a:pPr>
              <a:buFontTx/>
              <a:buChar char="-"/>
            </a:pPr>
            <a:r>
              <a:rPr lang="en-US" baseline="30000" dirty="0"/>
              <a:t>Thyrocervical trunk gives off the inferior thyroid, superficial cervical &amp; suprascapular </a:t>
            </a:r>
            <a:r>
              <a:rPr lang="en-US" baseline="30000" dirty="0" err="1"/>
              <a:t>ateries</a:t>
            </a:r>
            <a:endParaRPr lang="en-US" baseline="30000" dirty="0"/>
          </a:p>
          <a:p>
            <a:pPr marL="0" indent="0">
              <a:buNone/>
            </a:pPr>
            <a:r>
              <a:rPr lang="en-US" baseline="30000" dirty="0"/>
              <a:t>2nd – </a:t>
            </a:r>
            <a:r>
              <a:rPr lang="en-US" baseline="30000" dirty="0" err="1"/>
              <a:t>Costocervical</a:t>
            </a:r>
            <a:r>
              <a:rPr lang="en-US" baseline="30000" dirty="0"/>
              <a:t> trunk – superior intercostal &amp; deep cervical  artery</a:t>
            </a:r>
          </a:p>
          <a:p>
            <a:pPr marL="0" indent="0">
              <a:buNone/>
            </a:pPr>
            <a:r>
              <a:rPr lang="en-US" baseline="30000" dirty="0"/>
              <a:t>3rd – Dorsal Scapular Artery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7A3F6F-AEBA-48B2-BB4D-E4F25F4B041F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8686799" y="2249397"/>
            <a:ext cx="3276599" cy="2837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823C1-3FF9-492B-9177-1C755CEF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48" y="2249397"/>
            <a:ext cx="3276600" cy="30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00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4E43-6F33-4D42-8C52-6AB1CC88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260" y="427989"/>
            <a:ext cx="4990534" cy="681600"/>
          </a:xfrm>
        </p:spPr>
        <p:txBody>
          <a:bodyPr>
            <a:normAutofit fontScale="90000"/>
          </a:bodyPr>
          <a:lstStyle/>
          <a:p>
            <a:r>
              <a:rPr lang="en-US" dirty="0"/>
              <a:t>Axillary Artery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BD125F-4BC4-4DCE-9917-9E835BF61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21" r="38298" b="2"/>
          <a:stretch/>
        </p:blipFill>
        <p:spPr>
          <a:xfrm>
            <a:off x="1608" y="-7650"/>
            <a:ext cx="3423600" cy="68690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5F11-CB8C-4245-86E4-2246C56A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055" y="1906259"/>
            <a:ext cx="6057333" cy="304121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1000"/>
              </a:lnSpc>
            </a:pPr>
            <a:r>
              <a:rPr lang="en-US" sz="6200" dirty="0"/>
              <a:t>S – Superior Thoracic Artery – From 1</a:t>
            </a:r>
            <a:r>
              <a:rPr lang="en-US" sz="6200" baseline="30000" dirty="0"/>
              <a:t>st</a:t>
            </a:r>
            <a:r>
              <a:rPr lang="en-US" sz="6200" dirty="0"/>
              <a:t> Part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6200" dirty="0"/>
              <a:t>Supplies muscles of the thoracic wall</a:t>
            </a:r>
          </a:p>
          <a:p>
            <a:pPr>
              <a:lnSpc>
                <a:spcPct val="101000"/>
              </a:lnSpc>
            </a:pPr>
            <a:r>
              <a:rPr lang="en-US" sz="6200" dirty="0"/>
              <a:t>A – </a:t>
            </a:r>
            <a:r>
              <a:rPr lang="en-US" sz="6200" dirty="0" err="1"/>
              <a:t>Acromio</a:t>
            </a:r>
            <a:r>
              <a:rPr lang="en-US" sz="6200" dirty="0"/>
              <a:t>-thoracic artery – From 2</a:t>
            </a:r>
            <a:r>
              <a:rPr lang="en-US" sz="6200" baseline="30000" dirty="0"/>
              <a:t>nd</a:t>
            </a:r>
            <a:r>
              <a:rPr lang="en-US" sz="6200" dirty="0"/>
              <a:t> Part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6200" dirty="0"/>
              <a:t>Gives off 4 Branches (Clavicular, Acromial, Pectoral, Deltoid)</a:t>
            </a:r>
          </a:p>
          <a:p>
            <a:pPr>
              <a:lnSpc>
                <a:spcPct val="101000"/>
              </a:lnSpc>
            </a:pPr>
            <a:r>
              <a:rPr lang="en-US" sz="6200" dirty="0"/>
              <a:t>L – Lateral thoracic artery – From 2</a:t>
            </a:r>
            <a:r>
              <a:rPr lang="en-US" sz="6200" baseline="30000" dirty="0"/>
              <a:t>nd</a:t>
            </a:r>
            <a:r>
              <a:rPr lang="en-US" sz="6200" dirty="0"/>
              <a:t> Part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6200" dirty="0"/>
              <a:t>Gives off a lateral mammary in females</a:t>
            </a:r>
          </a:p>
          <a:p>
            <a:pPr>
              <a:lnSpc>
                <a:spcPct val="101000"/>
              </a:lnSpc>
            </a:pPr>
            <a:r>
              <a:rPr lang="en-US" sz="6200" dirty="0"/>
              <a:t>S - Subscapular artery – From 3</a:t>
            </a:r>
            <a:r>
              <a:rPr lang="en-US" sz="6200" baseline="30000" dirty="0"/>
              <a:t>rd</a:t>
            </a:r>
            <a:r>
              <a:rPr lang="en-US" sz="6200" dirty="0"/>
              <a:t> Part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6200" dirty="0"/>
              <a:t>Further gives off the circumflex artery</a:t>
            </a:r>
          </a:p>
          <a:p>
            <a:pPr>
              <a:lnSpc>
                <a:spcPct val="101000"/>
              </a:lnSpc>
            </a:pPr>
            <a:r>
              <a:rPr lang="en-US" sz="6200" dirty="0"/>
              <a:t>A – Anterior circumflex humeral artery – From 3</a:t>
            </a:r>
            <a:r>
              <a:rPr lang="en-US" sz="6200" baseline="30000" dirty="0"/>
              <a:t>rd</a:t>
            </a:r>
            <a:r>
              <a:rPr lang="en-US" sz="6200" dirty="0"/>
              <a:t> Part</a:t>
            </a:r>
          </a:p>
          <a:p>
            <a:pPr>
              <a:lnSpc>
                <a:spcPct val="101000"/>
              </a:lnSpc>
            </a:pPr>
            <a:r>
              <a:rPr lang="en-US" sz="6200" dirty="0"/>
              <a:t>P – Posterior circumflex humeral artery – From 3</a:t>
            </a:r>
            <a:r>
              <a:rPr lang="en-US" sz="6200" baseline="30000" dirty="0"/>
              <a:t>rd</a:t>
            </a:r>
            <a:r>
              <a:rPr lang="en-US" sz="6200" dirty="0"/>
              <a:t> Part (LARGER!)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6200" dirty="0"/>
              <a:t>Both supply the shoulder joint</a:t>
            </a:r>
          </a:p>
          <a:p>
            <a:pPr>
              <a:lnSpc>
                <a:spcPct val="101000"/>
              </a:lnSpc>
            </a:pPr>
            <a:endParaRPr lang="en-US" sz="1000" dirty="0"/>
          </a:p>
          <a:p>
            <a:pPr>
              <a:lnSpc>
                <a:spcPct val="101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07169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24CB-47B5-4A16-88AB-D97307CD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Artery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DA348-6E27-4371-83C4-AC93B879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057400"/>
            <a:ext cx="5333997" cy="3657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Begins at lower border of teres major</a:t>
            </a:r>
          </a:p>
          <a:p>
            <a:pPr marL="0" indent="0">
              <a:buNone/>
            </a:pPr>
            <a:r>
              <a:rPr lang="en-US" dirty="0"/>
              <a:t>Gives off the profunda Brachii just inferiorly</a:t>
            </a:r>
          </a:p>
          <a:p>
            <a:pPr>
              <a:buFontTx/>
              <a:buChar char="-"/>
            </a:pPr>
            <a:r>
              <a:rPr lang="en-US" dirty="0"/>
              <a:t>Gives of radial collateral and middle collateral arteries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Brachial Artery gives off superior and inferior ulnar collaterals, then gives of radial and ulnar arteries (in the cubital fossa), below bicipital aponeurosis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7874715-262F-43A8-A20A-CBFDC9D529E1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485968" y="2057400"/>
            <a:ext cx="5333997" cy="31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369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E17C-E8D2-4B2E-9945-31819716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Anastomosis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20DB3-BAF0-40A3-AB5B-16966909DBAE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69" y="1818075"/>
            <a:ext cx="4172373" cy="43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8365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877D-DFB5-427D-BA8C-72F7FE5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Ulnar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13C25-00BF-41E2-980E-E3A30079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905000"/>
            <a:ext cx="48006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Begins inferiorly to the cubital fossa </a:t>
            </a:r>
          </a:p>
          <a:p>
            <a:r>
              <a:rPr lang="en-US" dirty="0"/>
              <a:t>Medial terminal branch of brachial artery</a:t>
            </a:r>
          </a:p>
          <a:p>
            <a:r>
              <a:rPr lang="en-US" dirty="0"/>
              <a:t>Supplies:</a:t>
            </a:r>
          </a:p>
          <a:p>
            <a:pPr>
              <a:buFontTx/>
              <a:buChar char="-"/>
            </a:pPr>
            <a:r>
              <a:rPr lang="en-US" dirty="0"/>
              <a:t>Elbow joint</a:t>
            </a:r>
          </a:p>
          <a:p>
            <a:pPr>
              <a:buFontTx/>
              <a:buChar char="-"/>
            </a:pPr>
            <a:r>
              <a:rPr lang="en-US" dirty="0"/>
              <a:t>Medial forearm muscles</a:t>
            </a:r>
          </a:p>
          <a:p>
            <a:pPr>
              <a:buFontTx/>
              <a:buChar char="-"/>
            </a:pPr>
            <a:r>
              <a:rPr lang="en-US" dirty="0"/>
              <a:t>Medial carpal bones</a:t>
            </a:r>
          </a:p>
          <a:p>
            <a:pPr>
              <a:buFontTx/>
              <a:buChar char="-"/>
            </a:pPr>
            <a:r>
              <a:rPr lang="en-US" dirty="0"/>
              <a:t>Medial three fingers</a:t>
            </a:r>
          </a:p>
          <a:p>
            <a:pPr>
              <a:buFontTx/>
              <a:buChar char="-"/>
            </a:pPr>
            <a:r>
              <a:rPr lang="en-US" dirty="0"/>
              <a:t>Median &amp; ulnar nerves</a:t>
            </a:r>
          </a:p>
        </p:txBody>
      </p:sp>
      <p:pic>
        <p:nvPicPr>
          <p:cNvPr id="3074" name="Picture 2" descr="Arterial Supply to the Upper Limb - Subclavian - Brachial - TeachMeAnatomy">
            <a:extLst>
              <a:ext uri="{FF2B5EF4-FFF2-40B4-BE49-F238E27FC236}">
                <a16:creationId xmlns:a16="http://schemas.microsoft.com/office/drawing/2014/main" id="{14EB28B9-B136-49CE-8233-28888932C040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47" y="995883"/>
            <a:ext cx="3442777" cy="48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524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87B3A-B983-43D0-B149-CAB464E2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radial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2E626-FFCB-43D2-8365-2E7689C2E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05000"/>
            <a:ext cx="4419599" cy="4267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Begins inferiorly to the cubital fossa</a:t>
            </a:r>
          </a:p>
          <a:p>
            <a:r>
              <a:rPr lang="en-US" dirty="0"/>
              <a:t>Is the lateral terminal branch of the brachial artery</a:t>
            </a:r>
          </a:p>
          <a:p>
            <a:r>
              <a:rPr lang="en-US" dirty="0"/>
              <a:t>Supplies:</a:t>
            </a:r>
          </a:p>
          <a:p>
            <a:pPr>
              <a:buFontTx/>
              <a:buChar char="-"/>
            </a:pPr>
            <a:r>
              <a:rPr lang="en-US" dirty="0"/>
              <a:t>Elbow</a:t>
            </a:r>
          </a:p>
          <a:p>
            <a:pPr>
              <a:buFontTx/>
              <a:buChar char="-"/>
            </a:pPr>
            <a:r>
              <a:rPr lang="en-US" dirty="0"/>
              <a:t>Lateral forearm muscles</a:t>
            </a:r>
          </a:p>
          <a:p>
            <a:pPr>
              <a:buFontTx/>
              <a:buChar char="-"/>
            </a:pPr>
            <a:r>
              <a:rPr lang="en-US" dirty="0"/>
              <a:t>Lateral carpal bones</a:t>
            </a:r>
          </a:p>
          <a:p>
            <a:pPr>
              <a:buFontTx/>
              <a:buChar char="-"/>
            </a:pPr>
            <a:r>
              <a:rPr lang="en-US" dirty="0"/>
              <a:t>Thumb &amp; index finger</a:t>
            </a:r>
          </a:p>
          <a:p>
            <a:pPr>
              <a:buFontTx/>
              <a:buChar char="-"/>
            </a:pPr>
            <a:r>
              <a:rPr lang="en-US" dirty="0"/>
              <a:t>Radial nerve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AD523F-9D25-41EF-8A40-E79F8F13BCC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096000" y="1055980"/>
            <a:ext cx="3860781" cy="48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81FA-F805-47FC-BDD8-FA45979F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#1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3A778-CD6D-43AC-BA13-A80AD6091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structure does not pass through the cubital fossa?</a:t>
            </a:r>
          </a:p>
          <a:p>
            <a:pPr marL="742950" indent="-742950">
              <a:buAutoNum type="alphaLcParenR"/>
            </a:pPr>
            <a:r>
              <a:rPr lang="en-US" dirty="0">
                <a:solidFill>
                  <a:srgbClr val="FF0000"/>
                </a:solidFill>
              </a:rPr>
              <a:t>Ulnar nerve</a:t>
            </a:r>
          </a:p>
          <a:p>
            <a:pPr marL="742950" indent="-742950">
              <a:buAutoNum type="alphaLcParenR"/>
            </a:pPr>
            <a:r>
              <a:rPr lang="en-US" dirty="0"/>
              <a:t>Radial Nerve </a:t>
            </a:r>
          </a:p>
          <a:p>
            <a:pPr marL="742950" indent="-742950">
              <a:buAutoNum type="alphaLcParenR"/>
            </a:pPr>
            <a:r>
              <a:rPr lang="en-US" dirty="0"/>
              <a:t>Median Nerve</a:t>
            </a:r>
          </a:p>
          <a:p>
            <a:pPr marL="742950" indent="-742950">
              <a:buAutoNum type="alphaLcParenR"/>
            </a:pPr>
            <a:r>
              <a:rPr lang="en-US" dirty="0"/>
              <a:t>Brachial Artery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6CBF6-640B-4328-9CC0-C2BDFC8C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766" y="2555413"/>
            <a:ext cx="5560034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121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5FE45-ECA0-4B75-9C0C-7D108A88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Superficial Palmar 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674EC-4FB1-42DE-958D-40324444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66999"/>
            <a:ext cx="6324600" cy="3048000"/>
          </a:xfrm>
        </p:spPr>
        <p:txBody>
          <a:bodyPr/>
          <a:lstStyle/>
          <a:p>
            <a:r>
              <a:rPr lang="en-US" dirty="0"/>
              <a:t>Formed by: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Main – distal ulnar artery</a:t>
            </a:r>
          </a:p>
          <a:p>
            <a:pPr marL="0" indent="0">
              <a:buNone/>
            </a:pPr>
            <a:r>
              <a:rPr lang="en-US" dirty="0"/>
              <a:t>And the superficial palmar branch of radial artery</a:t>
            </a:r>
          </a:p>
          <a:p>
            <a:pPr marL="0" indent="0">
              <a:buNone/>
            </a:pPr>
            <a:r>
              <a:rPr lang="en-US" dirty="0"/>
              <a:t>Gives off three palmar metacarpal arteries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63F863-0AE6-40C9-94E2-F9465C7D8E16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450838" y="1828801"/>
            <a:ext cx="3437381" cy="36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94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3861A-9772-46D0-9F17-A28B8D57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Deep Palmar 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C4743-2C21-4B6C-A7E9-A62150F79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8800"/>
            <a:ext cx="4419599" cy="426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Formed by: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Main – distal radial artery</a:t>
            </a:r>
          </a:p>
          <a:p>
            <a:pPr marL="0" indent="0">
              <a:buNone/>
            </a:pPr>
            <a:r>
              <a:rPr lang="en-US" dirty="0"/>
              <a:t>And ulnar artery (deep palmar branch)</a:t>
            </a:r>
          </a:p>
          <a:p>
            <a:pPr marL="0" indent="0">
              <a:buNone/>
            </a:pPr>
            <a:r>
              <a:rPr lang="en-US" dirty="0"/>
              <a:t>Gives off 3 palmar metacarpal arteries</a:t>
            </a:r>
          </a:p>
          <a:p>
            <a:pPr marL="0" indent="0">
              <a:buNone/>
            </a:pPr>
            <a:r>
              <a:rPr lang="en-US" dirty="0"/>
              <a:t>Anastomoses with the superficial </a:t>
            </a:r>
            <a:r>
              <a:rPr lang="en-US" dirty="0" err="1"/>
              <a:t>palamar</a:t>
            </a:r>
            <a:r>
              <a:rPr lang="en-US" dirty="0"/>
              <a:t> arch via the common palmar digital arteries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8844D-A182-4ABD-B8D2-BBEA78783D1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943600" y="1853419"/>
            <a:ext cx="5181600" cy="350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13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362BA3-004A-471A-B480-351D59AE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trace the Arterial Supply of the Right Upper Limb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24CE8586-B423-4370-AB23-6501101560FF}"/>
              </a:ext>
            </a:extLst>
          </p:cNvPr>
          <p:cNvSpPr/>
          <p:nvPr/>
        </p:nvSpPr>
        <p:spPr>
          <a:xfrm>
            <a:off x="457200" y="1905000"/>
            <a:ext cx="914400" cy="9144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00D29D-12FA-4282-9C7C-075E1BBA6206}"/>
              </a:ext>
            </a:extLst>
          </p:cNvPr>
          <p:cNvCxnSpPr>
            <a:cxnSpLocks/>
          </p:cNvCxnSpPr>
          <p:nvPr/>
        </p:nvCxnSpPr>
        <p:spPr>
          <a:xfrm>
            <a:off x="1524001" y="2362200"/>
            <a:ext cx="1639989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88493A-3D06-4DFD-8A08-EFDBFCA67AF3}"/>
              </a:ext>
            </a:extLst>
          </p:cNvPr>
          <p:cNvSpPr txBox="1"/>
          <p:nvPr/>
        </p:nvSpPr>
        <p:spPr>
          <a:xfrm>
            <a:off x="1502957" y="1992868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Parts of Aorta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2CBF4-FBCD-4F83-A9B0-E7D7ED1876C5}"/>
              </a:ext>
            </a:extLst>
          </p:cNvPr>
          <p:cNvSpPr txBox="1"/>
          <p:nvPr/>
        </p:nvSpPr>
        <p:spPr>
          <a:xfrm>
            <a:off x="3262336" y="2096789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Aortic Arch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D89578-AB03-460E-839D-41BEAA6CB392}"/>
              </a:ext>
            </a:extLst>
          </p:cNvPr>
          <p:cNvCxnSpPr/>
          <p:nvPr/>
        </p:nvCxnSpPr>
        <p:spPr>
          <a:xfrm>
            <a:off x="4524098" y="2311940"/>
            <a:ext cx="1066800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90965C-DEA5-4991-BF98-75AB2AB5E7D9}"/>
              </a:ext>
            </a:extLst>
          </p:cNvPr>
          <p:cNvSpPr txBox="1"/>
          <p:nvPr/>
        </p:nvSpPr>
        <p:spPr>
          <a:xfrm>
            <a:off x="5594174" y="212727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Brachiocephalic Trunk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98ABAC-ED93-4616-A9B0-252027D3E3E8}"/>
              </a:ext>
            </a:extLst>
          </p:cNvPr>
          <p:cNvCxnSpPr/>
          <p:nvPr/>
        </p:nvCxnSpPr>
        <p:spPr>
          <a:xfrm>
            <a:off x="7891528" y="2311940"/>
            <a:ext cx="1252472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E371C7C-9B56-4AB8-B424-B8B58CE8916D}"/>
              </a:ext>
            </a:extLst>
          </p:cNvPr>
          <p:cNvSpPr txBox="1"/>
          <p:nvPr/>
        </p:nvSpPr>
        <p:spPr>
          <a:xfrm>
            <a:off x="9152140" y="2096789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Subclavian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989210-FBA2-43AF-AEAC-2AB04D047497}"/>
              </a:ext>
            </a:extLst>
          </p:cNvPr>
          <p:cNvCxnSpPr/>
          <p:nvPr/>
        </p:nvCxnSpPr>
        <p:spPr>
          <a:xfrm>
            <a:off x="10058400" y="2466122"/>
            <a:ext cx="0" cy="962879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0FD368-AC73-43EA-B811-2772D5E67CF8}"/>
              </a:ext>
            </a:extLst>
          </p:cNvPr>
          <p:cNvSpPr txBox="1"/>
          <p:nvPr/>
        </p:nvSpPr>
        <p:spPr>
          <a:xfrm>
            <a:off x="10218002" y="2762894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VIT CD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77708F-5556-4BFB-8505-E40588146598}"/>
              </a:ext>
            </a:extLst>
          </p:cNvPr>
          <p:cNvSpPr txBox="1"/>
          <p:nvPr/>
        </p:nvSpPr>
        <p:spPr>
          <a:xfrm>
            <a:off x="9267556" y="3380968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Axillary Artery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4F7052-57F1-4EBE-A25F-B11C50D76C52}"/>
              </a:ext>
            </a:extLst>
          </p:cNvPr>
          <p:cNvCxnSpPr/>
          <p:nvPr/>
        </p:nvCxnSpPr>
        <p:spPr>
          <a:xfrm flipH="1">
            <a:off x="7743556" y="3581400"/>
            <a:ext cx="1524000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383CBDF-9C06-4496-951C-6609BA68BC32}"/>
              </a:ext>
            </a:extLst>
          </p:cNvPr>
          <p:cNvSpPr txBox="1"/>
          <p:nvPr/>
        </p:nvSpPr>
        <p:spPr>
          <a:xfrm>
            <a:off x="8126597" y="3212068"/>
            <a:ext cx="87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SALSAP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115A00-68D8-4F93-AE02-D16BF979439A}"/>
              </a:ext>
            </a:extLst>
          </p:cNvPr>
          <p:cNvSpPr txBox="1"/>
          <p:nvPr/>
        </p:nvSpPr>
        <p:spPr>
          <a:xfrm>
            <a:off x="6194735" y="332848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Brachial Artery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C090D0-090C-4125-9FFE-9ED8AB144C97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4521014" y="3513146"/>
            <a:ext cx="1673720" cy="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CF06964-4D0E-42D1-B554-F2CA3BAC7B59}"/>
              </a:ext>
            </a:extLst>
          </p:cNvPr>
          <p:cNvSpPr txBox="1"/>
          <p:nvPr/>
        </p:nvSpPr>
        <p:spPr>
          <a:xfrm>
            <a:off x="4575769" y="3062425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Profunda Brachii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05BEC7-45B7-4F3D-9FD1-2DF1D1BAA934}"/>
              </a:ext>
            </a:extLst>
          </p:cNvPr>
          <p:cNvSpPr txBox="1"/>
          <p:nvPr/>
        </p:nvSpPr>
        <p:spPr>
          <a:xfrm>
            <a:off x="4575770" y="3605479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Elbow Anastomosis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B03A5C-20E1-400B-8645-0C3251CA584C}"/>
              </a:ext>
            </a:extLst>
          </p:cNvPr>
          <p:cNvSpPr txBox="1"/>
          <p:nvPr/>
        </p:nvSpPr>
        <p:spPr>
          <a:xfrm>
            <a:off x="2157740" y="332848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&amp; Ulnar Arteries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74E45E-40CD-49C2-88C9-73296B640051}"/>
              </a:ext>
            </a:extLst>
          </p:cNvPr>
          <p:cNvCxnSpPr/>
          <p:nvPr/>
        </p:nvCxnSpPr>
        <p:spPr>
          <a:xfrm>
            <a:off x="3505200" y="3697812"/>
            <a:ext cx="0" cy="1178988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FAE4F80-ED62-4434-A4B9-69EA5083450A}"/>
              </a:ext>
            </a:extLst>
          </p:cNvPr>
          <p:cNvSpPr txBox="1"/>
          <p:nvPr/>
        </p:nvSpPr>
        <p:spPr>
          <a:xfrm>
            <a:off x="2910170" y="4876800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Superficial Palmar Arch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C1E7DFF-021A-48C3-A21C-F7432FAD7FFF}"/>
              </a:ext>
            </a:extLst>
          </p:cNvPr>
          <p:cNvCxnSpPr/>
          <p:nvPr/>
        </p:nvCxnSpPr>
        <p:spPr>
          <a:xfrm>
            <a:off x="2343994" y="3605479"/>
            <a:ext cx="0" cy="226192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99C128C-F154-48A7-8037-39EC53135414}"/>
              </a:ext>
            </a:extLst>
          </p:cNvPr>
          <p:cNvSpPr txBox="1"/>
          <p:nvPr/>
        </p:nvSpPr>
        <p:spPr>
          <a:xfrm>
            <a:off x="2251629" y="5943601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Palmar Arch</a:t>
            </a:r>
          </a:p>
        </p:txBody>
      </p:sp>
    </p:spTree>
    <p:extLst>
      <p:ext uri="{BB962C8B-B14F-4D97-AF65-F5344CB8AC3E}">
        <p14:creationId xmlns:p14="http://schemas.microsoft.com/office/powerpoint/2010/main" val="30857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/>
      <p:bldP spid="16" grpId="0"/>
      <p:bldP spid="19" grpId="0"/>
      <p:bldP spid="27" grpId="0"/>
      <p:bldP spid="28" grpId="0"/>
      <p:bldP spid="31" grpId="0"/>
      <p:bldP spid="32" grpId="0"/>
      <p:bldP spid="35" grpId="0"/>
      <p:bldP spid="37" grpId="0"/>
      <p:bldP spid="39" grpId="0"/>
      <p:bldP spid="42" grpId="0"/>
      <p:bldP spid="4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6DB5E-D284-4688-98CD-D3E81D41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99" y="3429000"/>
            <a:ext cx="6019800" cy="1143000"/>
          </a:xfrm>
        </p:spPr>
        <p:txBody>
          <a:bodyPr/>
          <a:lstStyle/>
          <a:p>
            <a:r>
              <a:rPr lang="en-US" dirty="0"/>
              <a:t>Venous Drainage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E0D6B93-266A-450C-A49B-A42A1C65AB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413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C788-BC41-4878-B88F-011D2EA7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superficial veins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331B0-5620-4C1F-B649-DA4A6D234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926016"/>
            <a:ext cx="3657600" cy="1676400"/>
          </a:xfrm>
        </p:spPr>
        <p:txBody>
          <a:bodyPr>
            <a:normAutofit fontScale="92500"/>
          </a:bodyPr>
          <a:lstStyle/>
          <a:p>
            <a:r>
              <a:rPr lang="en-US" dirty="0"/>
              <a:t>Cephalic vein</a:t>
            </a:r>
          </a:p>
          <a:p>
            <a:r>
              <a:rPr lang="en-US" dirty="0"/>
              <a:t>Basilic vein</a:t>
            </a:r>
          </a:p>
          <a:p>
            <a:r>
              <a:rPr lang="en-US" dirty="0"/>
              <a:t>Median antecubital vein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F33479-CCC6-46D8-80F2-F71305F4F0C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5562597" y="1752601"/>
            <a:ext cx="4648201" cy="40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137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CE58-3A4E-4487-8766-6FF4BAA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Cephalic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A11EA-A798-49D3-8063-7AD373FD9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1905000"/>
            <a:ext cx="5410199" cy="3781958"/>
          </a:xfrm>
        </p:spPr>
        <p:txBody>
          <a:bodyPr/>
          <a:lstStyle/>
          <a:p>
            <a:r>
              <a:rPr lang="en-US" dirty="0"/>
              <a:t>Originates of the radial side of the dorsal venous network at anatomical snuffbox</a:t>
            </a:r>
          </a:p>
          <a:p>
            <a:r>
              <a:rPr lang="en-US" dirty="0"/>
              <a:t>Lies on the lateral arm</a:t>
            </a:r>
          </a:p>
          <a:p>
            <a:r>
              <a:rPr lang="en-US" dirty="0"/>
              <a:t>Drain the palm, lateral forearm and arm</a:t>
            </a:r>
          </a:p>
          <a:p>
            <a:r>
              <a:rPr lang="en-US" dirty="0">
                <a:solidFill>
                  <a:srgbClr val="FF0000"/>
                </a:solidFill>
              </a:rPr>
              <a:t>Drains into the axillary vein at the deltopectoral groove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1B9AAE-DE60-4B1F-8318-FAF77458556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7162800" y="1752600"/>
            <a:ext cx="3352800" cy="37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292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D0BC-B9B0-45CB-93D9-2130797E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Basilic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A3CC8-B05D-445B-B781-EB6EF4263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62200"/>
            <a:ext cx="7543801" cy="3657600"/>
          </a:xfrm>
        </p:spPr>
        <p:txBody>
          <a:bodyPr/>
          <a:lstStyle/>
          <a:p>
            <a:r>
              <a:rPr lang="en-US" dirty="0"/>
              <a:t>Originates at the ulnar side of dorsal venous arch of the hand</a:t>
            </a:r>
          </a:p>
          <a:p>
            <a:r>
              <a:rPr lang="en-US" dirty="0"/>
              <a:t>Runs on the medial side</a:t>
            </a:r>
          </a:p>
          <a:p>
            <a:r>
              <a:rPr lang="en-US" dirty="0"/>
              <a:t>Joins the brachial vein at the outer border of teres major forming the axillary vein</a:t>
            </a:r>
          </a:p>
          <a:p>
            <a:r>
              <a:rPr lang="en-US" dirty="0"/>
              <a:t>Drains the palm, medial forearm and medial arm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E9EE47-4A34-4D3E-8C8E-E1CD809842C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229600" y="1752600"/>
            <a:ext cx="1795462" cy="46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323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514FE-6F49-4C2C-AFB9-3B484E943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antebrachial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91C91-A0A0-41B0-8C50-F35EBE0F0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514600"/>
            <a:ext cx="5943600" cy="2743200"/>
          </a:xfrm>
        </p:spPr>
        <p:txBody>
          <a:bodyPr/>
          <a:lstStyle/>
          <a:p>
            <a:r>
              <a:rPr lang="en-US" dirty="0"/>
              <a:t>Originates on the palmar venous network of the hand</a:t>
            </a:r>
          </a:p>
          <a:p>
            <a:r>
              <a:rPr lang="en-US" dirty="0"/>
              <a:t>Runs and drains into the median cubital vein</a:t>
            </a:r>
          </a:p>
          <a:p>
            <a:r>
              <a:rPr lang="en-US" dirty="0"/>
              <a:t>Drains the superficial structures of ventral mid-forearm and wrist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09DE4E-3079-414B-B5C5-C14FFD1C2118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858004" y="1905000"/>
            <a:ext cx="4038597" cy="349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22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37CC-1762-43D0-9725-1CF518D96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deep veins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E106F-16F4-4979-8297-C6BAAFA1D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62200"/>
            <a:ext cx="6172200" cy="3276600"/>
          </a:xfrm>
        </p:spPr>
        <p:txBody>
          <a:bodyPr/>
          <a:lstStyle/>
          <a:p>
            <a:r>
              <a:rPr lang="en-US" dirty="0"/>
              <a:t>Each artery has an accompanying vein (venae </a:t>
            </a:r>
            <a:r>
              <a:rPr lang="en-US" dirty="0" err="1"/>
              <a:t>commitantes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Ie</a:t>
            </a:r>
            <a:r>
              <a:rPr lang="en-US" dirty="0"/>
              <a:t> a radial and ulnar vein</a:t>
            </a:r>
          </a:p>
          <a:p>
            <a:pPr marL="0" indent="0">
              <a:buNone/>
            </a:pPr>
            <a:r>
              <a:rPr lang="en-US" dirty="0"/>
              <a:t>These unite at the elbow to form the brachial vein</a:t>
            </a:r>
          </a:p>
          <a:p>
            <a:pPr marL="0" indent="0">
              <a:buNone/>
            </a:pPr>
            <a:r>
              <a:rPr lang="en-US" dirty="0"/>
              <a:t>They communicate with the superficial veins via perforator veins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91DF3-B368-42C0-9B0C-CCB9A9DA190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641123" y="1752600"/>
            <a:ext cx="328832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56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5D00-AD54-4105-A762-8FAA928D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Vein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2AE4C-0784-4BEF-ABAD-ACCF43810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3124200"/>
            <a:ext cx="5333999" cy="1828800"/>
          </a:xfrm>
        </p:spPr>
        <p:txBody>
          <a:bodyPr/>
          <a:lstStyle/>
          <a:p>
            <a:r>
              <a:rPr lang="en-US" dirty="0"/>
              <a:t>This vein accompanies the brachial artery</a:t>
            </a:r>
          </a:p>
          <a:p>
            <a:r>
              <a:rPr lang="en-US" dirty="0"/>
              <a:t>Becomes the axillary vein at the </a:t>
            </a:r>
            <a:r>
              <a:rPr lang="en-US" dirty="0">
                <a:solidFill>
                  <a:srgbClr val="FF0000"/>
                </a:solidFill>
              </a:rPr>
              <a:t>outer border of teres major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1066B3-252E-4800-8D68-932D84F6D130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6115514" y="1828800"/>
            <a:ext cx="376802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72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dominal" id="{A25D6833-FA19-4E38-A473-065F75DFF4C9}" vid="{D3AA3412-426D-43C5-AAE0-7E71AE3AD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Arm and forearm</Template>
  <TotalTime>606</TotalTime>
  <Words>3563</Words>
  <Application>Microsoft Office PowerPoint</Application>
  <PresentationFormat>Widescreen</PresentationFormat>
  <Paragraphs>786</Paragraphs>
  <Slides>122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7" baseType="lpstr">
      <vt:lpstr>Architects Daughter</vt:lpstr>
      <vt:lpstr>Arial</vt:lpstr>
      <vt:lpstr>Calibri</vt:lpstr>
      <vt:lpstr>Calibri Light</vt:lpstr>
      <vt:lpstr>Office Theme</vt:lpstr>
      <vt:lpstr>BIT Review Session 3 </vt:lpstr>
      <vt:lpstr> </vt:lpstr>
      <vt:lpstr>Cube?</vt:lpstr>
      <vt:lpstr>The Cubital Fossa </vt:lpstr>
      <vt:lpstr>The Cubital Fossa </vt:lpstr>
      <vt:lpstr>The Cubital Fossa</vt:lpstr>
      <vt:lpstr>The Cubital Fossa</vt:lpstr>
      <vt:lpstr>Question #1</vt:lpstr>
      <vt:lpstr>Question #1</vt:lpstr>
      <vt:lpstr>Question #2</vt:lpstr>
      <vt:lpstr>Question #2</vt:lpstr>
      <vt:lpstr>Question #3</vt:lpstr>
      <vt:lpstr>Question #3</vt:lpstr>
      <vt:lpstr>Question #4</vt:lpstr>
      <vt:lpstr>Question #4</vt:lpstr>
      <vt:lpstr>Muscles of Forearm</vt:lpstr>
      <vt:lpstr>Muscles of the Forearm</vt:lpstr>
      <vt:lpstr>Superficial Flexors of the Forearm</vt:lpstr>
      <vt:lpstr>Pronator Teres</vt:lpstr>
      <vt:lpstr>Flexor Carpi Radialis</vt:lpstr>
      <vt:lpstr>Flexor digitorum superficialis</vt:lpstr>
      <vt:lpstr>Palmaris longus</vt:lpstr>
      <vt:lpstr>Flexor Carpi Ulnaris</vt:lpstr>
      <vt:lpstr>Question #1</vt:lpstr>
      <vt:lpstr>Question #1</vt:lpstr>
      <vt:lpstr>Question #2</vt:lpstr>
      <vt:lpstr>Question #2</vt:lpstr>
      <vt:lpstr>Deep flexors of the forearm</vt:lpstr>
      <vt:lpstr>Flexor Digitorum Profundus</vt:lpstr>
      <vt:lpstr>Flexor Pollicis Longus</vt:lpstr>
      <vt:lpstr>Pronator Quadratus</vt:lpstr>
      <vt:lpstr>Question</vt:lpstr>
      <vt:lpstr>Extensor superficial compartment</vt:lpstr>
      <vt:lpstr>Brachioradialis</vt:lpstr>
      <vt:lpstr>Extensor Carpi Radialis Longus</vt:lpstr>
      <vt:lpstr>Extensor Carpi Radialis Brevis</vt:lpstr>
      <vt:lpstr>Extensor Digitorum</vt:lpstr>
      <vt:lpstr>Extensor Digiti Minimi</vt:lpstr>
      <vt:lpstr>Extensor Carpi Ulnaris</vt:lpstr>
      <vt:lpstr>Anconeus</vt:lpstr>
      <vt:lpstr>Identify the pinned structures</vt:lpstr>
      <vt:lpstr>Extensor deep compartment</vt:lpstr>
      <vt:lpstr>Abductor Pollicis Longus</vt:lpstr>
      <vt:lpstr>Extensor Pollicis Longus</vt:lpstr>
      <vt:lpstr>Extensor Pollicis Brevis</vt:lpstr>
      <vt:lpstr>Extensor Indicis</vt:lpstr>
      <vt:lpstr>Supinator</vt:lpstr>
      <vt:lpstr>Identify the pinned structures and their nerve supply</vt:lpstr>
      <vt:lpstr>The anatomical snuffbox</vt:lpstr>
      <vt:lpstr>The anatomical snuffbox</vt:lpstr>
      <vt:lpstr>The anatomical snuffbox</vt:lpstr>
      <vt:lpstr>What is the medial boundary of the anatomical snuffbox?</vt:lpstr>
      <vt:lpstr>What is the medial boundary of the anatomical snuffbox?</vt:lpstr>
      <vt:lpstr>Muscles of hand</vt:lpstr>
      <vt:lpstr>Thenar muscles of hand</vt:lpstr>
      <vt:lpstr>Abductor Pollicis Brevis</vt:lpstr>
      <vt:lpstr>Opponens Pollicis</vt:lpstr>
      <vt:lpstr>Flexor Pollicis Brevis</vt:lpstr>
      <vt:lpstr>Adductor Pollicis</vt:lpstr>
      <vt:lpstr>Question</vt:lpstr>
      <vt:lpstr>Question</vt:lpstr>
      <vt:lpstr>Hypothenar muscles</vt:lpstr>
      <vt:lpstr>Abductor Digiti Minimi</vt:lpstr>
      <vt:lpstr>Flexor digiti minimi brevis</vt:lpstr>
      <vt:lpstr>Opponens Digiti Minimi Brevis</vt:lpstr>
      <vt:lpstr>Palmaris Brevis</vt:lpstr>
      <vt:lpstr>The lumbricals (‘worms’)</vt:lpstr>
      <vt:lpstr>The Palmar Interossei PAD-DAB</vt:lpstr>
      <vt:lpstr>The dorsal interossei</vt:lpstr>
      <vt:lpstr>Identify the tagged structures</vt:lpstr>
      <vt:lpstr>Identify the tagged structures</vt:lpstr>
      <vt:lpstr>Identify the tagged structure</vt:lpstr>
      <vt:lpstr>Important fascia and retinacula of hand</vt:lpstr>
      <vt:lpstr>Flexor Retinaculum</vt:lpstr>
      <vt:lpstr>Extensor Retinaculum</vt:lpstr>
      <vt:lpstr>Palmar Aponeurosis</vt:lpstr>
      <vt:lpstr>Carpal Tunnel</vt:lpstr>
      <vt:lpstr>Ulnar Canal</vt:lpstr>
      <vt:lpstr>Identify the structure</vt:lpstr>
      <vt:lpstr>Vasculature of the Upper Limb</vt:lpstr>
      <vt:lpstr>Arteries</vt:lpstr>
      <vt:lpstr>The Heart</vt:lpstr>
      <vt:lpstr>Aortic Arch</vt:lpstr>
      <vt:lpstr>The Subclavian Artery</vt:lpstr>
      <vt:lpstr>Axillary Artery</vt:lpstr>
      <vt:lpstr>Brachial Artery</vt:lpstr>
      <vt:lpstr>Elbow Anastomosis</vt:lpstr>
      <vt:lpstr>The Ulnar Artery</vt:lpstr>
      <vt:lpstr>The radial Artery</vt:lpstr>
      <vt:lpstr>The Superficial Palmar Arch</vt:lpstr>
      <vt:lpstr>The Deep Palmar arch</vt:lpstr>
      <vt:lpstr>Let’s trace the Arterial Supply of the Right Upper Limb</vt:lpstr>
      <vt:lpstr>Venous Drainage</vt:lpstr>
      <vt:lpstr>The superficial veins</vt:lpstr>
      <vt:lpstr>Cephalic vein</vt:lpstr>
      <vt:lpstr>Basilic Vein</vt:lpstr>
      <vt:lpstr>Median antebrachial vein</vt:lpstr>
      <vt:lpstr>The deep veins</vt:lpstr>
      <vt:lpstr>Brachial Vein</vt:lpstr>
      <vt:lpstr>The axillary vein</vt:lpstr>
      <vt:lpstr>Subclavian Vein</vt:lpstr>
      <vt:lpstr>Brachiocephalic Vein</vt:lpstr>
      <vt:lpstr>Question #1</vt:lpstr>
      <vt:lpstr>Question #1</vt:lpstr>
      <vt:lpstr>Question #2</vt:lpstr>
      <vt:lpstr>Question #2</vt:lpstr>
      <vt:lpstr>Clinical Correlations</vt:lpstr>
      <vt:lpstr>Winging of the scapula</vt:lpstr>
      <vt:lpstr>Erb’s Palsy aka Waiter’s Tip</vt:lpstr>
      <vt:lpstr>KLUMPKE’S PALSY AKA CLAW HAND C8 AND T1 </vt:lpstr>
      <vt:lpstr>Question #1</vt:lpstr>
      <vt:lpstr>Question #1</vt:lpstr>
      <vt:lpstr>Important Median Nerve Entrapment Syndromes</vt:lpstr>
      <vt:lpstr>Ligament of Struthers</vt:lpstr>
      <vt:lpstr>Biceps Aponeurosis – Lacertus Fibrosis</vt:lpstr>
      <vt:lpstr>Pronator Syndrome</vt:lpstr>
      <vt:lpstr>Median Claw</vt:lpstr>
      <vt:lpstr>Ulnar Claw</vt:lpstr>
      <vt:lpstr>Wrist Drop</vt:lpstr>
      <vt:lpstr>Carpal Tunnel Syndrome</vt:lpstr>
      <vt:lpstr>Question #2</vt:lpstr>
      <vt:lpstr>Question #3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 Review Session </dc:title>
  <dc:creator>Dr. Dominic Tam</dc:creator>
  <cp:lastModifiedBy>Dr. Dominic Tam</cp:lastModifiedBy>
  <cp:revision>31</cp:revision>
  <dcterms:created xsi:type="dcterms:W3CDTF">2020-11-22T21:10:14Z</dcterms:created>
  <dcterms:modified xsi:type="dcterms:W3CDTF">2020-11-24T02:30:30Z</dcterms:modified>
</cp:coreProperties>
</file>