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46"/>
  </p:notesMasterIdLst>
  <p:sldIdLst>
    <p:sldId id="256" r:id="rId2"/>
    <p:sldId id="257" r:id="rId3"/>
    <p:sldId id="302" r:id="rId4"/>
    <p:sldId id="303" r:id="rId5"/>
    <p:sldId id="304" r:id="rId6"/>
    <p:sldId id="305" r:id="rId7"/>
    <p:sldId id="258" r:id="rId8"/>
    <p:sldId id="287" r:id="rId9"/>
    <p:sldId id="300" r:id="rId10"/>
    <p:sldId id="301" r:id="rId11"/>
    <p:sldId id="306" r:id="rId12"/>
    <p:sldId id="307" r:id="rId13"/>
    <p:sldId id="281" r:id="rId14"/>
    <p:sldId id="288" r:id="rId15"/>
    <p:sldId id="298" r:id="rId16"/>
    <p:sldId id="299" r:id="rId17"/>
    <p:sldId id="310" r:id="rId18"/>
    <p:sldId id="311" r:id="rId19"/>
    <p:sldId id="312" r:id="rId20"/>
    <p:sldId id="313" r:id="rId21"/>
    <p:sldId id="282" r:id="rId22"/>
    <p:sldId id="289" r:id="rId23"/>
    <p:sldId id="308" r:id="rId24"/>
    <p:sldId id="314" r:id="rId25"/>
    <p:sldId id="315" r:id="rId26"/>
    <p:sldId id="316" r:id="rId27"/>
    <p:sldId id="309" r:id="rId28"/>
    <p:sldId id="317" r:id="rId29"/>
    <p:sldId id="318" r:id="rId30"/>
    <p:sldId id="319" r:id="rId31"/>
    <p:sldId id="320" r:id="rId32"/>
    <p:sldId id="321" r:id="rId33"/>
    <p:sldId id="284" r:id="rId34"/>
    <p:sldId id="291" r:id="rId35"/>
    <p:sldId id="292" r:id="rId36"/>
    <p:sldId id="293" r:id="rId37"/>
    <p:sldId id="322" r:id="rId38"/>
    <p:sldId id="323" r:id="rId39"/>
    <p:sldId id="324" r:id="rId40"/>
    <p:sldId id="325" r:id="rId41"/>
    <p:sldId id="326" r:id="rId42"/>
    <p:sldId id="327" r:id="rId43"/>
    <p:sldId id="285" r:id="rId44"/>
    <p:sldId id="286"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Century Gothic" panose="020B0502020202020204" pitchFamily="34" charset="0"/>
      <p:regular r:id="rId51"/>
      <p:bold r:id="rId52"/>
      <p:italic r:id="rId53"/>
      <p:boldItalic r:id="rId54"/>
    </p:embeddedFont>
    <p:embeddedFont>
      <p:font typeface="Microsoft Yahei" panose="020B0503020204020204" pitchFamily="34" charset="-122"/>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642">
          <p15:clr>
            <a:srgbClr val="A4A3A4"/>
          </p15:clr>
        </p15:guide>
        <p15:guide id="4" pos="7038">
          <p15:clr>
            <a:srgbClr val="A4A3A4"/>
          </p15:clr>
        </p15:guide>
        <p15:guide id="5" orient="horz" pos="3793">
          <p15:clr>
            <a:srgbClr val="A4A3A4"/>
          </p15:clr>
        </p15:guide>
        <p15:guide id="6" orient="horz" pos="7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0253"/>
  </p:normalViewPr>
  <p:slideViewPr>
    <p:cSldViewPr snapToGrid="0">
      <p:cViewPr varScale="1">
        <p:scale>
          <a:sx n="64" d="100"/>
          <a:sy n="64" d="100"/>
        </p:scale>
        <p:origin x="1856" y="176"/>
      </p:cViewPr>
      <p:guideLst>
        <p:guide orient="horz" pos="2160"/>
        <p:guide pos="3840"/>
        <p:guide pos="642"/>
        <p:guide pos="7038"/>
        <p:guide orient="horz" pos="3793"/>
        <p:guide orient="horz" pos="79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8600" y="630237"/>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 name="Google Shape;2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 name="Google Shape;2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10</a:t>
            </a:fld>
            <a:endParaRPr/>
          </a:p>
        </p:txBody>
      </p:sp>
    </p:spTree>
    <p:extLst>
      <p:ext uri="{BB962C8B-B14F-4D97-AF65-F5344CB8AC3E}">
        <p14:creationId xmlns:p14="http://schemas.microsoft.com/office/powerpoint/2010/main" val="96153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11</a:t>
            </a:fld>
            <a:endParaRPr/>
          </a:p>
        </p:txBody>
      </p:sp>
    </p:spTree>
    <p:extLst>
      <p:ext uri="{BB962C8B-B14F-4D97-AF65-F5344CB8AC3E}">
        <p14:creationId xmlns:p14="http://schemas.microsoft.com/office/powerpoint/2010/main" val="265692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12</a:t>
            </a:fld>
            <a:endParaRPr/>
          </a:p>
        </p:txBody>
      </p:sp>
    </p:spTree>
    <p:extLst>
      <p:ext uri="{BB962C8B-B14F-4D97-AF65-F5344CB8AC3E}">
        <p14:creationId xmlns:p14="http://schemas.microsoft.com/office/powerpoint/2010/main" val="139541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13</a:t>
            </a:fld>
            <a:endParaRPr/>
          </a:p>
        </p:txBody>
      </p:sp>
    </p:spTree>
    <p:extLst>
      <p:ext uri="{BB962C8B-B14F-4D97-AF65-F5344CB8AC3E}">
        <p14:creationId xmlns:p14="http://schemas.microsoft.com/office/powerpoint/2010/main" val="343852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14</a:t>
            </a:fld>
            <a:endParaRPr/>
          </a:p>
        </p:txBody>
      </p:sp>
    </p:spTree>
    <p:extLst>
      <p:ext uri="{BB962C8B-B14F-4D97-AF65-F5344CB8AC3E}">
        <p14:creationId xmlns:p14="http://schemas.microsoft.com/office/powerpoint/2010/main" val="369273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15</a:t>
            </a:fld>
            <a:endParaRPr/>
          </a:p>
        </p:txBody>
      </p:sp>
    </p:spTree>
    <p:extLst>
      <p:ext uri="{BB962C8B-B14F-4D97-AF65-F5344CB8AC3E}">
        <p14:creationId xmlns:p14="http://schemas.microsoft.com/office/powerpoint/2010/main" val="314025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16</a:t>
            </a:fld>
            <a:endParaRPr/>
          </a:p>
        </p:txBody>
      </p:sp>
    </p:spTree>
    <p:extLst>
      <p:ext uri="{BB962C8B-B14F-4D97-AF65-F5344CB8AC3E}">
        <p14:creationId xmlns:p14="http://schemas.microsoft.com/office/powerpoint/2010/main" val="1215812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17</a:t>
            </a:fld>
            <a:endParaRPr/>
          </a:p>
        </p:txBody>
      </p:sp>
    </p:spTree>
    <p:extLst>
      <p:ext uri="{BB962C8B-B14F-4D97-AF65-F5344CB8AC3E}">
        <p14:creationId xmlns:p14="http://schemas.microsoft.com/office/powerpoint/2010/main" val="1613738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18</a:t>
            </a:fld>
            <a:endParaRPr/>
          </a:p>
        </p:txBody>
      </p:sp>
    </p:spTree>
    <p:extLst>
      <p:ext uri="{BB962C8B-B14F-4D97-AF65-F5344CB8AC3E}">
        <p14:creationId xmlns:p14="http://schemas.microsoft.com/office/powerpoint/2010/main" val="403334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19</a:t>
            </a:fld>
            <a:endParaRPr/>
          </a:p>
        </p:txBody>
      </p:sp>
    </p:spTree>
    <p:extLst>
      <p:ext uri="{BB962C8B-B14F-4D97-AF65-F5344CB8AC3E}">
        <p14:creationId xmlns:p14="http://schemas.microsoft.com/office/powerpoint/2010/main" val="371717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20</a:t>
            </a:fld>
            <a:endParaRPr/>
          </a:p>
        </p:txBody>
      </p:sp>
    </p:spTree>
    <p:extLst>
      <p:ext uri="{BB962C8B-B14F-4D97-AF65-F5344CB8AC3E}">
        <p14:creationId xmlns:p14="http://schemas.microsoft.com/office/powerpoint/2010/main" val="358020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21</a:t>
            </a:fld>
            <a:endParaRPr/>
          </a:p>
        </p:txBody>
      </p:sp>
    </p:spTree>
    <p:extLst>
      <p:ext uri="{BB962C8B-B14F-4D97-AF65-F5344CB8AC3E}">
        <p14:creationId xmlns:p14="http://schemas.microsoft.com/office/powerpoint/2010/main" val="349630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22</a:t>
            </a:fld>
            <a:endParaRPr/>
          </a:p>
        </p:txBody>
      </p:sp>
    </p:spTree>
    <p:extLst>
      <p:ext uri="{BB962C8B-B14F-4D97-AF65-F5344CB8AC3E}">
        <p14:creationId xmlns:p14="http://schemas.microsoft.com/office/powerpoint/2010/main" val="3076962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23</a:t>
            </a:fld>
            <a:endParaRPr/>
          </a:p>
        </p:txBody>
      </p:sp>
    </p:spTree>
    <p:extLst>
      <p:ext uri="{BB962C8B-B14F-4D97-AF65-F5344CB8AC3E}">
        <p14:creationId xmlns:p14="http://schemas.microsoft.com/office/powerpoint/2010/main" val="633031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24</a:t>
            </a:fld>
            <a:endParaRPr/>
          </a:p>
        </p:txBody>
      </p:sp>
    </p:spTree>
    <p:extLst>
      <p:ext uri="{BB962C8B-B14F-4D97-AF65-F5344CB8AC3E}">
        <p14:creationId xmlns:p14="http://schemas.microsoft.com/office/powerpoint/2010/main" val="2889574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25</a:t>
            </a:fld>
            <a:endParaRPr/>
          </a:p>
        </p:txBody>
      </p:sp>
    </p:spTree>
    <p:extLst>
      <p:ext uri="{BB962C8B-B14F-4D97-AF65-F5344CB8AC3E}">
        <p14:creationId xmlns:p14="http://schemas.microsoft.com/office/powerpoint/2010/main" val="399450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26</a:t>
            </a:fld>
            <a:endParaRPr/>
          </a:p>
        </p:txBody>
      </p:sp>
    </p:spTree>
    <p:extLst>
      <p:ext uri="{BB962C8B-B14F-4D97-AF65-F5344CB8AC3E}">
        <p14:creationId xmlns:p14="http://schemas.microsoft.com/office/powerpoint/2010/main" val="6572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27</a:t>
            </a:fld>
            <a:endParaRPr/>
          </a:p>
        </p:txBody>
      </p:sp>
    </p:spTree>
    <p:extLst>
      <p:ext uri="{BB962C8B-B14F-4D97-AF65-F5344CB8AC3E}">
        <p14:creationId xmlns:p14="http://schemas.microsoft.com/office/powerpoint/2010/main" val="3947283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28</a:t>
            </a:fld>
            <a:endParaRPr/>
          </a:p>
        </p:txBody>
      </p:sp>
    </p:spTree>
    <p:extLst>
      <p:ext uri="{BB962C8B-B14F-4D97-AF65-F5344CB8AC3E}">
        <p14:creationId xmlns:p14="http://schemas.microsoft.com/office/powerpoint/2010/main" val="1665445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29</a:t>
            </a:fld>
            <a:endParaRPr/>
          </a:p>
        </p:txBody>
      </p:sp>
    </p:spTree>
    <p:extLst>
      <p:ext uri="{BB962C8B-B14F-4D97-AF65-F5344CB8AC3E}">
        <p14:creationId xmlns:p14="http://schemas.microsoft.com/office/powerpoint/2010/main" val="187219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a:t>
            </a:fld>
            <a:endParaRPr/>
          </a:p>
        </p:txBody>
      </p:sp>
    </p:spTree>
    <p:extLst>
      <p:ext uri="{BB962C8B-B14F-4D97-AF65-F5344CB8AC3E}">
        <p14:creationId xmlns:p14="http://schemas.microsoft.com/office/powerpoint/2010/main" val="1605389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30</a:t>
            </a:fld>
            <a:endParaRPr/>
          </a:p>
        </p:txBody>
      </p:sp>
    </p:spTree>
    <p:extLst>
      <p:ext uri="{BB962C8B-B14F-4D97-AF65-F5344CB8AC3E}">
        <p14:creationId xmlns:p14="http://schemas.microsoft.com/office/powerpoint/2010/main" val="383614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31</a:t>
            </a:fld>
            <a:endParaRPr/>
          </a:p>
        </p:txBody>
      </p:sp>
    </p:spTree>
    <p:extLst>
      <p:ext uri="{BB962C8B-B14F-4D97-AF65-F5344CB8AC3E}">
        <p14:creationId xmlns:p14="http://schemas.microsoft.com/office/powerpoint/2010/main" val="2811522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32</a:t>
            </a:fld>
            <a:endParaRPr/>
          </a:p>
        </p:txBody>
      </p:sp>
    </p:spTree>
    <p:extLst>
      <p:ext uri="{BB962C8B-B14F-4D97-AF65-F5344CB8AC3E}">
        <p14:creationId xmlns:p14="http://schemas.microsoft.com/office/powerpoint/2010/main" val="3612582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33</a:t>
            </a:fld>
            <a:endParaRPr/>
          </a:p>
        </p:txBody>
      </p:sp>
    </p:spTree>
    <p:extLst>
      <p:ext uri="{BB962C8B-B14F-4D97-AF65-F5344CB8AC3E}">
        <p14:creationId xmlns:p14="http://schemas.microsoft.com/office/powerpoint/2010/main" val="1862904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34</a:t>
            </a:fld>
            <a:endParaRPr/>
          </a:p>
        </p:txBody>
      </p:sp>
    </p:spTree>
    <p:extLst>
      <p:ext uri="{BB962C8B-B14F-4D97-AF65-F5344CB8AC3E}">
        <p14:creationId xmlns:p14="http://schemas.microsoft.com/office/powerpoint/2010/main" val="621734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35</a:t>
            </a:fld>
            <a:endParaRPr/>
          </a:p>
        </p:txBody>
      </p:sp>
    </p:spTree>
    <p:extLst>
      <p:ext uri="{BB962C8B-B14F-4D97-AF65-F5344CB8AC3E}">
        <p14:creationId xmlns:p14="http://schemas.microsoft.com/office/powerpoint/2010/main" val="1221677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36</a:t>
            </a:fld>
            <a:endParaRPr/>
          </a:p>
        </p:txBody>
      </p:sp>
    </p:spTree>
    <p:extLst>
      <p:ext uri="{BB962C8B-B14F-4D97-AF65-F5344CB8AC3E}">
        <p14:creationId xmlns:p14="http://schemas.microsoft.com/office/powerpoint/2010/main" val="2194499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37</a:t>
            </a:fld>
            <a:endParaRPr/>
          </a:p>
        </p:txBody>
      </p:sp>
    </p:spTree>
    <p:extLst>
      <p:ext uri="{BB962C8B-B14F-4D97-AF65-F5344CB8AC3E}">
        <p14:creationId xmlns:p14="http://schemas.microsoft.com/office/powerpoint/2010/main" val="4146354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38</a:t>
            </a:fld>
            <a:endParaRPr/>
          </a:p>
        </p:txBody>
      </p:sp>
    </p:spTree>
    <p:extLst>
      <p:ext uri="{BB962C8B-B14F-4D97-AF65-F5344CB8AC3E}">
        <p14:creationId xmlns:p14="http://schemas.microsoft.com/office/powerpoint/2010/main" val="849931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39</a:t>
            </a:fld>
            <a:endParaRPr/>
          </a:p>
        </p:txBody>
      </p:sp>
    </p:spTree>
    <p:extLst>
      <p:ext uri="{BB962C8B-B14F-4D97-AF65-F5344CB8AC3E}">
        <p14:creationId xmlns:p14="http://schemas.microsoft.com/office/powerpoint/2010/main" val="362562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a:t>
            </a:fld>
            <a:endParaRPr/>
          </a:p>
        </p:txBody>
      </p:sp>
    </p:spTree>
    <p:extLst>
      <p:ext uri="{BB962C8B-B14F-4D97-AF65-F5344CB8AC3E}">
        <p14:creationId xmlns:p14="http://schemas.microsoft.com/office/powerpoint/2010/main" val="1775137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40</a:t>
            </a:fld>
            <a:endParaRPr/>
          </a:p>
        </p:txBody>
      </p:sp>
    </p:spTree>
    <p:extLst>
      <p:ext uri="{BB962C8B-B14F-4D97-AF65-F5344CB8AC3E}">
        <p14:creationId xmlns:p14="http://schemas.microsoft.com/office/powerpoint/2010/main" val="1961418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sz="2000"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41</a:t>
            </a:fld>
            <a:endParaRPr/>
          </a:p>
        </p:txBody>
      </p:sp>
    </p:spTree>
    <p:extLst>
      <p:ext uri="{BB962C8B-B14F-4D97-AF65-F5344CB8AC3E}">
        <p14:creationId xmlns:p14="http://schemas.microsoft.com/office/powerpoint/2010/main" val="3543856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42</a:t>
            </a:fld>
            <a:endParaRPr/>
          </a:p>
        </p:txBody>
      </p:sp>
    </p:spTree>
    <p:extLst>
      <p:ext uri="{BB962C8B-B14F-4D97-AF65-F5344CB8AC3E}">
        <p14:creationId xmlns:p14="http://schemas.microsoft.com/office/powerpoint/2010/main" val="4195207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24: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57150" algn="l" rtl="0">
              <a:lnSpc>
                <a:spcPct val="150000"/>
              </a:lnSpc>
              <a:spcBef>
                <a:spcPts val="0"/>
              </a:spcBef>
              <a:spcAft>
                <a:spcPts val="0"/>
              </a:spcAft>
              <a:buClr>
                <a:schemeClr val="dk1"/>
              </a:buClr>
              <a:buSzPts val="1800"/>
              <a:buFont typeface="Arial"/>
              <a:buNone/>
            </a:pPr>
            <a:endParaRPr lang="en-US" sz="1800" dirty="0">
              <a:solidFill>
                <a:srgbClr val="000000"/>
              </a:solidFill>
              <a:latin typeface="Century Gothic"/>
              <a:ea typeface="Century Gothic"/>
              <a:cs typeface="Century Gothic"/>
              <a:sym typeface="Century Gothic"/>
            </a:endParaRPr>
          </a:p>
          <a:p>
            <a:pPr marL="171450" marR="0" lvl="0" indent="-171450" algn="l" rtl="0">
              <a:lnSpc>
                <a:spcPct val="150000"/>
              </a:lnSpc>
              <a:spcBef>
                <a:spcPts val="0"/>
              </a:spcBef>
              <a:spcAft>
                <a:spcPts val="0"/>
              </a:spcAft>
              <a:buClr>
                <a:srgbClr val="000000"/>
              </a:buClr>
              <a:buSzPts val="1200"/>
              <a:buFont typeface="Arial"/>
              <a:buChar char="•"/>
            </a:pPr>
            <a:r>
              <a:rPr lang="en-US" sz="1200" dirty="0">
                <a:solidFill>
                  <a:srgbClr val="000000"/>
                </a:solidFill>
                <a:latin typeface="Century Gothic"/>
                <a:ea typeface="Century Gothic"/>
                <a:cs typeface="Century Gothic"/>
                <a:sym typeface="Century Gothic"/>
              </a:rPr>
              <a:t>Special thanks to all the people who made</a:t>
            </a:r>
            <a:endParaRPr lang="en-US" sz="1200" dirty="0">
              <a:latin typeface="Century Gothic"/>
              <a:ea typeface="Century Gothic"/>
              <a:cs typeface="Century Gothic"/>
              <a:sym typeface="Century Gothic"/>
            </a:endParaRPr>
          </a:p>
          <a:p>
            <a:pPr marR="0" lvl="0" algn="l" rtl="0">
              <a:lnSpc>
                <a:spcPct val="150000"/>
              </a:lnSpc>
              <a:spcBef>
                <a:spcPts val="0"/>
              </a:spcBef>
              <a:spcAft>
                <a:spcPts val="0"/>
              </a:spcAft>
              <a:buClr>
                <a:srgbClr val="000000"/>
              </a:buClr>
              <a:buSzPts val="1200"/>
            </a:pPr>
            <a:r>
              <a:rPr lang="en-US" sz="1200" dirty="0">
                <a:solidFill>
                  <a:srgbClr val="000000"/>
                </a:solidFill>
                <a:latin typeface="Century Gothic"/>
                <a:ea typeface="Century Gothic"/>
                <a:cs typeface="Century Gothic"/>
                <a:sym typeface="Century Gothic"/>
              </a:rPr>
              <a:t>and released these awesome resources for free:</a:t>
            </a:r>
            <a:endParaRPr lang="en-US" dirty="0"/>
          </a:p>
          <a:p>
            <a:pPr marL="171450" marR="0" lvl="0" indent="-171450" algn="l" rtl="0">
              <a:lnSpc>
                <a:spcPct val="150000"/>
              </a:lnSpc>
              <a:spcBef>
                <a:spcPts val="0"/>
              </a:spcBef>
              <a:spcAft>
                <a:spcPts val="0"/>
              </a:spcAft>
              <a:buClr>
                <a:srgbClr val="000000"/>
              </a:buClr>
              <a:buSzPts val="1200"/>
              <a:buFont typeface="Arial"/>
              <a:buChar char="•"/>
            </a:pPr>
            <a:r>
              <a:rPr lang="en-US" sz="1200" dirty="0">
                <a:solidFill>
                  <a:srgbClr val="000000"/>
                </a:solidFill>
                <a:latin typeface="Century Gothic"/>
                <a:ea typeface="Century Gothic"/>
                <a:cs typeface="Century Gothic"/>
                <a:sym typeface="Century Gothic"/>
              </a:rPr>
              <a:t>Presentation template by </a:t>
            </a:r>
            <a:r>
              <a:rPr lang="en-US" sz="1200" b="1" dirty="0" err="1">
                <a:solidFill>
                  <a:srgbClr val="000000"/>
                </a:solidFill>
                <a:latin typeface="Century Gothic"/>
                <a:ea typeface="Century Gothic"/>
                <a:cs typeface="Century Gothic"/>
                <a:sym typeface="Century Gothic"/>
              </a:rPr>
              <a:t>GoogleSlides.org</a:t>
            </a:r>
            <a:endParaRPr lang="en-US" sz="1200" b="1" dirty="0">
              <a:solidFill>
                <a:srgbClr val="000000"/>
              </a:solidFill>
              <a:latin typeface="Century Gothic"/>
              <a:ea typeface="Century Gothic"/>
              <a:cs typeface="Century Gothic"/>
              <a:sym typeface="Century Gothic"/>
            </a:endParaRPr>
          </a:p>
          <a:p>
            <a:pPr marL="0" lvl="0" indent="0" algn="l" rtl="0">
              <a:spcBef>
                <a:spcPts val="0"/>
              </a:spcBef>
              <a:spcAft>
                <a:spcPts val="0"/>
              </a:spcAft>
              <a:buNone/>
            </a:pPr>
            <a:endParaRPr dirty="0"/>
          </a:p>
        </p:txBody>
      </p:sp>
      <p:sp>
        <p:nvSpPr>
          <p:cNvPr id="1091" name="Google Shape;109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43</a:t>
            </a:fld>
            <a:endParaRPr/>
          </a:p>
        </p:txBody>
      </p:sp>
    </p:spTree>
    <p:extLst>
      <p:ext uri="{BB962C8B-B14F-4D97-AF65-F5344CB8AC3E}">
        <p14:creationId xmlns:p14="http://schemas.microsoft.com/office/powerpoint/2010/main" val="1972242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7fea1738c9_0_0:notes"/>
          <p:cNvSpPr txBox="1">
            <a:spLocks noGrp="1"/>
          </p:cNvSpPr>
          <p:nvPr>
            <p:ph type="body" idx="1"/>
          </p:nvPr>
        </p:nvSpPr>
        <p:spPr>
          <a:xfrm>
            <a:off x="685800" y="4400550"/>
            <a:ext cx="5486400" cy="3600600"/>
          </a:xfrm>
          <a:prstGeom prst="rect">
            <a:avLst/>
          </a:prstGeom>
          <a:noFill/>
          <a:ln>
            <a:noFill/>
          </a:ln>
        </p:spPr>
        <p:txBody>
          <a:bodyPr spcFirstLastPara="1" wrap="square" lIns="91550" tIns="45750" rIns="91550" bIns="457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97" name="Google Shape;1197;g7fea1738c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963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5</a:t>
            </a:fld>
            <a:endParaRPr/>
          </a:p>
        </p:txBody>
      </p:sp>
    </p:spTree>
    <p:extLst>
      <p:ext uri="{BB962C8B-B14F-4D97-AF65-F5344CB8AC3E}">
        <p14:creationId xmlns:p14="http://schemas.microsoft.com/office/powerpoint/2010/main" val="240233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6</a:t>
            </a:fld>
            <a:endParaRPr/>
          </a:p>
        </p:txBody>
      </p:sp>
    </p:spTree>
    <p:extLst>
      <p:ext uri="{BB962C8B-B14F-4D97-AF65-F5344CB8AC3E}">
        <p14:creationId xmlns:p14="http://schemas.microsoft.com/office/powerpoint/2010/main" val="196535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8</a:t>
            </a:fld>
            <a:endParaRPr/>
          </a:p>
        </p:txBody>
      </p:sp>
    </p:spTree>
    <p:extLst>
      <p:ext uri="{BB962C8B-B14F-4D97-AF65-F5344CB8AC3E}">
        <p14:creationId xmlns:p14="http://schemas.microsoft.com/office/powerpoint/2010/main" val="271229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2286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9</a:t>
            </a:fld>
            <a:endParaRPr/>
          </a:p>
        </p:txBody>
      </p:sp>
    </p:spTree>
    <p:extLst>
      <p:ext uri="{BB962C8B-B14F-4D97-AF65-F5344CB8AC3E}">
        <p14:creationId xmlns:p14="http://schemas.microsoft.com/office/powerpoint/2010/main" val="6628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Slide 1">
    <p:spTree>
      <p:nvGrpSpPr>
        <p:cNvPr id="1" name="Shape 1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Slide 2">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F3F3F"/>
              </a:buClr>
              <a:buSzPts val="3200"/>
              <a:buFont typeface="Microsoft Yahei"/>
              <a:buNone/>
              <a:defRPr sz="3200" b="1" i="0" u="none" strike="noStrike" cap="none">
                <a:solidFill>
                  <a:srgbClr val="3F3F3F"/>
                </a:solidFill>
                <a:latin typeface="Microsoft Yahei"/>
                <a:ea typeface="Microsoft Yahei"/>
                <a:cs typeface="Microsoft Yahei"/>
                <a:sym typeface="Microsoft Ya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3"/>
          <p:cNvSpPr txBox="1">
            <a:spLocks noGrp="1"/>
          </p:cNvSpPr>
          <p:nvPr>
            <p:ph type="body" idx="1"/>
          </p:nvPr>
        </p:nvSpPr>
        <p:spPr>
          <a:xfrm>
            <a:off x="1278508" y="777517"/>
            <a:ext cx="8383148" cy="28623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3"/>
          <p:cNvSpPr/>
          <p:nvPr/>
        </p:nvSpPr>
        <p:spPr>
          <a:xfrm>
            <a:off x="708348" y="341440"/>
            <a:ext cx="238542" cy="238544"/>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127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6" name="Google Shape;16;p3"/>
          <p:cNvSpPr/>
          <p:nvPr/>
        </p:nvSpPr>
        <p:spPr>
          <a:xfrm>
            <a:off x="828780" y="736168"/>
            <a:ext cx="278298" cy="278301"/>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127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7" name="Google Shape;17;p3"/>
          <p:cNvSpPr/>
          <p:nvPr/>
        </p:nvSpPr>
        <p:spPr>
          <a:xfrm>
            <a:off x="274609" y="360716"/>
            <a:ext cx="556599" cy="556603"/>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127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p:tgtEl>
                                          <p:spTgt spid="17"/>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p:tgtEl>
                                          <p:spTgt spid="16"/>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p:tgtEl>
                                          <p:spTgt spid="15"/>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50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500"/>
                                        <p:tgtEl>
                                          <p:spTgt spid="14">
                                            <p:txEl>
                                              <p:pRg st="2" end="2"/>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500"/>
                                        <p:tgtEl>
                                          <p:spTgt spid="14">
                                            <p:txEl>
                                              <p:pRg st="3" end="3"/>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fade">
                                      <p:cBhvr>
                                        <p:cTn id="31" dur="500"/>
                                        <p:tgtEl>
                                          <p:spTgt spid="14">
                                            <p:txEl>
                                              <p:pRg st="4" end="4"/>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14">
                                            <p:txEl>
                                              <p:pRg st="5" end="5"/>
                                            </p:txEl>
                                          </p:spTgt>
                                        </p:tgtEl>
                                        <p:attrNameLst>
                                          <p:attrName>style.visibility</p:attrName>
                                        </p:attrNameLst>
                                      </p:cBhvr>
                                      <p:to>
                                        <p:strVal val="visible"/>
                                      </p:to>
                                    </p:set>
                                    <p:animEffect transition="in" filter="fade">
                                      <p:cBhvr>
                                        <p:cTn id="34" dur="500"/>
                                        <p:tgtEl>
                                          <p:spTgt spid="14">
                                            <p:txEl>
                                              <p:pRg st="5" end="5"/>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par>
                                <p:cTn id="38" presetID="10" presetClass="entr" presetSubtype="0" fill="hold" nodeType="withEffect">
                                  <p:stCondLst>
                                    <p:cond delay="500"/>
                                  </p:stCondLst>
                                  <p:childTnLst>
                                    <p:set>
                                      <p:cBhvr>
                                        <p:cTn id="39" dur="1" fill="hold">
                                          <p:stCondLst>
                                            <p:cond delay="0"/>
                                          </p:stCondLst>
                                        </p:cTn>
                                        <p:tgtEl>
                                          <p:spTgt spid="14">
                                            <p:txEl>
                                              <p:pRg st="7" end="7"/>
                                            </p:txEl>
                                          </p:spTgt>
                                        </p:tgtEl>
                                        <p:attrNameLst>
                                          <p:attrName>style.visibility</p:attrName>
                                        </p:attrNameLst>
                                      </p:cBhvr>
                                      <p:to>
                                        <p:strVal val="visible"/>
                                      </p:to>
                                    </p:set>
                                    <p:animEffect transition="in" filter="fade">
                                      <p:cBhvr>
                                        <p:cTn id="40" dur="500"/>
                                        <p:tgtEl>
                                          <p:spTgt spid="14">
                                            <p:txEl>
                                              <p:pRg st="7" end="7"/>
                                            </p:txEl>
                                          </p:spTgt>
                                        </p:tgtEl>
                                      </p:cBhvr>
                                    </p:animEffect>
                                  </p:childTnLst>
                                </p:cTn>
                              </p:par>
                              <p:par>
                                <p:cTn id="41" presetID="10" presetClass="entr" presetSubtype="0" fill="hold" nodeType="withEffect">
                                  <p:stCondLst>
                                    <p:cond delay="500"/>
                                  </p:stCondLst>
                                  <p:childTnLst>
                                    <p:set>
                                      <p:cBhvr>
                                        <p:cTn id="42" dur="1" fill="hold">
                                          <p:stCondLst>
                                            <p:cond delay="0"/>
                                          </p:stCondLst>
                                        </p:cTn>
                                        <p:tgtEl>
                                          <p:spTgt spid="14">
                                            <p:txEl>
                                              <p:pRg st="8" end="8"/>
                                            </p:txEl>
                                          </p:spTgt>
                                        </p:tgtEl>
                                        <p:attrNameLst>
                                          <p:attrName>style.visibility</p:attrName>
                                        </p:attrNameLst>
                                      </p:cBhvr>
                                      <p:to>
                                        <p:strVal val="visible"/>
                                      </p:to>
                                    </p:set>
                                    <p:animEffect transition="in" filter="fade">
                                      <p:cBhvr>
                                        <p:cTn id="43"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Slide 3">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4"/>
          <p:cNvSpPr/>
          <p:nvPr/>
        </p:nvSpPr>
        <p:spPr>
          <a:xfrm>
            <a:off x="8325228" y="6545425"/>
            <a:ext cx="77513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节日PPT模板：www.1ppt.com/jieri/           PPT素材下载：www.1ppt.com/sucai/</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PPT背景图片：www.1ppt.com/beijing/      PPT图表下载：www.1ppt.com/tubiao/      </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优秀PPT下载：www.1ppt.com/xiazai/        PPT教程： www.1ppt.com/powerpoint/      </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Word教程： www.1ppt.com/word/              Excel教程：www.1ppt.com/excel/  </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资料下载：www.1ppt.com/ziliao/                PPT课件下载：www.1ppt.com/kejian/ </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范文下载：www.1ppt.com/fanwen/             试卷下载：www.1ppt.com/shiti/  </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教案下载：www.1ppt.com/jiaoan/        </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字体下载：www.1ppt.com/ziti/</a:t>
            </a:r>
            <a:endParaRPr/>
          </a:p>
          <a:p>
            <a:pPr marL="0" marR="0" lvl="0" indent="0" algn="l" rtl="0">
              <a:spcBef>
                <a:spcPts val="0"/>
              </a:spcBef>
              <a:spcAft>
                <a:spcPts val="0"/>
              </a:spcAft>
              <a:buNone/>
            </a:pPr>
            <a:r>
              <a:rPr lang="tr-TR"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09601" y="6356354"/>
            <a:ext cx="28449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5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ftr" idx="11"/>
          </p:nvPr>
        </p:nvSpPr>
        <p:spPr>
          <a:xfrm>
            <a:off x="4165600" y="6356354"/>
            <a:ext cx="38607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5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5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8737600" y="6356354"/>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900"/>
              <a:buFont typeface="Calibri"/>
              <a:buNone/>
              <a:defRPr sz="2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blipFill rotWithShape="1">
            <a:blip r:embed="rId6">
              <a:alphaModFix amt="60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6"/>
          <p:cNvSpPr/>
          <p:nvPr/>
        </p:nvSpPr>
        <p:spPr>
          <a:xfrm>
            <a:off x="926833" y="3577332"/>
            <a:ext cx="5516843" cy="400110"/>
          </a:xfrm>
          <a:prstGeom prst="rect">
            <a:avLst/>
          </a:prstGeom>
          <a:noFill/>
          <a:ln>
            <a:noFill/>
          </a:ln>
        </p:spPr>
        <p:txBody>
          <a:bodyPr spcFirstLastPara="1" wrap="square" lIns="91425" tIns="45700" rIns="91425" bIns="45700" anchor="t" anchorCtr="0">
            <a:noAutofit/>
          </a:bodyPr>
          <a:lstStyle/>
          <a:p>
            <a:pPr lvl="0"/>
            <a:r>
              <a:rPr lang="tr-TR" sz="1800" dirty="0">
                <a:solidFill>
                  <a:srgbClr val="009999"/>
                </a:solidFill>
                <a:latin typeface="Century Gothic"/>
                <a:ea typeface="Century Gothic"/>
                <a:cs typeface="Century Gothic"/>
                <a:sym typeface="Century Gothic"/>
              </a:rPr>
              <a:t>CELLULAR ESSENTİALS &amp; AQUEOUS ENVİRONMENT OF THE CELL</a:t>
            </a:r>
          </a:p>
        </p:txBody>
      </p:sp>
      <p:grpSp>
        <p:nvGrpSpPr>
          <p:cNvPr id="31" name="Google Shape;31;p6"/>
          <p:cNvGrpSpPr/>
          <p:nvPr/>
        </p:nvGrpSpPr>
        <p:grpSpPr>
          <a:xfrm flipH="1">
            <a:off x="6291760" y="668657"/>
            <a:ext cx="5860641" cy="6861082"/>
            <a:chOff x="441028" y="108253"/>
            <a:chExt cx="4654180" cy="6678233"/>
          </a:xfrm>
        </p:grpSpPr>
        <p:cxnSp>
          <p:nvCxnSpPr>
            <p:cNvPr id="32" name="Google Shape;32;p6"/>
            <p:cNvCxnSpPr/>
            <p:nvPr/>
          </p:nvCxnSpPr>
          <p:spPr>
            <a:xfrm>
              <a:off x="1397000" y="109248"/>
              <a:ext cx="3698208" cy="2003942"/>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33" name="Google Shape;33;p6"/>
            <p:cNvCxnSpPr/>
            <p:nvPr/>
          </p:nvCxnSpPr>
          <p:spPr>
            <a:xfrm>
              <a:off x="441030" y="975564"/>
              <a:ext cx="4034133" cy="2193086"/>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34" name="Google Shape;34;p6"/>
            <p:cNvCxnSpPr/>
            <p:nvPr/>
          </p:nvCxnSpPr>
          <p:spPr>
            <a:xfrm>
              <a:off x="441030" y="2325338"/>
              <a:ext cx="4259152" cy="2315413"/>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35" name="Google Shape;35;p6"/>
            <p:cNvCxnSpPr/>
            <p:nvPr/>
          </p:nvCxnSpPr>
          <p:spPr>
            <a:xfrm>
              <a:off x="441030" y="3668759"/>
              <a:ext cx="4338247" cy="2358412"/>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36" name="Google Shape;36;p6"/>
            <p:cNvCxnSpPr/>
            <p:nvPr/>
          </p:nvCxnSpPr>
          <p:spPr>
            <a:xfrm>
              <a:off x="442776" y="5064209"/>
              <a:ext cx="3204537" cy="1722277"/>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37" name="Google Shape;37;p6"/>
            <p:cNvCxnSpPr/>
            <p:nvPr/>
          </p:nvCxnSpPr>
          <p:spPr>
            <a:xfrm>
              <a:off x="441030" y="6380062"/>
              <a:ext cx="754357" cy="405429"/>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38" name="Google Shape;38;p6"/>
            <p:cNvCxnSpPr/>
            <p:nvPr/>
          </p:nvCxnSpPr>
          <p:spPr>
            <a:xfrm rot="10800000" flipH="1">
              <a:off x="441030" y="935237"/>
              <a:ext cx="4034131" cy="2248000"/>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39" name="Google Shape;39;p6"/>
            <p:cNvCxnSpPr/>
            <p:nvPr/>
          </p:nvCxnSpPr>
          <p:spPr>
            <a:xfrm rot="10800000" flipH="1">
              <a:off x="441030" y="2083389"/>
              <a:ext cx="4314751" cy="2404374"/>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40" name="Google Shape;40;p6"/>
            <p:cNvCxnSpPr/>
            <p:nvPr/>
          </p:nvCxnSpPr>
          <p:spPr>
            <a:xfrm rot="10800000" flipH="1">
              <a:off x="441028" y="3440258"/>
              <a:ext cx="4425082" cy="2465854"/>
            </a:xfrm>
            <a:prstGeom prst="straightConnector1">
              <a:avLst/>
            </a:prstGeom>
            <a:noFill/>
            <a:ln w="12700" cap="rnd" cmpd="sng">
              <a:solidFill>
                <a:srgbClr val="FFFFFF">
                  <a:alpha val="49803"/>
                </a:srgbClr>
              </a:solidFill>
              <a:prstDash val="solid"/>
              <a:miter lim="800000"/>
              <a:headEnd type="none" w="sm" len="sm"/>
              <a:tailEnd type="none" w="sm" len="sm"/>
            </a:ln>
          </p:spPr>
        </p:cxnSp>
        <p:cxnSp>
          <p:nvCxnSpPr>
            <p:cNvPr id="41" name="Google Shape;41;p6"/>
            <p:cNvCxnSpPr/>
            <p:nvPr/>
          </p:nvCxnSpPr>
          <p:spPr>
            <a:xfrm rot="10800000" flipH="1">
              <a:off x="1261223" y="4797682"/>
              <a:ext cx="3567204" cy="1987809"/>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42" name="Google Shape;42;p6"/>
            <p:cNvCxnSpPr/>
            <p:nvPr/>
          </p:nvCxnSpPr>
          <p:spPr>
            <a:xfrm rot="10800000" flipH="1">
              <a:off x="441028" y="108253"/>
              <a:ext cx="3103433" cy="1729372"/>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43" name="Google Shape;43;p6"/>
            <p:cNvCxnSpPr/>
            <p:nvPr/>
          </p:nvCxnSpPr>
          <p:spPr>
            <a:xfrm rot="10800000" flipH="1">
              <a:off x="441030" y="111253"/>
              <a:ext cx="682160" cy="377986"/>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44" name="Google Shape;44;p6"/>
            <p:cNvCxnSpPr/>
            <p:nvPr/>
          </p:nvCxnSpPr>
          <p:spPr>
            <a:xfrm>
              <a:off x="1206647" y="109248"/>
              <a:ext cx="0" cy="6677238"/>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45" name="Google Shape;45;p6"/>
            <p:cNvCxnSpPr/>
            <p:nvPr/>
          </p:nvCxnSpPr>
          <p:spPr>
            <a:xfrm>
              <a:off x="3676895" y="108253"/>
              <a:ext cx="0" cy="6678233"/>
            </a:xfrm>
            <a:prstGeom prst="straightConnector1">
              <a:avLst/>
            </a:prstGeom>
            <a:noFill/>
            <a:ln w="12700" cap="rnd" cmpd="sng">
              <a:solidFill>
                <a:srgbClr val="FFFFFF">
                  <a:alpha val="60000"/>
                </a:srgbClr>
              </a:solidFill>
              <a:prstDash val="solid"/>
              <a:miter lim="800000"/>
              <a:headEnd type="none" w="sm" len="sm"/>
              <a:tailEnd type="none" w="sm" len="sm"/>
            </a:ln>
          </p:spPr>
        </p:cxnSp>
      </p:grpSp>
      <p:sp>
        <p:nvSpPr>
          <p:cNvPr id="46" name="Google Shape;46;p6"/>
          <p:cNvSpPr/>
          <p:nvPr/>
        </p:nvSpPr>
        <p:spPr>
          <a:xfrm>
            <a:off x="-2290773" y="5223413"/>
            <a:ext cx="4767943" cy="4767943"/>
          </a:xfrm>
          <a:prstGeom prst="arc">
            <a:avLst>
              <a:gd name="adj1" fmla="val 15964885"/>
              <a:gd name="adj2" fmla="val 20622663"/>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grpSp>
        <p:nvGrpSpPr>
          <p:cNvPr id="47" name="Google Shape;47;p6"/>
          <p:cNvGrpSpPr/>
          <p:nvPr/>
        </p:nvGrpSpPr>
        <p:grpSpPr>
          <a:xfrm>
            <a:off x="8292824" y="4767695"/>
            <a:ext cx="587486" cy="1728000"/>
            <a:chOff x="8085157" y="5279067"/>
            <a:chExt cx="587486" cy="1728000"/>
          </a:xfrm>
        </p:grpSpPr>
        <p:sp>
          <p:nvSpPr>
            <p:cNvPr id="48" name="Google Shape;48;p6"/>
            <p:cNvSpPr/>
            <p:nvPr/>
          </p:nvSpPr>
          <p:spPr>
            <a:xfrm rot="10800000">
              <a:off x="8085157" y="5546117"/>
              <a:ext cx="587486" cy="1460950"/>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49" name="Google Shape;49;p6"/>
            <p:cNvSpPr/>
            <p:nvPr/>
          </p:nvSpPr>
          <p:spPr>
            <a:xfrm>
              <a:off x="8111847" y="5279067"/>
              <a:ext cx="534106" cy="534099"/>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50" name="Google Shape;50;p6"/>
          <p:cNvGrpSpPr/>
          <p:nvPr/>
        </p:nvGrpSpPr>
        <p:grpSpPr>
          <a:xfrm>
            <a:off x="8099666" y="2923734"/>
            <a:ext cx="807500" cy="2304000"/>
            <a:chOff x="7891999" y="3435106"/>
            <a:chExt cx="807500" cy="2304000"/>
          </a:xfrm>
        </p:grpSpPr>
        <p:sp>
          <p:nvSpPr>
            <p:cNvPr id="51" name="Google Shape;51;p6"/>
            <p:cNvSpPr/>
            <p:nvPr/>
          </p:nvSpPr>
          <p:spPr>
            <a:xfrm rot="10800000">
              <a:off x="7891999" y="3791172"/>
              <a:ext cx="807500" cy="194793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52" name="Google Shape;52;p6"/>
            <p:cNvSpPr/>
            <p:nvPr/>
          </p:nvSpPr>
          <p:spPr>
            <a:xfrm>
              <a:off x="7939684" y="3435106"/>
              <a:ext cx="712133" cy="712132"/>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53" name="Google Shape;53;p6"/>
          <p:cNvGrpSpPr/>
          <p:nvPr/>
        </p:nvGrpSpPr>
        <p:grpSpPr>
          <a:xfrm>
            <a:off x="9138566" y="4508226"/>
            <a:ext cx="771066" cy="2268000"/>
            <a:chOff x="8930899" y="5019598"/>
            <a:chExt cx="771066" cy="2268000"/>
          </a:xfrm>
        </p:grpSpPr>
        <p:sp>
          <p:nvSpPr>
            <p:cNvPr id="54" name="Google Shape;54;p6"/>
            <p:cNvSpPr/>
            <p:nvPr/>
          </p:nvSpPr>
          <p:spPr>
            <a:xfrm rot="10800000">
              <a:off x="8930899" y="5370100"/>
              <a:ext cx="771066" cy="191749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55" name="Google Shape;55;p6"/>
            <p:cNvSpPr/>
            <p:nvPr/>
          </p:nvSpPr>
          <p:spPr>
            <a:xfrm>
              <a:off x="8965930" y="5019598"/>
              <a:ext cx="701006" cy="701005"/>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56" name="Google Shape;56;p6"/>
          <p:cNvGrpSpPr/>
          <p:nvPr/>
        </p:nvGrpSpPr>
        <p:grpSpPr>
          <a:xfrm>
            <a:off x="6405681" y="3439784"/>
            <a:ext cx="786986" cy="2124000"/>
            <a:chOff x="6198014" y="3951156"/>
            <a:chExt cx="786986" cy="2124000"/>
          </a:xfrm>
        </p:grpSpPr>
        <p:sp>
          <p:nvSpPr>
            <p:cNvPr id="57" name="Google Shape;57;p6"/>
            <p:cNvSpPr/>
            <p:nvPr/>
          </p:nvSpPr>
          <p:spPr>
            <a:xfrm rot="10800000">
              <a:off x="6198014" y="4279404"/>
              <a:ext cx="786986" cy="1795752"/>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58" name="Google Shape;58;p6"/>
            <p:cNvSpPr/>
            <p:nvPr/>
          </p:nvSpPr>
          <p:spPr>
            <a:xfrm>
              <a:off x="6263259" y="3951156"/>
              <a:ext cx="656498" cy="656497"/>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59" name="Google Shape;59;p6"/>
          <p:cNvGrpSpPr/>
          <p:nvPr/>
        </p:nvGrpSpPr>
        <p:grpSpPr>
          <a:xfrm>
            <a:off x="8699206" y="3193949"/>
            <a:ext cx="1248391" cy="3672000"/>
            <a:chOff x="8491539" y="3705321"/>
            <a:chExt cx="1248391" cy="3672000"/>
          </a:xfrm>
        </p:grpSpPr>
        <p:sp>
          <p:nvSpPr>
            <p:cNvPr id="60" name="Google Shape;60;p6"/>
            <p:cNvSpPr/>
            <p:nvPr/>
          </p:nvSpPr>
          <p:spPr>
            <a:xfrm rot="10800000">
              <a:off x="8491539" y="4272801"/>
              <a:ext cx="1248391" cy="3104520"/>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61" name="Google Shape;61;p6"/>
            <p:cNvSpPr/>
            <p:nvPr/>
          </p:nvSpPr>
          <p:spPr>
            <a:xfrm>
              <a:off x="8548254" y="3705321"/>
              <a:ext cx="1134960" cy="1134960"/>
            </a:xfrm>
            <a:prstGeom prst="ellipse">
              <a:avLst/>
            </a:prstGeom>
            <a:gradFill>
              <a:gsLst>
                <a:gs pos="0">
                  <a:srgbClr val="FFF5CE"/>
                </a:gs>
                <a:gs pos="60000">
                  <a:srgbClr val="009999"/>
                </a:gs>
                <a:gs pos="100000">
                  <a:srgbClr val="009999"/>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62" name="Google Shape;62;p6"/>
          <p:cNvGrpSpPr/>
          <p:nvPr/>
        </p:nvGrpSpPr>
        <p:grpSpPr>
          <a:xfrm>
            <a:off x="7885873" y="3661950"/>
            <a:ext cx="905695" cy="2664001"/>
            <a:chOff x="7678206" y="4173322"/>
            <a:chExt cx="905695" cy="2664001"/>
          </a:xfrm>
        </p:grpSpPr>
        <p:sp>
          <p:nvSpPr>
            <p:cNvPr id="63" name="Google Shape;63;p6"/>
            <p:cNvSpPr/>
            <p:nvPr/>
          </p:nvSpPr>
          <p:spPr>
            <a:xfrm rot="10800000">
              <a:off x="7678206" y="4585024"/>
              <a:ext cx="905695" cy="225229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64" name="Google Shape;64;p6"/>
            <p:cNvSpPr/>
            <p:nvPr/>
          </p:nvSpPr>
          <p:spPr>
            <a:xfrm>
              <a:off x="7719353" y="4173322"/>
              <a:ext cx="823402" cy="823403"/>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65" name="Google Shape;65;p6"/>
          <p:cNvGrpSpPr/>
          <p:nvPr/>
        </p:nvGrpSpPr>
        <p:grpSpPr>
          <a:xfrm>
            <a:off x="8366435" y="4000193"/>
            <a:ext cx="942412" cy="2772000"/>
            <a:chOff x="8158768" y="4511565"/>
            <a:chExt cx="942412" cy="2772000"/>
          </a:xfrm>
        </p:grpSpPr>
        <p:sp>
          <p:nvSpPr>
            <p:cNvPr id="66" name="Google Shape;66;p6"/>
            <p:cNvSpPr/>
            <p:nvPr/>
          </p:nvSpPr>
          <p:spPr>
            <a:xfrm rot="10800000">
              <a:off x="8158768" y="4939957"/>
              <a:ext cx="942412" cy="234360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67" name="Google Shape;67;p6"/>
            <p:cNvSpPr/>
            <p:nvPr/>
          </p:nvSpPr>
          <p:spPr>
            <a:xfrm>
              <a:off x="8201583" y="4511565"/>
              <a:ext cx="856783" cy="856784"/>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68" name="Google Shape;68;p6"/>
          <p:cNvGrpSpPr/>
          <p:nvPr/>
        </p:nvGrpSpPr>
        <p:grpSpPr>
          <a:xfrm>
            <a:off x="11517078" y="5499792"/>
            <a:ext cx="715902" cy="1980000"/>
            <a:chOff x="11309411" y="6011164"/>
            <a:chExt cx="715902" cy="1980000"/>
          </a:xfrm>
        </p:grpSpPr>
        <p:sp>
          <p:nvSpPr>
            <p:cNvPr id="69" name="Google Shape;69;p6"/>
            <p:cNvSpPr/>
            <p:nvPr/>
          </p:nvSpPr>
          <p:spPr>
            <a:xfrm rot="10800000">
              <a:off x="11309411" y="6317158"/>
              <a:ext cx="715902" cy="1674006"/>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70" name="Google Shape;70;p6"/>
            <p:cNvSpPr/>
            <p:nvPr/>
          </p:nvSpPr>
          <p:spPr>
            <a:xfrm>
              <a:off x="11361368" y="6011164"/>
              <a:ext cx="611990" cy="611988"/>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71" name="Google Shape;71;p6"/>
          <p:cNvGrpSpPr/>
          <p:nvPr/>
        </p:nvGrpSpPr>
        <p:grpSpPr>
          <a:xfrm>
            <a:off x="9480404" y="5662285"/>
            <a:ext cx="868978" cy="2556000"/>
            <a:chOff x="9272737" y="6173657"/>
            <a:chExt cx="868978" cy="2556000"/>
          </a:xfrm>
        </p:grpSpPr>
        <p:sp>
          <p:nvSpPr>
            <p:cNvPr id="72" name="Google Shape;72;p6"/>
            <p:cNvSpPr/>
            <p:nvPr/>
          </p:nvSpPr>
          <p:spPr>
            <a:xfrm rot="10800000">
              <a:off x="9272737" y="6568668"/>
              <a:ext cx="868978" cy="216098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73" name="Google Shape;73;p6"/>
            <p:cNvSpPr/>
            <p:nvPr/>
          </p:nvSpPr>
          <p:spPr>
            <a:xfrm>
              <a:off x="9312216" y="6173657"/>
              <a:ext cx="790021" cy="790021"/>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74" name="Google Shape;74;p6"/>
          <p:cNvGrpSpPr/>
          <p:nvPr/>
        </p:nvGrpSpPr>
        <p:grpSpPr>
          <a:xfrm>
            <a:off x="8655131" y="5068863"/>
            <a:ext cx="1174957" cy="3455999"/>
            <a:chOff x="8447464" y="5580235"/>
            <a:chExt cx="1174957" cy="3455999"/>
          </a:xfrm>
        </p:grpSpPr>
        <p:sp>
          <p:nvSpPr>
            <p:cNvPr id="75" name="Google Shape;75;p6"/>
            <p:cNvSpPr/>
            <p:nvPr/>
          </p:nvSpPr>
          <p:spPr>
            <a:xfrm rot="10800000">
              <a:off x="8447464" y="6114333"/>
              <a:ext cx="1174957" cy="2921901"/>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76" name="Google Shape;76;p6"/>
            <p:cNvSpPr/>
            <p:nvPr/>
          </p:nvSpPr>
          <p:spPr>
            <a:xfrm>
              <a:off x="8500844" y="5580235"/>
              <a:ext cx="1068199" cy="1068198"/>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77" name="Google Shape;77;p6"/>
          <p:cNvGrpSpPr/>
          <p:nvPr/>
        </p:nvGrpSpPr>
        <p:grpSpPr>
          <a:xfrm>
            <a:off x="5921032" y="4130693"/>
            <a:ext cx="1358547" cy="3996000"/>
            <a:chOff x="5713365" y="4642065"/>
            <a:chExt cx="1358547" cy="3996000"/>
          </a:xfrm>
        </p:grpSpPr>
        <p:sp>
          <p:nvSpPr>
            <p:cNvPr id="78" name="Google Shape;78;p6"/>
            <p:cNvSpPr/>
            <p:nvPr/>
          </p:nvSpPr>
          <p:spPr>
            <a:xfrm rot="10800000">
              <a:off x="5713365" y="5259617"/>
              <a:ext cx="1358547" cy="337844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79" name="Google Shape;79;p6"/>
            <p:cNvSpPr/>
            <p:nvPr/>
          </p:nvSpPr>
          <p:spPr>
            <a:xfrm>
              <a:off x="5775086" y="4642065"/>
              <a:ext cx="1235107" cy="1235104"/>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80" name="Google Shape;80;p6"/>
          <p:cNvGrpSpPr/>
          <p:nvPr/>
        </p:nvGrpSpPr>
        <p:grpSpPr>
          <a:xfrm>
            <a:off x="7354275" y="4492938"/>
            <a:ext cx="820027" cy="2412000"/>
            <a:chOff x="7146608" y="5004310"/>
            <a:chExt cx="820027" cy="2412000"/>
          </a:xfrm>
        </p:grpSpPr>
        <p:sp>
          <p:nvSpPr>
            <p:cNvPr id="81" name="Google Shape;81;p6"/>
            <p:cNvSpPr/>
            <p:nvPr/>
          </p:nvSpPr>
          <p:spPr>
            <a:xfrm rot="10800000">
              <a:off x="7146608" y="5377067"/>
              <a:ext cx="820027" cy="2039243"/>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82" name="Google Shape;82;p6"/>
            <p:cNvSpPr/>
            <p:nvPr/>
          </p:nvSpPr>
          <p:spPr>
            <a:xfrm>
              <a:off x="7183863" y="5004310"/>
              <a:ext cx="745518" cy="745513"/>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83" name="Google Shape;83;p6"/>
          <p:cNvGrpSpPr/>
          <p:nvPr/>
        </p:nvGrpSpPr>
        <p:grpSpPr>
          <a:xfrm>
            <a:off x="7173617" y="3914779"/>
            <a:ext cx="879620" cy="2555999"/>
            <a:chOff x="6965950" y="4426151"/>
            <a:chExt cx="879620" cy="2555999"/>
          </a:xfrm>
        </p:grpSpPr>
        <p:sp>
          <p:nvSpPr>
            <p:cNvPr id="84" name="Google Shape;84;p6"/>
            <p:cNvSpPr/>
            <p:nvPr/>
          </p:nvSpPr>
          <p:spPr>
            <a:xfrm rot="10800000">
              <a:off x="6965950" y="4821161"/>
              <a:ext cx="879620" cy="216098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85" name="Google Shape;85;p6"/>
            <p:cNvSpPr/>
            <p:nvPr/>
          </p:nvSpPr>
          <p:spPr>
            <a:xfrm>
              <a:off x="7010750" y="4426151"/>
              <a:ext cx="790022" cy="790021"/>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86" name="Google Shape;86;p6"/>
          <p:cNvGrpSpPr/>
          <p:nvPr/>
        </p:nvGrpSpPr>
        <p:grpSpPr>
          <a:xfrm>
            <a:off x="10781127" y="4130693"/>
            <a:ext cx="525546" cy="1331996"/>
            <a:chOff x="10573460" y="4642065"/>
            <a:chExt cx="525546" cy="1331996"/>
          </a:xfrm>
        </p:grpSpPr>
        <p:sp>
          <p:nvSpPr>
            <p:cNvPr id="87" name="Google Shape;87;p6"/>
            <p:cNvSpPr/>
            <p:nvPr/>
          </p:nvSpPr>
          <p:spPr>
            <a:xfrm rot="10800000">
              <a:off x="10573460" y="4847912"/>
              <a:ext cx="525546" cy="112614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88" name="Google Shape;88;p6"/>
            <p:cNvSpPr/>
            <p:nvPr/>
          </p:nvSpPr>
          <p:spPr>
            <a:xfrm>
              <a:off x="10630379" y="4642065"/>
              <a:ext cx="411710" cy="411701"/>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89" name="Google Shape;89;p6"/>
          <p:cNvGrpSpPr/>
          <p:nvPr/>
        </p:nvGrpSpPr>
        <p:grpSpPr>
          <a:xfrm>
            <a:off x="9929014" y="3525147"/>
            <a:ext cx="715672" cy="1980000"/>
            <a:chOff x="9721347" y="4036519"/>
            <a:chExt cx="715672" cy="1980000"/>
          </a:xfrm>
        </p:grpSpPr>
        <p:sp>
          <p:nvSpPr>
            <p:cNvPr id="90" name="Google Shape;90;p6"/>
            <p:cNvSpPr/>
            <p:nvPr/>
          </p:nvSpPr>
          <p:spPr>
            <a:xfrm rot="10800000">
              <a:off x="9721347" y="4342513"/>
              <a:ext cx="715672" cy="1674006"/>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91" name="Google Shape;91;p6"/>
            <p:cNvSpPr/>
            <p:nvPr/>
          </p:nvSpPr>
          <p:spPr>
            <a:xfrm>
              <a:off x="9773189" y="4036519"/>
              <a:ext cx="611990" cy="611988"/>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92" name="Google Shape;92;p6"/>
          <p:cNvGrpSpPr/>
          <p:nvPr/>
        </p:nvGrpSpPr>
        <p:grpSpPr>
          <a:xfrm>
            <a:off x="7304959" y="2912868"/>
            <a:ext cx="1077041" cy="3167998"/>
            <a:chOff x="7097292" y="3424240"/>
            <a:chExt cx="1077041" cy="3167998"/>
          </a:xfrm>
        </p:grpSpPr>
        <p:sp>
          <p:nvSpPr>
            <p:cNvPr id="93" name="Google Shape;93;p6"/>
            <p:cNvSpPr/>
            <p:nvPr/>
          </p:nvSpPr>
          <p:spPr>
            <a:xfrm rot="10800000">
              <a:off x="7097292" y="3913829"/>
              <a:ext cx="1077041" cy="267840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94" name="Google Shape;94;p6"/>
            <p:cNvSpPr/>
            <p:nvPr/>
          </p:nvSpPr>
          <p:spPr>
            <a:xfrm>
              <a:off x="7146224" y="3424240"/>
              <a:ext cx="979179" cy="979179"/>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95" name="Google Shape;95;p6"/>
          <p:cNvGrpSpPr/>
          <p:nvPr/>
        </p:nvGrpSpPr>
        <p:grpSpPr>
          <a:xfrm>
            <a:off x="8567071" y="2323002"/>
            <a:ext cx="759196" cy="2124000"/>
            <a:chOff x="8359404" y="2834374"/>
            <a:chExt cx="759196" cy="2124000"/>
          </a:xfrm>
        </p:grpSpPr>
        <p:sp>
          <p:nvSpPr>
            <p:cNvPr id="96" name="Google Shape;96;p6"/>
            <p:cNvSpPr/>
            <p:nvPr/>
          </p:nvSpPr>
          <p:spPr>
            <a:xfrm rot="10800000">
              <a:off x="8359404" y="3162622"/>
              <a:ext cx="759196" cy="1795752"/>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97" name="Google Shape;97;p6"/>
            <p:cNvSpPr/>
            <p:nvPr/>
          </p:nvSpPr>
          <p:spPr>
            <a:xfrm>
              <a:off x="8410754" y="2834374"/>
              <a:ext cx="656498" cy="656497"/>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98" name="Google Shape;98;p6"/>
          <p:cNvGrpSpPr/>
          <p:nvPr/>
        </p:nvGrpSpPr>
        <p:grpSpPr>
          <a:xfrm>
            <a:off x="7977190" y="2231299"/>
            <a:ext cx="655340" cy="1728000"/>
            <a:chOff x="7769523" y="2742671"/>
            <a:chExt cx="655340" cy="1728000"/>
          </a:xfrm>
        </p:grpSpPr>
        <p:sp>
          <p:nvSpPr>
            <p:cNvPr id="99" name="Google Shape;99;p6"/>
            <p:cNvSpPr/>
            <p:nvPr/>
          </p:nvSpPr>
          <p:spPr>
            <a:xfrm rot="10800000">
              <a:off x="7769523" y="3009721"/>
              <a:ext cx="655340" cy="1460950"/>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00" name="Google Shape;100;p6"/>
            <p:cNvSpPr/>
            <p:nvPr/>
          </p:nvSpPr>
          <p:spPr>
            <a:xfrm>
              <a:off x="7830143" y="2742671"/>
              <a:ext cx="534102" cy="534099"/>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01" name="Google Shape;101;p6"/>
          <p:cNvGrpSpPr/>
          <p:nvPr/>
        </p:nvGrpSpPr>
        <p:grpSpPr>
          <a:xfrm>
            <a:off x="8487202" y="1897675"/>
            <a:ext cx="537440" cy="1404000"/>
            <a:chOff x="8279535" y="2409047"/>
            <a:chExt cx="537440" cy="1404000"/>
          </a:xfrm>
        </p:grpSpPr>
        <p:sp>
          <p:nvSpPr>
            <p:cNvPr id="102" name="Google Shape;102;p6"/>
            <p:cNvSpPr/>
            <p:nvPr/>
          </p:nvSpPr>
          <p:spPr>
            <a:xfrm rot="10800000">
              <a:off x="8279535" y="2626025"/>
              <a:ext cx="537440" cy="1187022"/>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03" name="Google Shape;103;p6"/>
            <p:cNvSpPr/>
            <p:nvPr/>
          </p:nvSpPr>
          <p:spPr>
            <a:xfrm>
              <a:off x="8331276" y="2409047"/>
              <a:ext cx="433959" cy="433955"/>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04" name="Google Shape;104;p6"/>
          <p:cNvGrpSpPr/>
          <p:nvPr/>
        </p:nvGrpSpPr>
        <p:grpSpPr>
          <a:xfrm>
            <a:off x="9058811" y="1540399"/>
            <a:ext cx="788156" cy="2160000"/>
            <a:chOff x="8851144" y="2051771"/>
            <a:chExt cx="788156" cy="2160000"/>
          </a:xfrm>
        </p:grpSpPr>
        <p:sp>
          <p:nvSpPr>
            <p:cNvPr id="105" name="Google Shape;105;p6"/>
            <p:cNvSpPr/>
            <p:nvPr/>
          </p:nvSpPr>
          <p:spPr>
            <a:xfrm rot="10800000">
              <a:off x="8851144" y="2385583"/>
              <a:ext cx="788156" cy="182618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06" name="Google Shape;106;p6"/>
            <p:cNvSpPr/>
            <p:nvPr/>
          </p:nvSpPr>
          <p:spPr>
            <a:xfrm>
              <a:off x="8911411" y="2051771"/>
              <a:ext cx="667625" cy="667624"/>
            </a:xfrm>
            <a:prstGeom prst="ellipse">
              <a:avLst/>
            </a:prstGeom>
            <a:gradFill>
              <a:gsLst>
                <a:gs pos="0">
                  <a:srgbClr val="FFF5CE"/>
                </a:gs>
                <a:gs pos="60000">
                  <a:srgbClr val="009999"/>
                </a:gs>
                <a:gs pos="100000">
                  <a:srgbClr val="009999"/>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07" name="Google Shape;107;p6"/>
          <p:cNvGrpSpPr/>
          <p:nvPr/>
        </p:nvGrpSpPr>
        <p:grpSpPr>
          <a:xfrm>
            <a:off x="8019614" y="1318201"/>
            <a:ext cx="536716" cy="1331997"/>
            <a:chOff x="7811947" y="1829573"/>
            <a:chExt cx="536716" cy="1331997"/>
          </a:xfrm>
        </p:grpSpPr>
        <p:sp>
          <p:nvSpPr>
            <p:cNvPr id="108" name="Google Shape;108;p6"/>
            <p:cNvSpPr/>
            <p:nvPr/>
          </p:nvSpPr>
          <p:spPr>
            <a:xfrm rot="10800000">
              <a:off x="7811947" y="2035421"/>
              <a:ext cx="536716" cy="112614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09" name="Google Shape;109;p6"/>
            <p:cNvSpPr/>
            <p:nvPr/>
          </p:nvSpPr>
          <p:spPr>
            <a:xfrm>
              <a:off x="7874453" y="1829573"/>
              <a:ext cx="411705" cy="411701"/>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0" name="Google Shape;110;p6"/>
          <p:cNvGrpSpPr/>
          <p:nvPr/>
        </p:nvGrpSpPr>
        <p:grpSpPr>
          <a:xfrm>
            <a:off x="7453012" y="4954958"/>
            <a:ext cx="1358542" cy="3996000"/>
            <a:chOff x="7245345" y="5466330"/>
            <a:chExt cx="1358542" cy="3996000"/>
          </a:xfrm>
        </p:grpSpPr>
        <p:sp>
          <p:nvSpPr>
            <p:cNvPr id="111" name="Google Shape;111;p6"/>
            <p:cNvSpPr/>
            <p:nvPr/>
          </p:nvSpPr>
          <p:spPr>
            <a:xfrm rot="10800000">
              <a:off x="7245345" y="6083882"/>
              <a:ext cx="1358542" cy="337844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2" name="Google Shape;112;p6"/>
            <p:cNvSpPr/>
            <p:nvPr/>
          </p:nvSpPr>
          <p:spPr>
            <a:xfrm>
              <a:off x="7307066" y="5466330"/>
              <a:ext cx="1235103" cy="1235104"/>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3" name="Google Shape;113;p6"/>
          <p:cNvGrpSpPr/>
          <p:nvPr/>
        </p:nvGrpSpPr>
        <p:grpSpPr>
          <a:xfrm>
            <a:off x="6904032" y="4835546"/>
            <a:ext cx="917938" cy="2700000"/>
            <a:chOff x="6696365" y="5346918"/>
            <a:chExt cx="917938" cy="2700000"/>
          </a:xfrm>
        </p:grpSpPr>
        <p:sp>
          <p:nvSpPr>
            <p:cNvPr id="114" name="Google Shape;114;p6"/>
            <p:cNvSpPr/>
            <p:nvPr/>
          </p:nvSpPr>
          <p:spPr>
            <a:xfrm rot="10800000">
              <a:off x="6696365" y="5764183"/>
              <a:ext cx="917938" cy="2282735"/>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5" name="Google Shape;115;p6"/>
            <p:cNvSpPr/>
            <p:nvPr/>
          </p:nvSpPr>
          <p:spPr>
            <a:xfrm>
              <a:off x="6738068" y="5346918"/>
              <a:ext cx="834533" cy="834530"/>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6" name="Google Shape;116;p6"/>
          <p:cNvGrpSpPr/>
          <p:nvPr/>
        </p:nvGrpSpPr>
        <p:grpSpPr>
          <a:xfrm>
            <a:off x="6452851" y="5746603"/>
            <a:ext cx="1174953" cy="3455999"/>
            <a:chOff x="6245184" y="6257975"/>
            <a:chExt cx="1174953" cy="3455999"/>
          </a:xfrm>
        </p:grpSpPr>
        <p:sp>
          <p:nvSpPr>
            <p:cNvPr id="117" name="Google Shape;117;p6"/>
            <p:cNvSpPr/>
            <p:nvPr/>
          </p:nvSpPr>
          <p:spPr>
            <a:xfrm rot="10800000">
              <a:off x="6245184" y="6792073"/>
              <a:ext cx="1174953" cy="2921901"/>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8" name="Google Shape;118;p6"/>
            <p:cNvSpPr/>
            <p:nvPr/>
          </p:nvSpPr>
          <p:spPr>
            <a:xfrm>
              <a:off x="6298564" y="6257975"/>
              <a:ext cx="1068195" cy="1068198"/>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9" name="Google Shape;119;p6"/>
          <p:cNvGrpSpPr/>
          <p:nvPr/>
        </p:nvGrpSpPr>
        <p:grpSpPr>
          <a:xfrm>
            <a:off x="9222081" y="2618267"/>
            <a:ext cx="905695" cy="2664001"/>
            <a:chOff x="9014414" y="3129639"/>
            <a:chExt cx="905695" cy="2664001"/>
          </a:xfrm>
        </p:grpSpPr>
        <p:sp>
          <p:nvSpPr>
            <p:cNvPr id="120" name="Google Shape;120;p6"/>
            <p:cNvSpPr/>
            <p:nvPr/>
          </p:nvSpPr>
          <p:spPr>
            <a:xfrm rot="10800000">
              <a:off x="9014414" y="3541341"/>
              <a:ext cx="905695" cy="225229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21" name="Google Shape;121;p6"/>
            <p:cNvSpPr/>
            <p:nvPr/>
          </p:nvSpPr>
          <p:spPr>
            <a:xfrm>
              <a:off x="9055561" y="3129639"/>
              <a:ext cx="823402" cy="823403"/>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22" name="Google Shape;122;p6"/>
          <p:cNvGrpSpPr/>
          <p:nvPr/>
        </p:nvGrpSpPr>
        <p:grpSpPr>
          <a:xfrm>
            <a:off x="9624796" y="4386024"/>
            <a:ext cx="1077041" cy="3168000"/>
            <a:chOff x="9417129" y="4897396"/>
            <a:chExt cx="1077041" cy="3168000"/>
          </a:xfrm>
        </p:grpSpPr>
        <p:sp>
          <p:nvSpPr>
            <p:cNvPr id="123" name="Google Shape;123;p6"/>
            <p:cNvSpPr/>
            <p:nvPr/>
          </p:nvSpPr>
          <p:spPr>
            <a:xfrm rot="10800000">
              <a:off x="9417129" y="5386987"/>
              <a:ext cx="1077041" cy="267840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24" name="Google Shape;124;p6"/>
            <p:cNvSpPr/>
            <p:nvPr/>
          </p:nvSpPr>
          <p:spPr>
            <a:xfrm>
              <a:off x="9466061" y="4897396"/>
              <a:ext cx="979179" cy="979182"/>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25" name="Google Shape;125;p6"/>
          <p:cNvGrpSpPr/>
          <p:nvPr/>
        </p:nvGrpSpPr>
        <p:grpSpPr>
          <a:xfrm>
            <a:off x="10281287" y="5135033"/>
            <a:ext cx="632480" cy="1692000"/>
            <a:chOff x="10073620" y="5646405"/>
            <a:chExt cx="632480" cy="1692000"/>
          </a:xfrm>
        </p:grpSpPr>
        <p:sp>
          <p:nvSpPr>
            <p:cNvPr id="126" name="Google Shape;126;p6"/>
            <p:cNvSpPr/>
            <p:nvPr/>
          </p:nvSpPr>
          <p:spPr>
            <a:xfrm rot="10800000">
              <a:off x="10073620" y="5907891"/>
              <a:ext cx="632480" cy="143051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27" name="Google Shape;127;p6"/>
            <p:cNvSpPr/>
            <p:nvPr/>
          </p:nvSpPr>
          <p:spPr>
            <a:xfrm>
              <a:off x="10128371" y="5646405"/>
              <a:ext cx="522979" cy="522972"/>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28" name="Google Shape;128;p6"/>
          <p:cNvGrpSpPr/>
          <p:nvPr/>
        </p:nvGrpSpPr>
        <p:grpSpPr>
          <a:xfrm>
            <a:off x="10438670" y="5732314"/>
            <a:ext cx="1077041" cy="3168000"/>
            <a:chOff x="10231003" y="6243686"/>
            <a:chExt cx="1077041" cy="3168000"/>
          </a:xfrm>
        </p:grpSpPr>
        <p:sp>
          <p:nvSpPr>
            <p:cNvPr id="129" name="Google Shape;129;p6"/>
            <p:cNvSpPr/>
            <p:nvPr/>
          </p:nvSpPr>
          <p:spPr>
            <a:xfrm rot="10800000">
              <a:off x="10231003" y="6733277"/>
              <a:ext cx="1077041" cy="267840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30" name="Google Shape;130;p6"/>
            <p:cNvSpPr/>
            <p:nvPr/>
          </p:nvSpPr>
          <p:spPr>
            <a:xfrm>
              <a:off x="10279935" y="6243686"/>
              <a:ext cx="979179" cy="979182"/>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sp>
        <p:nvSpPr>
          <p:cNvPr id="131" name="Google Shape;131;p6"/>
          <p:cNvSpPr txBox="1"/>
          <p:nvPr/>
        </p:nvSpPr>
        <p:spPr>
          <a:xfrm>
            <a:off x="914374" y="2233623"/>
            <a:ext cx="4307589" cy="101566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tr-TR" sz="4000" b="0" u="none" dirty="0">
                <a:solidFill>
                  <a:srgbClr val="009999"/>
                </a:solidFill>
                <a:latin typeface="Century Gothic"/>
                <a:ea typeface="Century Gothic"/>
                <a:cs typeface="Century Gothic"/>
                <a:sym typeface="Century Gothic"/>
              </a:rPr>
              <a:t>FOUNDATIONS 1</a:t>
            </a:r>
            <a:endParaRPr sz="4000" b="1" u="none" dirty="0">
              <a:solidFill>
                <a:srgbClr val="009999"/>
              </a:solidFill>
              <a:latin typeface="Century Gothic"/>
              <a:ea typeface="Century Gothic"/>
              <a:cs typeface="Century Gothic"/>
              <a:sym typeface="Century Gothic"/>
            </a:endParaRPr>
          </a:p>
        </p:txBody>
      </p:sp>
      <p:sp>
        <p:nvSpPr>
          <p:cNvPr id="132" name="Google Shape;132;p6"/>
          <p:cNvSpPr/>
          <p:nvPr/>
        </p:nvSpPr>
        <p:spPr>
          <a:xfrm>
            <a:off x="977989" y="4650073"/>
            <a:ext cx="3184840" cy="413808"/>
          </a:xfrm>
          <a:prstGeom prst="roundRect">
            <a:avLst>
              <a:gd name="adj" fmla="val 50000"/>
            </a:avLst>
          </a:prstGeom>
          <a:solidFill>
            <a:srgbClr val="009999"/>
          </a:solidFill>
          <a:ln w="254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dirty="0">
                <a:solidFill>
                  <a:srgbClr val="FFFFFF"/>
                </a:solidFill>
                <a:latin typeface="Century Gothic"/>
                <a:ea typeface="Century Gothic"/>
                <a:cs typeface="Century Gothic"/>
                <a:sym typeface="Century Gothic"/>
              </a:rPr>
              <a:t>DR. AKEEM THORPE</a:t>
            </a:r>
          </a:p>
        </p:txBody>
      </p:sp>
      <p:sp>
        <p:nvSpPr>
          <p:cNvPr id="133" name="Google Shape;133;p6"/>
          <p:cNvSpPr txBox="1"/>
          <p:nvPr/>
        </p:nvSpPr>
        <p:spPr>
          <a:xfrm>
            <a:off x="888546" y="788590"/>
            <a:ext cx="551684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9600" b="1" dirty="0">
                <a:solidFill>
                  <a:srgbClr val="009999"/>
                </a:solidFill>
                <a:latin typeface="Century Gothic"/>
                <a:ea typeface="Century Gothic"/>
                <a:cs typeface="Century Gothic"/>
                <a:sym typeface="Century Gothic"/>
              </a:rPr>
              <a:t>CELL BIO</a:t>
            </a:r>
            <a:endParaRPr sz="9600" b="1" dirty="0">
              <a:solidFill>
                <a:srgbClr val="009999"/>
              </a:solidFill>
              <a:latin typeface="Century Gothic"/>
              <a:ea typeface="Century Gothic"/>
              <a:cs typeface="Century Gothic"/>
              <a:sym typeface="Century Gothic"/>
            </a:endParaRPr>
          </a:p>
        </p:txBody>
      </p:sp>
      <p:sp>
        <p:nvSpPr>
          <p:cNvPr id="134" name="Google Shape;134;p6"/>
          <p:cNvSpPr/>
          <p:nvPr/>
        </p:nvSpPr>
        <p:spPr>
          <a:xfrm>
            <a:off x="1019175" y="3395429"/>
            <a:ext cx="360000" cy="67142"/>
          </a:xfrm>
          <a:prstGeom prst="roundRect">
            <a:avLst>
              <a:gd name="adj" fmla="val 50000"/>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9999"/>
              </a:solidFill>
              <a:latin typeface="Century Gothic"/>
              <a:ea typeface="Century Gothic"/>
              <a:cs typeface="Century Gothic"/>
              <a:sym typeface="Century Gothic"/>
            </a:endParaRPr>
          </a:p>
        </p:txBody>
      </p:sp>
      <p:pic>
        <p:nvPicPr>
          <p:cNvPr id="7" name="Picture 6" descr="Logo&#10;&#10;Description automatically generated">
            <a:extLst>
              <a:ext uri="{FF2B5EF4-FFF2-40B4-BE49-F238E27FC236}">
                <a16:creationId xmlns:a16="http://schemas.microsoft.com/office/drawing/2014/main" id="{3DBB0B5D-545D-AD4C-AA13-B8845F628280}"/>
              </a:ext>
            </a:extLst>
          </p:cNvPr>
          <p:cNvPicPr>
            <a:picLocks noChangeAspect="1"/>
          </p:cNvPicPr>
          <p:nvPr/>
        </p:nvPicPr>
        <p:blipFill rotWithShape="1">
          <a:blip r:embed="rId3"/>
          <a:srcRect l="-1" t="16193" r="1539" b="28046"/>
          <a:stretch/>
        </p:blipFill>
        <p:spPr>
          <a:xfrm>
            <a:off x="2705051" y="5126825"/>
            <a:ext cx="3230889" cy="18297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6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250"/>
                                        <p:tgtEl>
                                          <p:spTgt spid="4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50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1250"/>
                                        <p:tgtEl>
                                          <p:spTgt spid="5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50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1250"/>
                                        <p:tgtEl>
                                          <p:spTgt spid="5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80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1250"/>
                                        <p:tgtEl>
                                          <p:spTgt spid="56"/>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6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1250"/>
                                        <p:tgtEl>
                                          <p:spTgt spid="59"/>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00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250"/>
                                        <p:tgtEl>
                                          <p:spTgt spid="62"/>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12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1250"/>
                                        <p:tgtEl>
                                          <p:spTgt spid="65"/>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240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1250"/>
                                        <p:tgtEl>
                                          <p:spTgt spid="68"/>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210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1250"/>
                                        <p:tgtEl>
                                          <p:spTgt spid="71"/>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200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1250"/>
                                        <p:tgtEl>
                                          <p:spTgt spid="74"/>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170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1250"/>
                                        <p:tgtEl>
                                          <p:spTgt spid="77"/>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2300"/>
                                  </p:stCondLst>
                                  <p:childTnLst>
                                    <p:set>
                                      <p:cBhvr>
                                        <p:cTn id="39" dur="1" fill="hold">
                                          <p:stCondLst>
                                            <p:cond delay="0"/>
                                          </p:stCondLst>
                                        </p:cTn>
                                        <p:tgtEl>
                                          <p:spTgt spid="80"/>
                                        </p:tgtEl>
                                        <p:attrNameLst>
                                          <p:attrName>style.visibility</p:attrName>
                                        </p:attrNameLst>
                                      </p:cBhvr>
                                      <p:to>
                                        <p:strVal val="visible"/>
                                      </p:to>
                                    </p:set>
                                    <p:anim calcmode="lin" valueType="num">
                                      <p:cBhvr additive="base">
                                        <p:cTn id="40" dur="1250"/>
                                        <p:tgtEl>
                                          <p:spTgt spid="80"/>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90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1250"/>
                                        <p:tgtEl>
                                          <p:spTgt spid="83"/>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140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1250"/>
                                        <p:tgtEl>
                                          <p:spTgt spid="86"/>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1100"/>
                                  </p:stCondLst>
                                  <p:childTnLst>
                                    <p:set>
                                      <p:cBhvr>
                                        <p:cTn id="48" dur="1" fill="hold">
                                          <p:stCondLst>
                                            <p:cond delay="0"/>
                                          </p:stCondLst>
                                        </p:cTn>
                                        <p:tgtEl>
                                          <p:spTgt spid="89"/>
                                        </p:tgtEl>
                                        <p:attrNameLst>
                                          <p:attrName>style.visibility</p:attrName>
                                        </p:attrNameLst>
                                      </p:cBhvr>
                                      <p:to>
                                        <p:strVal val="visible"/>
                                      </p:to>
                                    </p:set>
                                    <p:anim calcmode="lin" valueType="num">
                                      <p:cBhvr additive="base">
                                        <p:cTn id="49" dur="1250"/>
                                        <p:tgtEl>
                                          <p:spTgt spid="89"/>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700"/>
                                  </p:stCondLst>
                                  <p:childTnLst>
                                    <p:set>
                                      <p:cBhvr>
                                        <p:cTn id="51" dur="1" fill="hold">
                                          <p:stCondLst>
                                            <p:cond delay="0"/>
                                          </p:stCondLst>
                                        </p:cTn>
                                        <p:tgtEl>
                                          <p:spTgt spid="92"/>
                                        </p:tgtEl>
                                        <p:attrNameLst>
                                          <p:attrName>style.visibility</p:attrName>
                                        </p:attrNameLst>
                                      </p:cBhvr>
                                      <p:to>
                                        <p:strVal val="visible"/>
                                      </p:to>
                                    </p:set>
                                    <p:anim calcmode="lin" valueType="num">
                                      <p:cBhvr additive="base">
                                        <p:cTn id="52" dur="1250"/>
                                        <p:tgtEl>
                                          <p:spTgt spid="92"/>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40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1250"/>
                                        <p:tgtEl>
                                          <p:spTgt spid="95"/>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300"/>
                                  </p:stCondLst>
                                  <p:childTnLst>
                                    <p:set>
                                      <p:cBhvr>
                                        <p:cTn id="57" dur="1" fill="hold">
                                          <p:stCondLst>
                                            <p:cond delay="0"/>
                                          </p:stCondLst>
                                        </p:cTn>
                                        <p:tgtEl>
                                          <p:spTgt spid="98"/>
                                        </p:tgtEl>
                                        <p:attrNameLst>
                                          <p:attrName>style.visibility</p:attrName>
                                        </p:attrNameLst>
                                      </p:cBhvr>
                                      <p:to>
                                        <p:strVal val="visible"/>
                                      </p:to>
                                    </p:set>
                                    <p:anim calcmode="lin" valueType="num">
                                      <p:cBhvr additive="base">
                                        <p:cTn id="58" dur="1250"/>
                                        <p:tgtEl>
                                          <p:spTgt spid="98"/>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200"/>
                                  </p:stCondLst>
                                  <p:childTnLst>
                                    <p:set>
                                      <p:cBhvr>
                                        <p:cTn id="60" dur="1" fill="hold">
                                          <p:stCondLst>
                                            <p:cond delay="0"/>
                                          </p:stCondLst>
                                        </p:cTn>
                                        <p:tgtEl>
                                          <p:spTgt spid="101"/>
                                        </p:tgtEl>
                                        <p:attrNameLst>
                                          <p:attrName>style.visibility</p:attrName>
                                        </p:attrNameLst>
                                      </p:cBhvr>
                                      <p:to>
                                        <p:strVal val="visible"/>
                                      </p:to>
                                    </p:set>
                                    <p:anim calcmode="lin" valueType="num">
                                      <p:cBhvr additive="base">
                                        <p:cTn id="61" dur="1250"/>
                                        <p:tgtEl>
                                          <p:spTgt spid="101"/>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100"/>
                                  </p:stCondLst>
                                  <p:childTnLst>
                                    <p:set>
                                      <p:cBhvr>
                                        <p:cTn id="63" dur="1" fill="hold">
                                          <p:stCondLst>
                                            <p:cond delay="0"/>
                                          </p:stCondLst>
                                        </p:cTn>
                                        <p:tgtEl>
                                          <p:spTgt spid="104"/>
                                        </p:tgtEl>
                                        <p:attrNameLst>
                                          <p:attrName>style.visibility</p:attrName>
                                        </p:attrNameLst>
                                      </p:cBhvr>
                                      <p:to>
                                        <p:strVal val="visible"/>
                                      </p:to>
                                    </p:set>
                                    <p:anim calcmode="lin" valueType="num">
                                      <p:cBhvr additive="base">
                                        <p:cTn id="64" dur="1250"/>
                                        <p:tgtEl>
                                          <p:spTgt spid="104"/>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7"/>
                                        </p:tgtEl>
                                        <p:attrNameLst>
                                          <p:attrName>style.visibility</p:attrName>
                                        </p:attrNameLst>
                                      </p:cBhvr>
                                      <p:to>
                                        <p:strVal val="visible"/>
                                      </p:to>
                                    </p:set>
                                    <p:anim calcmode="lin" valueType="num">
                                      <p:cBhvr additive="base">
                                        <p:cTn id="67" dur="1250"/>
                                        <p:tgtEl>
                                          <p:spTgt spid="107"/>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1900"/>
                                  </p:stCondLst>
                                  <p:childTnLst>
                                    <p:set>
                                      <p:cBhvr>
                                        <p:cTn id="69" dur="1" fill="hold">
                                          <p:stCondLst>
                                            <p:cond delay="0"/>
                                          </p:stCondLst>
                                        </p:cTn>
                                        <p:tgtEl>
                                          <p:spTgt spid="110"/>
                                        </p:tgtEl>
                                        <p:attrNameLst>
                                          <p:attrName>style.visibility</p:attrName>
                                        </p:attrNameLst>
                                      </p:cBhvr>
                                      <p:to>
                                        <p:strVal val="visible"/>
                                      </p:to>
                                    </p:set>
                                    <p:anim calcmode="lin" valueType="num">
                                      <p:cBhvr additive="base">
                                        <p:cTn id="70" dur="1250"/>
                                        <p:tgtEl>
                                          <p:spTgt spid="110"/>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1800"/>
                                  </p:stCondLst>
                                  <p:childTnLst>
                                    <p:set>
                                      <p:cBhvr>
                                        <p:cTn id="72" dur="1" fill="hold">
                                          <p:stCondLst>
                                            <p:cond delay="0"/>
                                          </p:stCondLst>
                                        </p:cTn>
                                        <p:tgtEl>
                                          <p:spTgt spid="113"/>
                                        </p:tgtEl>
                                        <p:attrNameLst>
                                          <p:attrName>style.visibility</p:attrName>
                                        </p:attrNameLst>
                                      </p:cBhvr>
                                      <p:to>
                                        <p:strVal val="visible"/>
                                      </p:to>
                                    </p:set>
                                    <p:anim calcmode="lin" valueType="num">
                                      <p:cBhvr additive="base">
                                        <p:cTn id="73" dur="1250"/>
                                        <p:tgtEl>
                                          <p:spTgt spid="113"/>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2300"/>
                                  </p:stCondLst>
                                  <p:childTnLst>
                                    <p:set>
                                      <p:cBhvr>
                                        <p:cTn id="75" dur="1" fill="hold">
                                          <p:stCondLst>
                                            <p:cond delay="0"/>
                                          </p:stCondLst>
                                        </p:cTn>
                                        <p:tgtEl>
                                          <p:spTgt spid="116"/>
                                        </p:tgtEl>
                                        <p:attrNameLst>
                                          <p:attrName>style.visibility</p:attrName>
                                        </p:attrNameLst>
                                      </p:cBhvr>
                                      <p:to>
                                        <p:strVal val="visible"/>
                                      </p:to>
                                    </p:set>
                                    <p:anim calcmode="lin" valueType="num">
                                      <p:cBhvr additive="base">
                                        <p:cTn id="76" dur="1250"/>
                                        <p:tgtEl>
                                          <p:spTgt spid="116"/>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60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1250"/>
                                        <p:tgtEl>
                                          <p:spTgt spid="119"/>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1300"/>
                                  </p:stCondLst>
                                  <p:childTnLst>
                                    <p:set>
                                      <p:cBhvr>
                                        <p:cTn id="81" dur="1" fill="hold">
                                          <p:stCondLst>
                                            <p:cond delay="0"/>
                                          </p:stCondLst>
                                        </p:cTn>
                                        <p:tgtEl>
                                          <p:spTgt spid="122"/>
                                        </p:tgtEl>
                                        <p:attrNameLst>
                                          <p:attrName>style.visibility</p:attrName>
                                        </p:attrNameLst>
                                      </p:cBhvr>
                                      <p:to>
                                        <p:strVal val="visible"/>
                                      </p:to>
                                    </p:set>
                                    <p:anim calcmode="lin" valueType="num">
                                      <p:cBhvr additive="base">
                                        <p:cTn id="82" dur="1250"/>
                                        <p:tgtEl>
                                          <p:spTgt spid="122"/>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2500"/>
                                  </p:stCondLst>
                                  <p:childTnLst>
                                    <p:set>
                                      <p:cBhvr>
                                        <p:cTn id="84" dur="1" fill="hold">
                                          <p:stCondLst>
                                            <p:cond delay="0"/>
                                          </p:stCondLst>
                                        </p:cTn>
                                        <p:tgtEl>
                                          <p:spTgt spid="125"/>
                                        </p:tgtEl>
                                        <p:attrNameLst>
                                          <p:attrName>style.visibility</p:attrName>
                                        </p:attrNameLst>
                                      </p:cBhvr>
                                      <p:to>
                                        <p:strVal val="visible"/>
                                      </p:to>
                                    </p:set>
                                    <p:anim calcmode="lin" valueType="num">
                                      <p:cBhvr additive="base">
                                        <p:cTn id="85" dur="1250"/>
                                        <p:tgtEl>
                                          <p:spTgt spid="125"/>
                                        </p:tgtEl>
                                        <p:attrNameLst>
                                          <p:attrName>ppt_y</p:attrName>
                                        </p:attrNameLst>
                                      </p:cBhvr>
                                      <p:tavLst>
                                        <p:tav tm="0">
                                          <p:val>
                                            <p:strVal val="#ppt_y+1"/>
                                          </p:val>
                                        </p:tav>
                                        <p:tav tm="100000">
                                          <p:val>
                                            <p:strVal val="#ppt_y"/>
                                          </p:val>
                                        </p:tav>
                                      </p:tavLst>
                                    </p:anim>
                                  </p:childTnLst>
                                </p:cTn>
                              </p:par>
                              <p:par>
                                <p:cTn id="86" presetID="2" presetClass="entr" presetSubtype="4" fill="hold" nodeType="withEffect">
                                  <p:stCondLst>
                                    <p:cond delay="2200"/>
                                  </p:stCondLst>
                                  <p:childTnLst>
                                    <p:set>
                                      <p:cBhvr>
                                        <p:cTn id="87" dur="1" fill="hold">
                                          <p:stCondLst>
                                            <p:cond delay="0"/>
                                          </p:stCondLst>
                                        </p:cTn>
                                        <p:tgtEl>
                                          <p:spTgt spid="128"/>
                                        </p:tgtEl>
                                        <p:attrNameLst>
                                          <p:attrName>style.visibility</p:attrName>
                                        </p:attrNameLst>
                                      </p:cBhvr>
                                      <p:to>
                                        <p:strVal val="visible"/>
                                      </p:to>
                                    </p:set>
                                    <p:anim calcmode="lin" valueType="num">
                                      <p:cBhvr additive="base">
                                        <p:cTn id="88" dur="1250"/>
                                        <p:tgtEl>
                                          <p:spTgt spid="128"/>
                                        </p:tgtEl>
                                        <p:attrNameLst>
                                          <p:attrName>ppt_y</p:attrName>
                                        </p:attrNameLst>
                                      </p:cBhvr>
                                      <p:tavLst>
                                        <p:tav tm="0">
                                          <p:val>
                                            <p:strVal val="#ppt_y+1"/>
                                          </p:val>
                                        </p:tav>
                                        <p:tav tm="100000">
                                          <p:val>
                                            <p:strVal val="#ppt_y"/>
                                          </p:val>
                                        </p:tav>
                                      </p:tavLst>
                                    </p:anim>
                                  </p:childTnLst>
                                </p:cTn>
                              </p:par>
                              <p:par>
                                <p:cTn id="89" presetID="10" presetClass="entr" presetSubtype="0" fill="hold" nodeType="withEffect">
                                  <p:stCondLst>
                                    <p:cond delay="500"/>
                                  </p:stCondLst>
                                  <p:childTnLst>
                                    <p:set>
                                      <p:cBhvr>
                                        <p:cTn id="90" dur="1" fill="hold">
                                          <p:stCondLst>
                                            <p:cond delay="0"/>
                                          </p:stCondLst>
                                        </p:cTn>
                                        <p:tgtEl>
                                          <p:spTgt spid="133"/>
                                        </p:tgtEl>
                                        <p:attrNameLst>
                                          <p:attrName>style.visibility</p:attrName>
                                        </p:attrNameLst>
                                      </p:cBhvr>
                                      <p:to>
                                        <p:strVal val="visible"/>
                                      </p:to>
                                    </p:set>
                                    <p:animEffect transition="in" filter="fade">
                                      <p:cBhvr>
                                        <p:cTn id="91" dur="750"/>
                                        <p:tgtEl>
                                          <p:spTgt spid="133"/>
                                        </p:tgtEl>
                                      </p:cBhvr>
                                    </p:animEffect>
                                  </p:childTnLst>
                                </p:cTn>
                              </p:par>
                              <p:par>
                                <p:cTn id="92" presetID="10" presetClass="entr" presetSubtype="0" fill="hold" nodeType="withEffect">
                                  <p:stCondLst>
                                    <p:cond delay="500"/>
                                  </p:stCondLst>
                                  <p:childTnLst>
                                    <p:set>
                                      <p:cBhvr>
                                        <p:cTn id="93" dur="1" fill="hold">
                                          <p:stCondLst>
                                            <p:cond delay="0"/>
                                          </p:stCondLst>
                                        </p:cTn>
                                        <p:tgtEl>
                                          <p:spTgt spid="131"/>
                                        </p:tgtEl>
                                        <p:attrNameLst>
                                          <p:attrName>style.visibility</p:attrName>
                                        </p:attrNameLst>
                                      </p:cBhvr>
                                      <p:to>
                                        <p:strVal val="visible"/>
                                      </p:to>
                                    </p:set>
                                    <p:animEffect transition="in" filter="fade">
                                      <p:cBhvr>
                                        <p:cTn id="94" dur="1000"/>
                                        <p:tgtEl>
                                          <p:spTgt spid="131"/>
                                        </p:tgtEl>
                                      </p:cBhvr>
                                    </p:animEffect>
                                  </p:childTnLst>
                                </p:cTn>
                              </p:par>
                              <p:par>
                                <p:cTn id="95" presetID="10" presetClass="entr" presetSubtype="0" fill="hold" nodeType="withEffect">
                                  <p:stCondLst>
                                    <p:cond delay="2000"/>
                                  </p:stCondLst>
                                  <p:childTnLst>
                                    <p:set>
                                      <p:cBhvr>
                                        <p:cTn id="96" dur="1" fill="hold">
                                          <p:stCondLst>
                                            <p:cond delay="0"/>
                                          </p:stCondLst>
                                        </p:cTn>
                                        <p:tgtEl>
                                          <p:spTgt spid="134"/>
                                        </p:tgtEl>
                                        <p:attrNameLst>
                                          <p:attrName>style.visibility</p:attrName>
                                        </p:attrNameLst>
                                      </p:cBhvr>
                                      <p:to>
                                        <p:strVal val="visible"/>
                                      </p:to>
                                    </p:set>
                                    <p:animEffect transition="in" filter="fade">
                                      <p:cBhvr>
                                        <p:cTn id="97" dur="750"/>
                                        <p:tgtEl>
                                          <p:spTgt spid="134"/>
                                        </p:tgtEl>
                                      </p:cBhvr>
                                    </p:animEffect>
                                  </p:childTnLst>
                                </p:cTn>
                              </p:par>
                            </p:childTnLst>
                          </p:cTn>
                        </p:par>
                        <p:par>
                          <p:cTn id="98" fill="hold">
                            <p:stCondLst>
                              <p:cond delay="1250"/>
                            </p:stCondLst>
                            <p:childTnLst>
                              <p:par>
                                <p:cTn id="99" presetID="10" presetClass="entr" presetSubtype="0" fill="hold" nodeType="afterEffect">
                                  <p:stCondLst>
                                    <p:cond delay="225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750"/>
                                        <p:tgtEl>
                                          <p:spTgt spid="30"/>
                                        </p:tgtEl>
                                      </p:cBhvr>
                                    </p:animEffect>
                                  </p:childTnLst>
                                </p:cTn>
                              </p:par>
                            </p:childTnLst>
                          </p:cTn>
                        </p:par>
                        <p:par>
                          <p:cTn id="102" fill="hold">
                            <p:stCondLst>
                              <p:cond delay="2000"/>
                            </p:stCondLst>
                            <p:childTnLst>
                              <p:par>
                                <p:cTn id="103" presetID="10" presetClass="entr" presetSubtype="0" fill="hold" nodeType="afterEffect">
                                  <p:stCondLst>
                                    <p:cond delay="2500"/>
                                  </p:stCondLst>
                                  <p:childTnLst>
                                    <p:set>
                                      <p:cBhvr>
                                        <p:cTn id="104" dur="1" fill="hold">
                                          <p:stCondLst>
                                            <p:cond delay="0"/>
                                          </p:stCondLst>
                                        </p:cTn>
                                        <p:tgtEl>
                                          <p:spTgt spid="132"/>
                                        </p:tgtEl>
                                        <p:attrNameLst>
                                          <p:attrName>style.visibility</p:attrName>
                                        </p:attrNameLst>
                                      </p:cBhvr>
                                      <p:to>
                                        <p:strVal val="visible"/>
                                      </p:to>
                                    </p:set>
                                    <p:animEffect transition="in" filter="fade">
                                      <p:cBhvr>
                                        <p:cTn id="105" dur="750"/>
                                        <p:tgtEl>
                                          <p:spTgt spid="132"/>
                                        </p:tgtEl>
                                      </p:cBhvr>
                                    </p:animEffect>
                                  </p:childTnLst>
                                </p:cTn>
                              </p:par>
                            </p:childTnLst>
                          </p:cTn>
                        </p:par>
                        <p:par>
                          <p:cTn id="106" fill="hold">
                            <p:stCondLst>
                              <p:cond delay="5250"/>
                            </p:stCondLst>
                            <p:childTnLst>
                              <p:par>
                                <p:cTn id="107" presetID="10" presetClass="entr" presetSubtype="0" fill="hold" nodeType="afterEffect">
                                  <p:stCondLst>
                                    <p:cond delay="375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2000"/>
                                        <p:tgtEl>
                                          <p:spTgt spid="31"/>
                                        </p:tgtEl>
                                      </p:cBhvr>
                                    </p:animEffect>
                                  </p:childTnLst>
                                </p:cTn>
                              </p:par>
                              <p:par>
                                <p:cTn id="113" presetID="37" presetClass="entr" presetSubtype="0" fill="hold" nodeType="with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1000"/>
                                        <p:tgtEl>
                                          <p:spTgt spid="7"/>
                                        </p:tgtEl>
                                      </p:cBhvr>
                                    </p:animEffect>
                                    <p:anim calcmode="lin" valueType="num">
                                      <p:cBhvr>
                                        <p:cTn id="116" dur="1000" fill="hold"/>
                                        <p:tgtEl>
                                          <p:spTgt spid="7"/>
                                        </p:tgtEl>
                                        <p:attrNameLst>
                                          <p:attrName>ppt_x</p:attrName>
                                        </p:attrNameLst>
                                      </p:cBhvr>
                                      <p:tavLst>
                                        <p:tav tm="0">
                                          <p:val>
                                            <p:strVal val="#ppt_x"/>
                                          </p:val>
                                        </p:tav>
                                        <p:tav tm="100000">
                                          <p:val>
                                            <p:strVal val="#ppt_x"/>
                                          </p:val>
                                        </p:tav>
                                      </p:tavLst>
                                    </p:anim>
                                    <p:anim calcmode="lin" valueType="num">
                                      <p:cBhvr>
                                        <p:cTn id="117" dur="900" decel="100000" fill="hold"/>
                                        <p:tgtEl>
                                          <p:spTgt spid="7"/>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CELLULAR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33" name="Google Shape;223;p7">
            <a:extLst>
              <a:ext uri="{FF2B5EF4-FFF2-40B4-BE49-F238E27FC236}">
                <a16:creationId xmlns:a16="http://schemas.microsoft.com/office/drawing/2014/main" id="{3EB7D5C1-F6C4-C24C-BD5B-2CEDB134F381}"/>
              </a:ext>
            </a:extLst>
          </p:cNvPr>
          <p:cNvSpPr txBox="1"/>
          <p:nvPr/>
        </p:nvSpPr>
        <p:spPr>
          <a:xfrm>
            <a:off x="9232490" y="1541468"/>
            <a:ext cx="2536218" cy="4682369"/>
          </a:xfrm>
          <a:prstGeom prst="rect">
            <a:avLst/>
          </a:prstGeom>
          <a:noFill/>
          <a:ln>
            <a:noFill/>
          </a:ln>
        </p:spPr>
        <p:txBody>
          <a:bodyPr spcFirstLastPara="1" wrap="square" lIns="91425" tIns="45700" rIns="91425" bIns="45700" anchor="t" anchorCtr="0">
            <a:noAutofit/>
          </a:bodyPr>
          <a:lstStyle/>
          <a:p>
            <a:r>
              <a:rPr lang="tr-TR" sz="1800" dirty="0" err="1">
                <a:solidFill>
                  <a:srgbClr val="3F3F3F"/>
                </a:solidFill>
                <a:latin typeface="Century Gothic"/>
                <a:ea typeface="Century Gothic"/>
                <a:cs typeface="Century Gothic"/>
                <a:sym typeface="Century Gothic"/>
              </a:rPr>
              <a:t>Phylogeny</a:t>
            </a:r>
            <a:r>
              <a:rPr lang="tr-TR" sz="1800" dirty="0">
                <a:solidFill>
                  <a:srgbClr val="3F3F3F"/>
                </a:solidFill>
                <a:latin typeface="Century Gothic"/>
                <a:ea typeface="Century Gothic"/>
                <a:cs typeface="Century Gothic"/>
                <a:sym typeface="Century Gothic"/>
              </a:rPr>
              <a:t> of the </a:t>
            </a:r>
            <a:r>
              <a:rPr lang="tr-TR" sz="1800" dirty="0" err="1">
                <a:solidFill>
                  <a:srgbClr val="3F3F3F"/>
                </a:solidFill>
                <a:latin typeface="Century Gothic"/>
                <a:ea typeface="Century Gothic"/>
                <a:cs typeface="Century Gothic"/>
                <a:sym typeface="Century Gothic"/>
              </a:rPr>
              <a:t>three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domains</a:t>
            </a:r>
            <a:r>
              <a:rPr lang="tr-TR" sz="1800" dirty="0">
                <a:solidFill>
                  <a:srgbClr val="3F3F3F"/>
                </a:solidFill>
                <a:latin typeface="Century Gothic"/>
                <a:ea typeface="Century Gothic"/>
                <a:cs typeface="Century Gothic"/>
                <a:sym typeface="Century Gothic"/>
              </a:rPr>
              <a:t> of life.</a:t>
            </a:r>
          </a:p>
          <a:p>
            <a:endParaRPr lang="tr-TR" sz="1800" dirty="0">
              <a:solidFill>
                <a:srgbClr val="3F3F3F"/>
              </a:solidFill>
              <a:latin typeface="Century Gothic"/>
              <a:ea typeface="Century Gothic"/>
              <a:cs typeface="Century Gothic"/>
              <a:sym typeface="Century Gothic"/>
            </a:endParaRPr>
          </a:p>
          <a:p>
            <a:r>
              <a:rPr lang="tr-TR" sz="1800" dirty="0" err="1">
                <a:solidFill>
                  <a:srgbClr val="3F3F3F"/>
                </a:solidFill>
                <a:latin typeface="Century Gothic"/>
                <a:ea typeface="Century Gothic"/>
                <a:cs typeface="Century Gothic"/>
                <a:sym typeface="Century Gothic"/>
              </a:rPr>
              <a:t>Phylogenetic</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relationships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are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often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illustrated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by</a:t>
            </a:r>
            <a:r>
              <a:rPr lang="tr-TR" sz="1800" dirty="0">
                <a:solidFill>
                  <a:srgbClr val="3F3F3F"/>
                </a:solidFill>
                <a:latin typeface="Century Gothic"/>
                <a:ea typeface="Century Gothic"/>
                <a:cs typeface="Century Gothic"/>
                <a:sym typeface="Century Gothic"/>
              </a:rPr>
              <a:t> a “</a:t>
            </a:r>
            <a:r>
              <a:rPr lang="tr-TR" sz="1800" dirty="0" err="1">
                <a:solidFill>
                  <a:srgbClr val="3F3F3F"/>
                </a:solidFill>
                <a:latin typeface="Century Gothic"/>
                <a:ea typeface="Century Gothic"/>
                <a:cs typeface="Century Gothic"/>
                <a:sym typeface="Century Gothic"/>
              </a:rPr>
              <a:t>family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tree</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this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type</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fewer</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branch</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points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between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two</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organisms</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closer</a:t>
            </a:r>
            <a:r>
              <a:rPr lang="tr-TR" sz="1800" dirty="0">
                <a:solidFill>
                  <a:srgbClr val="3F3F3F"/>
                </a:solidFill>
                <a:latin typeface="Century Gothic"/>
                <a:ea typeface="Century Gothic"/>
                <a:cs typeface="Century Gothic"/>
                <a:sym typeface="Century Gothic"/>
              </a:rPr>
              <a:t> is </a:t>
            </a:r>
            <a:r>
              <a:rPr lang="tr-TR" sz="1800" dirty="0" err="1">
                <a:solidFill>
                  <a:srgbClr val="3F3F3F"/>
                </a:solidFill>
                <a:latin typeface="Century Gothic"/>
                <a:ea typeface="Century Gothic"/>
                <a:cs typeface="Century Gothic"/>
                <a:sym typeface="Century Gothic"/>
              </a:rPr>
              <a:t>their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evolutionary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relationship</a:t>
            </a:r>
            <a:r>
              <a:rPr lang="tr-TR" sz="1800" dirty="0">
                <a:solidFill>
                  <a:srgbClr val="3F3F3F"/>
                </a:solidFill>
                <a:latin typeface="Century Gothic"/>
                <a:ea typeface="Century Gothic"/>
                <a:cs typeface="Century Gothic"/>
                <a:sym typeface="Century Gothic"/>
              </a:rPr>
              <a:t>. </a:t>
            </a:r>
          </a:p>
          <a:p>
            <a:endParaRPr sz="1800" dirty="0">
              <a:solidFill>
                <a:srgbClr val="3F3F3F"/>
              </a:solidFill>
              <a:latin typeface="Century Gothic"/>
              <a:ea typeface="Century Gothic"/>
              <a:cs typeface="Century Gothic"/>
              <a:sym typeface="Century Gothic"/>
            </a:endParaRPr>
          </a:p>
        </p:txBody>
      </p:sp>
      <p:pic>
        <p:nvPicPr>
          <p:cNvPr id="3" name="Picture 2" descr="A picture containing diagram&#10;&#10;Description automatically generated">
            <a:extLst>
              <a:ext uri="{FF2B5EF4-FFF2-40B4-BE49-F238E27FC236}">
                <a16:creationId xmlns:a16="http://schemas.microsoft.com/office/drawing/2014/main" id="{7EA05692-A60E-D94A-90CB-9BE7356E783A}"/>
              </a:ext>
            </a:extLst>
          </p:cNvPr>
          <p:cNvPicPr>
            <a:picLocks noChangeAspect="1"/>
          </p:cNvPicPr>
          <p:nvPr/>
        </p:nvPicPr>
        <p:blipFill>
          <a:blip r:embed="rId3"/>
          <a:stretch>
            <a:fillRect/>
          </a:stretch>
        </p:blipFill>
        <p:spPr>
          <a:xfrm>
            <a:off x="1013827" y="1541469"/>
            <a:ext cx="7931150" cy="46823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3604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CELLULAR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33" name="Google Shape;223;p7">
            <a:extLst>
              <a:ext uri="{FF2B5EF4-FFF2-40B4-BE49-F238E27FC236}">
                <a16:creationId xmlns:a16="http://schemas.microsoft.com/office/drawing/2014/main" id="{3EB7D5C1-F6C4-C24C-BD5B-2CEDB134F381}"/>
              </a:ext>
            </a:extLst>
          </p:cNvPr>
          <p:cNvSpPr txBox="1"/>
          <p:nvPr/>
        </p:nvSpPr>
        <p:spPr>
          <a:xfrm>
            <a:off x="8583561" y="1541470"/>
            <a:ext cx="3185147" cy="5005380"/>
          </a:xfrm>
          <a:prstGeom prst="rect">
            <a:avLst/>
          </a:prstGeom>
          <a:noFill/>
          <a:ln>
            <a:noFill/>
          </a:ln>
        </p:spPr>
        <p:txBody>
          <a:bodyPr spcFirstLastPara="1" wrap="square" lIns="91425" tIns="45700" rIns="91425" bIns="45700" anchor="t" anchorCtr="0">
            <a:noAutofit/>
          </a:bodyPr>
          <a:lstStyle/>
          <a:p>
            <a:pPr lvl="0"/>
            <a:r>
              <a:rPr lang="tr-TR" sz="1800" dirty="0" err="1">
                <a:solidFill>
                  <a:srgbClr val="3F3F3F"/>
                </a:solidFill>
                <a:latin typeface="Century Gothic"/>
                <a:ea typeface="Century Gothic"/>
                <a:cs typeface="Century Gothic"/>
                <a:sym typeface="Century Gothic"/>
              </a:rPr>
              <a:t>Organisms</a:t>
            </a:r>
            <a:r>
              <a:rPr lang="tr-TR" sz="1800" dirty="0">
                <a:solidFill>
                  <a:srgbClr val="3F3F3F"/>
                </a:solidFill>
                <a:latin typeface="Century Gothic"/>
                <a:ea typeface="Century Gothic"/>
                <a:cs typeface="Century Gothic"/>
                <a:sym typeface="Century Gothic"/>
              </a:rPr>
              <a:t> can be </a:t>
            </a:r>
            <a:r>
              <a:rPr lang="tr-TR" sz="1800" dirty="0" err="1">
                <a:solidFill>
                  <a:srgbClr val="3F3F3F"/>
                </a:solidFill>
                <a:latin typeface="Century Gothic"/>
                <a:ea typeface="Century Gothic"/>
                <a:cs typeface="Century Gothic"/>
                <a:sym typeface="Century Gothic"/>
              </a:rPr>
              <a:t>classified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according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to</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their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source</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energy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sunlight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oxidizable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chemical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compounds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their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source</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carbon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for</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synthesis</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cellular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material</a:t>
            </a:r>
            <a:r>
              <a:rPr lang="tr-TR" sz="1800" dirty="0">
                <a:solidFill>
                  <a:srgbClr val="3F3F3F"/>
                </a:solidFill>
                <a:latin typeface="Century Gothic"/>
                <a:ea typeface="Century Gothic"/>
                <a:cs typeface="Century Gothic"/>
                <a:sym typeface="Century Gothic"/>
              </a:rPr>
              <a:t>. </a:t>
            </a:r>
          </a:p>
        </p:txBody>
      </p:sp>
      <p:pic>
        <p:nvPicPr>
          <p:cNvPr id="3" name="Picture 2" descr="Diagram&#10;&#10;Description automatically generated">
            <a:extLst>
              <a:ext uri="{FF2B5EF4-FFF2-40B4-BE49-F238E27FC236}">
                <a16:creationId xmlns:a16="http://schemas.microsoft.com/office/drawing/2014/main" id="{7BC3328C-3E1E-9842-B848-8912F6257472}"/>
              </a:ext>
            </a:extLst>
          </p:cNvPr>
          <p:cNvPicPr>
            <a:picLocks noChangeAspect="1"/>
          </p:cNvPicPr>
          <p:nvPr/>
        </p:nvPicPr>
        <p:blipFill>
          <a:blip r:embed="rId3"/>
          <a:stretch>
            <a:fillRect/>
          </a:stretch>
        </p:blipFill>
        <p:spPr>
          <a:xfrm>
            <a:off x="1253108" y="1552824"/>
            <a:ext cx="6993260" cy="5005380"/>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EE08B4D2-38B8-6E49-ABA0-23C7DC00714D}"/>
              </a:ext>
            </a:extLst>
          </p:cNvPr>
          <p:cNvSpPr/>
          <p:nvPr/>
        </p:nvSpPr>
        <p:spPr>
          <a:xfrm>
            <a:off x="1253108" y="5904854"/>
            <a:ext cx="2419990" cy="6412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43838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CELLULAR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33" name="Google Shape;223;p7">
            <a:extLst>
              <a:ext uri="{FF2B5EF4-FFF2-40B4-BE49-F238E27FC236}">
                <a16:creationId xmlns:a16="http://schemas.microsoft.com/office/drawing/2014/main" id="{3EB7D5C1-F6C4-C24C-BD5B-2CEDB134F381}"/>
              </a:ext>
            </a:extLst>
          </p:cNvPr>
          <p:cNvSpPr txBox="1"/>
          <p:nvPr/>
        </p:nvSpPr>
        <p:spPr>
          <a:xfrm>
            <a:off x="9661656" y="1541470"/>
            <a:ext cx="2107052" cy="4481203"/>
          </a:xfrm>
          <a:prstGeom prst="rect">
            <a:avLst/>
          </a:prstGeom>
          <a:noFill/>
          <a:ln>
            <a:noFill/>
          </a:ln>
        </p:spPr>
        <p:txBody>
          <a:bodyPr spcFirstLastPara="1" wrap="square" lIns="91425" tIns="45700" rIns="91425" bIns="45700" anchor="t" anchorCtr="0">
            <a:noAutofit/>
          </a:bodyPr>
          <a:lstStyle/>
          <a:p>
            <a:r>
              <a:rPr lang="en-US" b="1" dirty="0"/>
              <a:t>Structural hierarchy in the molecular organization of cells. </a:t>
            </a:r>
          </a:p>
          <a:p>
            <a:endParaRPr lang="en-US" b="1" dirty="0"/>
          </a:p>
          <a:p>
            <a:r>
              <a:rPr lang="en-US" dirty="0"/>
              <a:t>In this plant cell, the nucleus is an organelle containing several types of supramolecular complexes, including chromosomes. </a:t>
            </a:r>
          </a:p>
        </p:txBody>
      </p:sp>
      <p:pic>
        <p:nvPicPr>
          <p:cNvPr id="3" name="Picture 2" descr="Diagram&#10;&#10;Description automatically generated">
            <a:extLst>
              <a:ext uri="{FF2B5EF4-FFF2-40B4-BE49-F238E27FC236}">
                <a16:creationId xmlns:a16="http://schemas.microsoft.com/office/drawing/2014/main" id="{BC8E2B17-3342-584A-ADB1-EE922AA48083}"/>
              </a:ext>
            </a:extLst>
          </p:cNvPr>
          <p:cNvPicPr>
            <a:picLocks noChangeAspect="1"/>
          </p:cNvPicPr>
          <p:nvPr/>
        </p:nvPicPr>
        <p:blipFill>
          <a:blip r:embed="rId3"/>
          <a:stretch>
            <a:fillRect/>
          </a:stretch>
        </p:blipFill>
        <p:spPr>
          <a:xfrm>
            <a:off x="710946" y="1446133"/>
            <a:ext cx="8648700" cy="4648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2122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8"/>
          <p:cNvGrpSpPr/>
          <p:nvPr/>
        </p:nvGrpSpPr>
        <p:grpSpPr>
          <a:xfrm>
            <a:off x="4105506" y="1233488"/>
            <a:ext cx="618455" cy="1800000"/>
            <a:chOff x="597712" y="2415605"/>
            <a:chExt cx="1076110" cy="3131998"/>
          </a:xfrm>
        </p:grpSpPr>
        <p:sp>
          <p:nvSpPr>
            <p:cNvPr id="232" name="Google Shape;232;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3" name="Google Shape;233;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34" name="Google Shape;234;p8"/>
          <p:cNvGrpSpPr/>
          <p:nvPr/>
        </p:nvGrpSpPr>
        <p:grpSpPr>
          <a:xfrm>
            <a:off x="2760245" y="2023201"/>
            <a:ext cx="2027688" cy="6443998"/>
            <a:chOff x="935919" y="107043"/>
            <a:chExt cx="1818452" cy="5779044"/>
          </a:xfrm>
        </p:grpSpPr>
        <p:sp>
          <p:nvSpPr>
            <p:cNvPr id="235" name="Google Shape;235;p8"/>
            <p:cNvSpPr/>
            <p:nvPr/>
          </p:nvSpPr>
          <p:spPr>
            <a:xfrm rot="10800000">
              <a:off x="935919" y="1016252"/>
              <a:ext cx="1818452" cy="4869835"/>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6" name="Google Shape;236;p8"/>
            <p:cNvSpPr/>
            <p:nvPr/>
          </p:nvSpPr>
          <p:spPr>
            <a:xfrm>
              <a:off x="942885" y="107043"/>
              <a:ext cx="1799994" cy="1800000"/>
            </a:xfrm>
            <a:prstGeom prst="ellipse">
              <a:avLst/>
            </a:prstGeom>
            <a:gradFill>
              <a:gsLst>
                <a:gs pos="0">
                  <a:schemeClr val="lt1"/>
                </a:gs>
                <a:gs pos="60000">
                  <a:schemeClr val="lt2"/>
                </a:gs>
                <a:gs pos="100000">
                  <a:srgbClr val="D8D8D8"/>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1">
              <a:noAutofit/>
            </a:bodyPr>
            <a:lstStyle/>
            <a:p>
              <a:pPr marL="0" marR="0" lvl="0" indent="0" algn="ctr" rtl="0">
                <a:lnSpc>
                  <a:spcPct val="130000"/>
                </a:lnSpc>
                <a:spcBef>
                  <a:spcPts val="0"/>
                </a:spcBef>
                <a:spcAft>
                  <a:spcPts val="0"/>
                </a:spcAft>
                <a:buNone/>
              </a:pPr>
              <a:r>
                <a:rPr lang="tr-TR" sz="7200" dirty="0">
                  <a:solidFill>
                    <a:srgbClr val="009999"/>
                  </a:solidFill>
                  <a:latin typeface="Century Gothic"/>
                  <a:ea typeface="Century Gothic"/>
                  <a:cs typeface="Century Gothic"/>
                  <a:sym typeface="Century Gothic"/>
                </a:rPr>
                <a:t>03</a:t>
              </a:r>
              <a:endParaRPr sz="4000" dirty="0">
                <a:solidFill>
                  <a:srgbClr val="009999"/>
                </a:solidFill>
                <a:latin typeface="Century Gothic"/>
                <a:ea typeface="Century Gothic"/>
                <a:cs typeface="Century Gothic"/>
                <a:sym typeface="Century Gothic"/>
              </a:endParaRPr>
            </a:p>
          </p:txBody>
        </p:sp>
      </p:grpSp>
      <p:grpSp>
        <p:nvGrpSpPr>
          <p:cNvPr id="237" name="Google Shape;237;p8"/>
          <p:cNvGrpSpPr/>
          <p:nvPr/>
        </p:nvGrpSpPr>
        <p:grpSpPr>
          <a:xfrm>
            <a:off x="1981669" y="4924887"/>
            <a:ext cx="1194018" cy="3475167"/>
            <a:chOff x="597712" y="2415605"/>
            <a:chExt cx="1076110" cy="3131998"/>
          </a:xfrm>
        </p:grpSpPr>
        <p:sp>
          <p:nvSpPr>
            <p:cNvPr id="238" name="Google Shape;238;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9" name="Google Shape;239;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0" name="Google Shape;240;p8"/>
          <p:cNvGrpSpPr/>
          <p:nvPr/>
        </p:nvGrpSpPr>
        <p:grpSpPr>
          <a:xfrm>
            <a:off x="4481255" y="4431190"/>
            <a:ext cx="618455" cy="1800000"/>
            <a:chOff x="597712" y="2415605"/>
            <a:chExt cx="1076110" cy="3131998"/>
          </a:xfrm>
        </p:grpSpPr>
        <p:sp>
          <p:nvSpPr>
            <p:cNvPr id="241" name="Google Shape;241;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2" name="Google Shape;242;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3" name="Google Shape;243;p8"/>
          <p:cNvGrpSpPr/>
          <p:nvPr/>
        </p:nvGrpSpPr>
        <p:grpSpPr>
          <a:xfrm>
            <a:off x="1033964" y="2075338"/>
            <a:ext cx="1150325" cy="3348000"/>
            <a:chOff x="597712" y="2415605"/>
            <a:chExt cx="1076110" cy="3131998"/>
          </a:xfrm>
        </p:grpSpPr>
        <p:sp>
          <p:nvSpPr>
            <p:cNvPr id="244" name="Google Shape;244;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5" name="Google Shape;245;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sp>
        <p:nvSpPr>
          <p:cNvPr id="246" name="Google Shape;246;p8"/>
          <p:cNvSpPr txBox="1"/>
          <p:nvPr/>
        </p:nvSpPr>
        <p:spPr>
          <a:xfrm>
            <a:off x="6745025" y="2472759"/>
            <a:ext cx="4756413" cy="1107996"/>
          </a:xfrm>
          <a:prstGeom prst="rect">
            <a:avLst/>
          </a:prstGeom>
          <a:noFill/>
          <a:ln>
            <a:noFill/>
          </a:ln>
          <a:effectLst>
            <a:outerShdw dist="25400" dir="5400000" algn="t" rotWithShape="0">
              <a:schemeClr val="lt1">
                <a:alpha val="40000"/>
              </a:schemeClr>
            </a:outerShdw>
          </a:effectLst>
        </p:spPr>
        <p:txBody>
          <a:bodyPr spcFirstLastPara="1" wrap="square" lIns="91425" tIns="45700" rIns="91425" bIns="45700" anchor="b" anchorCtr="0">
            <a:noAutofit/>
          </a:bodyPr>
          <a:lstStyle/>
          <a:p>
            <a:pPr marL="0" marR="0" lvl="0" indent="0" algn="l" rtl="0">
              <a:spcBef>
                <a:spcPts val="0"/>
              </a:spcBef>
              <a:spcAft>
                <a:spcPts val="0"/>
              </a:spcAft>
              <a:buNone/>
            </a:pPr>
            <a:r>
              <a:rPr lang="tr-TR" sz="6600" b="1" dirty="0">
                <a:solidFill>
                  <a:srgbClr val="009999"/>
                </a:solidFill>
                <a:latin typeface="Century Gothic"/>
                <a:ea typeface="Century Gothic"/>
                <a:cs typeface="Century Gothic"/>
                <a:sym typeface="Century Gothic"/>
              </a:rPr>
              <a:t>CHEMICAL ESSENTIALS</a:t>
            </a:r>
            <a:endParaRPr sz="6600" b="1" dirty="0">
              <a:solidFill>
                <a:srgbClr val="009999"/>
              </a:solidFill>
              <a:latin typeface="Century Gothic"/>
              <a:ea typeface="Century Gothic"/>
              <a:cs typeface="Century Gothic"/>
              <a:sym typeface="Century Gothic"/>
            </a:endParaRPr>
          </a:p>
        </p:txBody>
      </p:sp>
      <p:sp>
        <p:nvSpPr>
          <p:cNvPr id="247" name="Google Shape;247;p8"/>
          <p:cNvSpPr/>
          <p:nvPr/>
        </p:nvSpPr>
        <p:spPr>
          <a:xfrm>
            <a:off x="711359" y="-348275"/>
            <a:ext cx="180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8"/>
          <p:cNvSpPr txBox="1"/>
          <p:nvPr/>
        </p:nvSpPr>
        <p:spPr>
          <a:xfrm>
            <a:off x="6840179" y="3580755"/>
            <a:ext cx="346966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200" dirty="0">
                <a:solidFill>
                  <a:srgbClr val="009999"/>
                </a:solidFill>
                <a:latin typeface="Century Gothic"/>
                <a:ea typeface="Century Gothic"/>
                <a:cs typeface="Century Gothic"/>
                <a:sym typeface="Century Gothic"/>
              </a:rPr>
              <a:t>GENERAL FOUNDATIONS</a:t>
            </a:r>
            <a:endParaRPr sz="3200" dirty="0">
              <a:solidFill>
                <a:srgbClr val="009999"/>
              </a:solidFill>
              <a:latin typeface="Century Gothic"/>
              <a:ea typeface="Century Gothic"/>
              <a:cs typeface="Century Gothic"/>
              <a:sym typeface="Century Gothic"/>
            </a:endParaRPr>
          </a:p>
        </p:txBody>
      </p:sp>
      <p:pic>
        <p:nvPicPr>
          <p:cNvPr id="20" name="Picture 19" descr="Logo&#10;&#10;Description automatically generated">
            <a:extLst>
              <a:ext uri="{FF2B5EF4-FFF2-40B4-BE49-F238E27FC236}">
                <a16:creationId xmlns:a16="http://schemas.microsoft.com/office/drawing/2014/main" id="{08F6F5C4-964D-9441-8D20-DCC1C0C80BD2}"/>
              </a:ext>
            </a:extLst>
          </p:cNvPr>
          <p:cNvPicPr>
            <a:picLocks noChangeAspect="1"/>
          </p:cNvPicPr>
          <p:nvPr/>
        </p:nvPicPr>
        <p:blipFill rotWithShape="1">
          <a:blip r:embed="rId3"/>
          <a:srcRect l="26547" t="16193" r="23656" b="45758"/>
          <a:stretch/>
        </p:blipFill>
        <p:spPr>
          <a:xfrm>
            <a:off x="10443066" y="46900"/>
            <a:ext cx="1634034" cy="1248500"/>
          </a:xfrm>
          <a:prstGeom prst="rect">
            <a:avLst/>
          </a:prstGeom>
        </p:spPr>
      </p:pic>
    </p:spTree>
    <p:extLst>
      <p:ext uri="{BB962C8B-B14F-4D97-AF65-F5344CB8AC3E}">
        <p14:creationId xmlns:p14="http://schemas.microsoft.com/office/powerpoint/2010/main" val="1493080494"/>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250"/>
                                        <p:tgtEl>
                                          <p:spTgt spid="23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50"/>
                                  </p:stCondLst>
                                  <p:childTnLst>
                                    <p:set>
                                      <p:cBhvr>
                                        <p:cTn id="9" dur="1" fill="hold">
                                          <p:stCondLst>
                                            <p:cond delay="0"/>
                                          </p:stCondLst>
                                        </p:cTn>
                                        <p:tgtEl>
                                          <p:spTgt spid="243"/>
                                        </p:tgtEl>
                                        <p:attrNameLst>
                                          <p:attrName>style.visibility</p:attrName>
                                        </p:attrNameLst>
                                      </p:cBhvr>
                                      <p:to>
                                        <p:strVal val="visible"/>
                                      </p:to>
                                    </p:set>
                                    <p:anim calcmode="lin" valueType="num">
                                      <p:cBhvr additive="base">
                                        <p:cTn id="10" dur="1250"/>
                                        <p:tgtEl>
                                          <p:spTgt spid="24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234"/>
                                        </p:tgtEl>
                                        <p:attrNameLst>
                                          <p:attrName>style.visibility</p:attrName>
                                        </p:attrNameLst>
                                      </p:cBhvr>
                                      <p:to>
                                        <p:strVal val="visible"/>
                                      </p:to>
                                    </p:set>
                                    <p:anim calcmode="lin" valueType="num">
                                      <p:cBhvr additive="base">
                                        <p:cTn id="13" dur="1250"/>
                                        <p:tgtEl>
                                          <p:spTgt spid="23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240"/>
                                        </p:tgtEl>
                                        <p:attrNameLst>
                                          <p:attrName>style.visibility</p:attrName>
                                        </p:attrNameLst>
                                      </p:cBhvr>
                                      <p:to>
                                        <p:strVal val="visible"/>
                                      </p:to>
                                    </p:set>
                                    <p:anim calcmode="lin" valueType="num">
                                      <p:cBhvr additive="base">
                                        <p:cTn id="16" dur="1250"/>
                                        <p:tgtEl>
                                          <p:spTgt spid="2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237"/>
                                        </p:tgtEl>
                                        <p:attrNameLst>
                                          <p:attrName>style.visibility</p:attrName>
                                        </p:attrNameLst>
                                      </p:cBhvr>
                                      <p:to>
                                        <p:strVal val="visible"/>
                                      </p:to>
                                    </p:set>
                                    <p:anim calcmode="lin" valueType="num">
                                      <p:cBhvr additive="base">
                                        <p:cTn id="19" dur="1250"/>
                                        <p:tgtEl>
                                          <p:spTgt spid="237"/>
                                        </p:tgtEl>
                                        <p:attrNameLst>
                                          <p:attrName>ppt_y</p:attrName>
                                        </p:attrNameLst>
                                      </p:cBhvr>
                                      <p:tavLst>
                                        <p:tav tm="0">
                                          <p:val>
                                            <p:strVal val="#ppt_y+1"/>
                                          </p:val>
                                        </p:tav>
                                        <p:tav tm="100000">
                                          <p:val>
                                            <p:strVal val="#ppt_y"/>
                                          </p:val>
                                        </p:tav>
                                      </p:tavLst>
                                    </p:anim>
                                  </p:childTnLst>
                                </p:cTn>
                              </p:par>
                              <p:par>
                                <p:cTn id="20" presetID="2" presetClass="entr" presetSubtype="2" fill="hold" nodeType="withEffect">
                                  <p:stCondLst>
                                    <p:cond delay="1000"/>
                                  </p:stCondLst>
                                  <p:childTnLst>
                                    <p:set>
                                      <p:cBhvr>
                                        <p:cTn id="21" dur="1" fill="hold">
                                          <p:stCondLst>
                                            <p:cond delay="0"/>
                                          </p:stCondLst>
                                        </p:cTn>
                                        <p:tgtEl>
                                          <p:spTgt spid="246"/>
                                        </p:tgtEl>
                                        <p:attrNameLst>
                                          <p:attrName>style.visibility</p:attrName>
                                        </p:attrNameLst>
                                      </p:cBhvr>
                                      <p:to>
                                        <p:strVal val="visible"/>
                                      </p:to>
                                    </p:set>
                                    <p:anim calcmode="lin" valueType="num">
                                      <p:cBhvr additive="base">
                                        <p:cTn id="22" dur="1500"/>
                                        <p:tgtEl>
                                          <p:spTgt spid="246"/>
                                        </p:tgtEl>
                                        <p:attrNameLst>
                                          <p:attrName>ppt_x</p:attrName>
                                        </p:attrNameLst>
                                      </p:cBhvr>
                                      <p:tavLst>
                                        <p:tav tm="0">
                                          <p:val>
                                            <p:strVal val="#ppt_x+1"/>
                                          </p:val>
                                        </p:tav>
                                        <p:tav tm="100000">
                                          <p:val>
                                            <p:strVal val="#ppt_x"/>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47"/>
                                        </p:tgtEl>
                                        <p:attrNameLst>
                                          <p:attrName>style.visibility</p:attrName>
                                        </p:attrNameLst>
                                      </p:cBhvr>
                                      <p:to>
                                        <p:strVal val="visible"/>
                                      </p:to>
                                    </p:set>
                                    <p:animEffect transition="in" filter="fade">
                                      <p:cBhvr>
                                        <p:cTn id="26" dur="1000"/>
                                        <p:tgtEl>
                                          <p:spTgt spid="247"/>
                                        </p:tgtEl>
                                      </p:cBhvr>
                                    </p:animEffect>
                                  </p:childTnLst>
                                </p:cTn>
                              </p:par>
                              <p:par>
                                <p:cTn id="27" presetID="10" presetClass="entr" presetSubtype="0" fill="hold" nodeType="withEffect">
                                  <p:stCondLst>
                                    <p:cond delay="0"/>
                                  </p:stCondLst>
                                  <p:childTnLst>
                                    <p:set>
                                      <p:cBhvr>
                                        <p:cTn id="28" dur="1" fill="hold">
                                          <p:stCondLst>
                                            <p:cond delay="0"/>
                                          </p:stCondLst>
                                        </p:cTn>
                                        <p:tgtEl>
                                          <p:spTgt spid="248"/>
                                        </p:tgtEl>
                                        <p:attrNameLst>
                                          <p:attrName>style.visibility</p:attrName>
                                        </p:attrNameLst>
                                      </p:cBhvr>
                                      <p:to>
                                        <p:strVal val="visible"/>
                                      </p:to>
                                    </p:set>
                                    <p:animEffect transition="in" filter="fade">
                                      <p:cBhvr>
                                        <p:cTn id="29" dur="1000"/>
                                        <p:tgtEl>
                                          <p:spTgt spid="248"/>
                                        </p:tgtEl>
                                      </p:cBhvr>
                                    </p:animEffect>
                                  </p:childTnLst>
                                </p:cTn>
                              </p:par>
                              <p:par>
                                <p:cTn id="30" presetID="37" presetClass="entr" presetSubtype="0" fill="hold" nodeType="withEffect">
                                  <p:stCondLst>
                                    <p:cond delay="2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CHEMICAL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4942E5E8-6D30-0E4C-B04D-26E7C11AAECD}"/>
              </a:ext>
            </a:extLst>
          </p:cNvPr>
          <p:cNvSpPr txBox="1"/>
          <p:nvPr/>
        </p:nvSpPr>
        <p:spPr>
          <a:xfrm>
            <a:off x="8785412" y="1541470"/>
            <a:ext cx="2983296"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Biochemistry </a:t>
            </a:r>
            <a:r>
              <a:rPr lang="tr-TR" sz="1800" dirty="0" err="1">
                <a:solidFill>
                  <a:srgbClr val="3F3F3F"/>
                </a:solidFill>
                <a:latin typeface="Century Gothic"/>
                <a:ea typeface="Century Gothic"/>
                <a:cs typeface="Century Gothic"/>
                <a:sym typeface="Century Gothic"/>
              </a:rPr>
              <a:t>aims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to</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explain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biological</a:t>
            </a:r>
            <a:r>
              <a:rPr lang="tr-TR" sz="1800" dirty="0">
                <a:solidFill>
                  <a:srgbClr val="3F3F3F"/>
                </a:solidFill>
                <a:latin typeface="Century Gothic"/>
                <a:ea typeface="Century Gothic"/>
                <a:cs typeface="Century Gothic"/>
                <a:sym typeface="Century Gothic"/>
              </a:rPr>
              <a:t> form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function</a:t>
            </a:r>
            <a:r>
              <a:rPr lang="tr-TR" sz="1800" dirty="0">
                <a:solidFill>
                  <a:srgbClr val="3F3F3F"/>
                </a:solidFill>
                <a:latin typeface="Century Gothic"/>
                <a:ea typeface="Century Gothic"/>
                <a:cs typeface="Century Gothic"/>
                <a:sym typeface="Century Gothic"/>
              </a:rPr>
              <a:t> in </a:t>
            </a:r>
            <a:r>
              <a:rPr lang="tr-TR" sz="1800" dirty="0" err="1">
                <a:solidFill>
                  <a:srgbClr val="3F3F3F"/>
                </a:solidFill>
                <a:latin typeface="Century Gothic"/>
                <a:ea typeface="Century Gothic"/>
                <a:cs typeface="Century Gothic"/>
                <a:sym typeface="Century Gothic"/>
              </a:rPr>
              <a:t>chemical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terms</a:t>
            </a:r>
            <a:r>
              <a:rPr lang="tr-TR" sz="1800" dirty="0">
                <a:solidFill>
                  <a:srgbClr val="3F3F3F"/>
                </a:solidFill>
                <a:latin typeface="Century Gothic"/>
                <a:ea typeface="Century Gothic"/>
                <a:cs typeface="Century Gothic"/>
                <a:sym typeface="Century Gothic"/>
              </a:rPr>
              <a:t>.</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Concepts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from</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Chemistry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Explain</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Properties</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Biological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Molecules</a:t>
            </a:r>
            <a:r>
              <a:rPr lang="tr-TR" sz="1800" dirty="0">
                <a:solidFill>
                  <a:srgbClr val="3F3F3F"/>
                </a:solidFill>
                <a:latin typeface="Century Gothic"/>
                <a:ea typeface="Century Gothic"/>
                <a:cs typeface="Century Gothic"/>
                <a:sym typeface="Century Gothic"/>
              </a:rPr>
              <a:t> </a:t>
            </a:r>
          </a:p>
          <a:p>
            <a:endParaRPr lang="tr-TR" sz="1800" dirty="0">
              <a:solidFill>
                <a:srgbClr val="3F3F3F"/>
              </a:solidFill>
              <a:latin typeface="Century Gothic"/>
              <a:ea typeface="Century Gothic"/>
              <a:cs typeface="Century Gothic"/>
              <a:sym typeface="Century Gothic"/>
            </a:endParaRPr>
          </a:p>
          <a:p>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pic>
        <p:nvPicPr>
          <p:cNvPr id="3" name="Picture 2" descr="Table&#10;&#10;Description automatically generated">
            <a:extLst>
              <a:ext uri="{FF2B5EF4-FFF2-40B4-BE49-F238E27FC236}">
                <a16:creationId xmlns:a16="http://schemas.microsoft.com/office/drawing/2014/main" id="{60FEEF5C-A393-0D4E-B056-9D5B7F8CCB82}"/>
              </a:ext>
            </a:extLst>
          </p:cNvPr>
          <p:cNvPicPr>
            <a:picLocks noChangeAspect="1"/>
          </p:cNvPicPr>
          <p:nvPr/>
        </p:nvPicPr>
        <p:blipFill>
          <a:blip r:embed="rId3"/>
          <a:stretch>
            <a:fillRect/>
          </a:stretch>
        </p:blipFill>
        <p:spPr>
          <a:xfrm>
            <a:off x="624447" y="1541470"/>
            <a:ext cx="8017529" cy="50167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4626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CHEMICAL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4942E5E8-6D30-0E4C-B04D-26E7C11AAECD}"/>
              </a:ext>
            </a:extLst>
          </p:cNvPr>
          <p:cNvSpPr txBox="1"/>
          <p:nvPr/>
        </p:nvSpPr>
        <p:spPr>
          <a:xfrm>
            <a:off x="7010400" y="1541470"/>
            <a:ext cx="4758308"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b="1" dirty="0">
                <a:solidFill>
                  <a:srgbClr val="3F3F3F"/>
                </a:solidFill>
                <a:latin typeface="Century Gothic"/>
                <a:ea typeface="Century Gothic"/>
                <a:cs typeface="Century Gothic"/>
                <a:sym typeface="Century Gothic"/>
              </a:rPr>
              <a:t>BİOMOLECULES ARE COMPOUNDS OF CARBON WİTH A VARİETY OF FUNCTİONAL GROUPS </a:t>
            </a: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(a) Carbon atoms have a characteristic tetrahedral arrangement of their four single bonds. (b) Carbon–carbon single bonds have freedom of rotation, as shown for the compound ethane (CH3OCH3). (c) Double bonds are shorter and do not allow free rotation. The two doubly bonded carbons and the atoms designated A, B, X, and Y all lie in the same rigid plane. </a:t>
            </a:r>
          </a:p>
          <a:p>
            <a:pPr marL="285750" indent="-285750">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pic>
        <p:nvPicPr>
          <p:cNvPr id="3" name="Picture 2" descr="Diagram&#10;&#10;Description automatically generated">
            <a:extLst>
              <a:ext uri="{FF2B5EF4-FFF2-40B4-BE49-F238E27FC236}">
                <a16:creationId xmlns:a16="http://schemas.microsoft.com/office/drawing/2014/main" id="{F42B18BC-70CA-3F42-86ED-48FC86824DF9}"/>
              </a:ext>
            </a:extLst>
          </p:cNvPr>
          <p:cNvPicPr>
            <a:picLocks noChangeAspect="1"/>
          </p:cNvPicPr>
          <p:nvPr/>
        </p:nvPicPr>
        <p:blipFill>
          <a:blip r:embed="rId3"/>
          <a:stretch>
            <a:fillRect/>
          </a:stretch>
        </p:blipFill>
        <p:spPr>
          <a:xfrm>
            <a:off x="707581" y="1481130"/>
            <a:ext cx="5966933" cy="4805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878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CHEMICAL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4942E5E8-6D30-0E4C-B04D-26E7C11AAECD}"/>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Cells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Contain</a:t>
            </a:r>
            <a:r>
              <a:rPr lang="tr-TR" sz="1800" dirty="0">
                <a:solidFill>
                  <a:srgbClr val="3F3F3F"/>
                </a:solidFill>
                <a:latin typeface="Century Gothic"/>
                <a:ea typeface="Century Gothic"/>
                <a:cs typeface="Century Gothic"/>
                <a:sym typeface="Century Gothic"/>
              </a:rPr>
              <a:t> a Universal Set of Small </a:t>
            </a:r>
            <a:r>
              <a:rPr lang="tr-TR" sz="1800" dirty="0" err="1">
                <a:solidFill>
                  <a:srgbClr val="3F3F3F"/>
                </a:solidFill>
                <a:latin typeface="Century Gothic"/>
                <a:ea typeface="Century Gothic"/>
                <a:cs typeface="Century Gothic"/>
                <a:sym typeface="Century Gothic"/>
              </a:rPr>
              <a:t>Molecules</a:t>
            </a:r>
            <a:r>
              <a:rPr lang="tr-TR" sz="18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Several common functional groups are found in single biomolecules.</a:t>
            </a:r>
            <a:endParaRPr sz="1800" dirty="0">
              <a:solidFill>
                <a:srgbClr val="3F3F3F"/>
              </a:solidFill>
              <a:latin typeface="Century Gothic"/>
              <a:ea typeface="Century Gothic"/>
              <a:cs typeface="Century Gothic"/>
              <a:sym typeface="Century Gothic"/>
            </a:endParaRPr>
          </a:p>
        </p:txBody>
      </p:sp>
      <p:pic>
        <p:nvPicPr>
          <p:cNvPr id="3" name="Picture 2" descr="Diagram&#10;&#10;Description automatically generated">
            <a:extLst>
              <a:ext uri="{FF2B5EF4-FFF2-40B4-BE49-F238E27FC236}">
                <a16:creationId xmlns:a16="http://schemas.microsoft.com/office/drawing/2014/main" id="{B14BF9C3-DADC-2E4F-903E-07D529AA256C}"/>
              </a:ext>
            </a:extLst>
          </p:cNvPr>
          <p:cNvPicPr>
            <a:picLocks noChangeAspect="1"/>
          </p:cNvPicPr>
          <p:nvPr/>
        </p:nvPicPr>
        <p:blipFill>
          <a:blip r:embed="rId3"/>
          <a:stretch>
            <a:fillRect/>
          </a:stretch>
        </p:blipFill>
        <p:spPr>
          <a:xfrm>
            <a:off x="988733" y="2692400"/>
            <a:ext cx="10417454" cy="3594100"/>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D8E7ABA5-02FE-1747-94C3-E01E000A6AC5}"/>
              </a:ext>
            </a:extLst>
          </p:cNvPr>
          <p:cNvSpPr/>
          <p:nvPr/>
        </p:nvSpPr>
        <p:spPr>
          <a:xfrm>
            <a:off x="988732" y="5151819"/>
            <a:ext cx="4013573" cy="9425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39311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CHEMICAL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4942E5E8-6D30-0E4C-B04D-26E7C11AAECD}"/>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400" dirty="0" err="1">
                <a:solidFill>
                  <a:srgbClr val="3F3F3F"/>
                </a:solidFill>
                <a:latin typeface="Century Gothic"/>
                <a:ea typeface="Century Gothic"/>
                <a:cs typeface="Century Gothic"/>
                <a:sym typeface="Century Gothic"/>
              </a:rPr>
              <a:t>Macromolecules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Are</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Major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Constituents</a:t>
            </a:r>
            <a:r>
              <a:rPr lang="tr-TR" sz="2400" dirty="0">
                <a:solidFill>
                  <a:srgbClr val="3F3F3F"/>
                </a:solidFill>
                <a:latin typeface="Century Gothic"/>
                <a:ea typeface="Century Gothic"/>
                <a:cs typeface="Century Gothic"/>
                <a:sym typeface="Century Gothic"/>
              </a:rPr>
              <a:t> of </a:t>
            </a:r>
            <a:r>
              <a:rPr lang="tr-TR" sz="2400" dirty="0" err="1">
                <a:solidFill>
                  <a:srgbClr val="3F3F3F"/>
                </a:solidFill>
                <a:latin typeface="Century Gothic"/>
                <a:ea typeface="Century Gothic"/>
                <a:cs typeface="Century Gothic"/>
                <a:sym typeface="Century Gothic"/>
              </a:rPr>
              <a:t>Cells</a:t>
            </a:r>
            <a:r>
              <a:rPr lang="tr-TR" sz="24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b="1" dirty="0" err="1">
                <a:solidFill>
                  <a:srgbClr val="3F3F3F"/>
                </a:solidFill>
                <a:latin typeface="Century Gothic"/>
                <a:ea typeface="Century Gothic"/>
                <a:cs typeface="Century Gothic"/>
                <a:sym typeface="Century Gothic"/>
              </a:rPr>
              <a:t>Proteins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constitute</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largest</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fraction</a:t>
            </a:r>
            <a:r>
              <a:rPr lang="tr-TR" sz="2400" dirty="0">
                <a:solidFill>
                  <a:srgbClr val="3F3F3F"/>
                </a:solidFill>
                <a:latin typeface="Century Gothic"/>
                <a:ea typeface="Century Gothic"/>
                <a:cs typeface="Century Gothic"/>
                <a:sym typeface="Century Gothic"/>
              </a:rPr>
              <a:t> of </a:t>
            </a:r>
            <a:r>
              <a:rPr lang="tr-TR" sz="2400" dirty="0" err="1">
                <a:solidFill>
                  <a:srgbClr val="3F3F3F"/>
                </a:solidFill>
                <a:latin typeface="Century Gothic"/>
                <a:ea typeface="Century Gothic"/>
                <a:cs typeface="Century Gothic"/>
                <a:sym typeface="Century Gothic"/>
              </a:rPr>
              <a:t>cells</a:t>
            </a: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lvl="1"/>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Nucleic</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Acids</a:t>
            </a:r>
            <a:r>
              <a:rPr lang="tr-TR" sz="2400" b="1" dirty="0">
                <a:solidFill>
                  <a:srgbClr val="3F3F3F"/>
                </a:solidFill>
                <a:latin typeface="Century Gothic"/>
                <a:ea typeface="Century Gothic"/>
                <a:cs typeface="Century Gothic"/>
                <a:sym typeface="Century Gothic"/>
              </a:rPr>
              <a:t> </a:t>
            </a:r>
          </a:p>
          <a:p>
            <a:pPr marL="285750" lvl="1" indent="-285750">
              <a:buFont typeface="Arial" panose="020B0604020202020204" pitchFamily="34" charset="0"/>
              <a:buChar char="•"/>
            </a:pPr>
            <a:endParaRPr lang="tr-TR" sz="2400" b="1" dirty="0">
              <a:solidFill>
                <a:srgbClr val="3F3F3F"/>
              </a:solidFill>
              <a:latin typeface="Century Gothic"/>
              <a:ea typeface="Century Gothic"/>
              <a:cs typeface="Century Gothic"/>
              <a:sym typeface="Century Gothic"/>
            </a:endParaRPr>
          </a:p>
          <a:p>
            <a:pPr lvl="1"/>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Polysaccharides</a:t>
            </a:r>
            <a:endParaRPr lang="tr-TR" sz="2400" b="1" dirty="0">
              <a:solidFill>
                <a:srgbClr val="3F3F3F"/>
              </a:solidFill>
              <a:latin typeface="Century Gothic"/>
              <a:ea typeface="Century Gothic"/>
              <a:cs typeface="Century Gothic"/>
              <a:sym typeface="Century Gothic"/>
            </a:endParaRPr>
          </a:p>
          <a:p>
            <a:pPr marL="285750" lvl="1" indent="-285750">
              <a:buFont typeface="Arial" panose="020B0604020202020204" pitchFamily="34" charset="0"/>
              <a:buChar char="•"/>
            </a:pPr>
            <a:endParaRPr lang="tr-TR" sz="2400" b="1" dirty="0">
              <a:solidFill>
                <a:srgbClr val="3F3F3F"/>
              </a:solidFill>
              <a:latin typeface="Century Gothic"/>
              <a:ea typeface="Century Gothic"/>
              <a:cs typeface="Century Gothic"/>
              <a:sym typeface="Century Gothic"/>
            </a:endParaRPr>
          </a:p>
          <a:p>
            <a:pPr lvl="1"/>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Lipids</a:t>
            </a:r>
            <a:r>
              <a:rPr lang="tr-TR" sz="2400" b="1"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17216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CHEMICAL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4942E5E8-6D30-0E4C-B04D-26E7C11AAECD}"/>
              </a:ext>
            </a:extLst>
          </p:cNvPr>
          <p:cNvSpPr txBox="1"/>
          <p:nvPr/>
        </p:nvSpPr>
        <p:spPr>
          <a:xfrm>
            <a:off x="8319247" y="1541470"/>
            <a:ext cx="3449461" cy="4745030"/>
          </a:xfrm>
          <a:prstGeom prst="rect">
            <a:avLst/>
          </a:prstGeom>
          <a:noFill/>
          <a:ln>
            <a:noFill/>
          </a:ln>
        </p:spPr>
        <p:txBody>
          <a:bodyPr spcFirstLastPara="1" wrap="square" lIns="91425" tIns="45700" rIns="91425" bIns="45700" anchor="t" anchorCtr="0">
            <a:noAutofit/>
          </a:bodyPr>
          <a:lstStyle/>
          <a:p>
            <a:pPr marL="285750" lvl="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Three-</a:t>
            </a:r>
            <a:r>
              <a:rPr lang="tr-TR" sz="1800" dirty="0" err="1">
                <a:solidFill>
                  <a:srgbClr val="3F3F3F"/>
                </a:solidFill>
                <a:latin typeface="Century Gothic"/>
                <a:ea typeface="Century Gothic"/>
                <a:cs typeface="Century Gothic"/>
                <a:sym typeface="Century Gothic"/>
              </a:rPr>
              <a:t>Dimensional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Structure</a:t>
            </a:r>
            <a:r>
              <a:rPr lang="tr-TR" sz="1800" dirty="0">
                <a:solidFill>
                  <a:srgbClr val="3F3F3F"/>
                </a:solidFill>
                <a:latin typeface="Century Gothic"/>
                <a:ea typeface="Century Gothic"/>
                <a:cs typeface="Century Gothic"/>
                <a:sym typeface="Century Gothic"/>
              </a:rPr>
              <a:t> Is </a:t>
            </a:r>
            <a:r>
              <a:rPr lang="tr-TR" sz="1800" dirty="0" err="1">
                <a:solidFill>
                  <a:srgbClr val="3F3F3F"/>
                </a:solidFill>
                <a:latin typeface="Century Gothic"/>
                <a:ea typeface="Century Gothic"/>
                <a:cs typeface="Century Gothic"/>
                <a:sym typeface="Century Gothic"/>
              </a:rPr>
              <a:t>Described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Configuration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Conformation</a:t>
            </a:r>
            <a:endParaRPr lang="tr-TR" sz="18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The </a:t>
            </a:r>
            <a:r>
              <a:rPr lang="tr-TR" sz="1800" dirty="0" err="1">
                <a:solidFill>
                  <a:srgbClr val="3F3F3F"/>
                </a:solidFill>
                <a:latin typeface="Century Gothic"/>
                <a:ea typeface="Century Gothic"/>
                <a:cs typeface="Century Gothic"/>
                <a:sym typeface="Century Gothic"/>
              </a:rPr>
              <a:t>covalent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bonds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functional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groups</a:t>
            </a:r>
            <a:r>
              <a:rPr lang="tr-TR" sz="1800" dirty="0">
                <a:solidFill>
                  <a:srgbClr val="3F3F3F"/>
                </a:solidFill>
                <a:latin typeface="Century Gothic"/>
                <a:ea typeface="Century Gothic"/>
                <a:cs typeface="Century Gothic"/>
                <a:sym typeface="Century Gothic"/>
              </a:rPr>
              <a:t> of a </a:t>
            </a:r>
            <a:r>
              <a:rPr lang="tr-TR" sz="1800" dirty="0" err="1">
                <a:solidFill>
                  <a:srgbClr val="3F3F3F"/>
                </a:solidFill>
                <a:latin typeface="Century Gothic"/>
                <a:ea typeface="Century Gothic"/>
                <a:cs typeface="Century Gothic"/>
                <a:sym typeface="Century Gothic"/>
              </a:rPr>
              <a:t>biomolecule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are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central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to</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its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function</a:t>
            </a:r>
            <a:r>
              <a:rPr lang="tr-TR" sz="1800" dirty="0">
                <a:solidFill>
                  <a:srgbClr val="3F3F3F"/>
                </a:solidFill>
                <a:latin typeface="Century Gothic"/>
                <a:ea typeface="Century Gothic"/>
                <a:cs typeface="Century Gothic"/>
                <a:sym typeface="Century Gothic"/>
              </a:rPr>
              <a:t>, but </a:t>
            </a:r>
            <a:r>
              <a:rPr lang="tr-TR" sz="1800" dirty="0" err="1">
                <a:solidFill>
                  <a:srgbClr val="3F3F3F"/>
                </a:solidFill>
                <a:latin typeface="Century Gothic"/>
                <a:ea typeface="Century Gothic"/>
                <a:cs typeface="Century Gothic"/>
                <a:sym typeface="Century Gothic"/>
              </a:rPr>
              <a:t>so</a:t>
            </a:r>
            <a:r>
              <a:rPr lang="tr-TR" sz="1800" dirty="0">
                <a:solidFill>
                  <a:srgbClr val="3F3F3F"/>
                </a:solidFill>
                <a:latin typeface="Century Gothic"/>
                <a:ea typeface="Century Gothic"/>
                <a:cs typeface="Century Gothic"/>
                <a:sym typeface="Century Gothic"/>
              </a:rPr>
              <a:t> is the </a:t>
            </a:r>
            <a:r>
              <a:rPr lang="tr-TR" sz="1800" dirty="0" err="1">
                <a:solidFill>
                  <a:srgbClr val="3F3F3F"/>
                </a:solidFill>
                <a:latin typeface="Century Gothic"/>
                <a:ea typeface="Century Gothic"/>
                <a:cs typeface="Century Gothic"/>
                <a:sym typeface="Century Gothic"/>
              </a:rPr>
              <a:t>arrangement</a:t>
            </a:r>
            <a:r>
              <a:rPr lang="tr-TR" sz="1800" dirty="0">
                <a:solidFill>
                  <a:srgbClr val="3F3F3F"/>
                </a:solidFill>
                <a:latin typeface="Century Gothic"/>
                <a:ea typeface="Century Gothic"/>
                <a:cs typeface="Century Gothic"/>
                <a:sym typeface="Century Gothic"/>
              </a:rPr>
              <a:t> of the </a:t>
            </a:r>
            <a:r>
              <a:rPr lang="tr-TR" sz="1800" dirty="0" err="1">
                <a:solidFill>
                  <a:srgbClr val="3F3F3F"/>
                </a:solidFill>
                <a:latin typeface="Century Gothic"/>
                <a:ea typeface="Century Gothic"/>
                <a:cs typeface="Century Gothic"/>
                <a:sym typeface="Century Gothic"/>
              </a:rPr>
              <a:t>molecule’s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constituent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atoms</a:t>
            </a:r>
            <a:r>
              <a:rPr lang="tr-TR" sz="1800" dirty="0">
                <a:solidFill>
                  <a:srgbClr val="3F3F3F"/>
                </a:solidFill>
                <a:latin typeface="Century Gothic"/>
                <a:ea typeface="Century Gothic"/>
                <a:cs typeface="Century Gothic"/>
                <a:sym typeface="Century Gothic"/>
              </a:rPr>
              <a:t> in </a:t>
            </a:r>
            <a:r>
              <a:rPr lang="tr-TR" sz="1800" dirty="0" err="1">
                <a:solidFill>
                  <a:srgbClr val="3F3F3F"/>
                </a:solidFill>
                <a:latin typeface="Century Gothic"/>
                <a:ea typeface="Century Gothic"/>
                <a:cs typeface="Century Gothic"/>
                <a:sym typeface="Century Gothic"/>
              </a:rPr>
              <a:t>three-dimensional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space</a:t>
            </a:r>
            <a:r>
              <a:rPr lang="tr-TR" sz="1800" dirty="0">
                <a:solidFill>
                  <a:srgbClr val="3F3F3F"/>
                </a:solidFill>
                <a:latin typeface="Century Gothic"/>
                <a:ea typeface="Century Gothic"/>
                <a:cs typeface="Century Gothic"/>
                <a:sym typeface="Century Gothic"/>
              </a:rPr>
              <a:t> - </a:t>
            </a:r>
            <a:r>
              <a:rPr lang="tr-TR" sz="1800" b="1" i="1" dirty="0" err="1">
                <a:solidFill>
                  <a:srgbClr val="3F3F3F"/>
                </a:solidFill>
                <a:latin typeface="Century Gothic"/>
                <a:ea typeface="Century Gothic"/>
                <a:cs typeface="Century Gothic"/>
                <a:sym typeface="Century Gothic"/>
              </a:rPr>
              <a:t>Stereochemistry</a:t>
            </a:r>
            <a:r>
              <a:rPr lang="tr-TR" sz="1800" dirty="0">
                <a:solidFill>
                  <a:srgbClr val="3F3F3F"/>
                </a:solidFill>
                <a:latin typeface="Century Gothic"/>
                <a:ea typeface="Century Gothic"/>
                <a:cs typeface="Century Gothic"/>
                <a:sym typeface="Century Gothic"/>
              </a:rPr>
              <a:t>.</a:t>
            </a:r>
          </a:p>
          <a:p>
            <a:pPr marL="285750" lvl="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p:txBody>
      </p:sp>
      <p:pic>
        <p:nvPicPr>
          <p:cNvPr id="3" name="Picture 2" descr="Chart, bubble chart&#10;&#10;Description automatically generated">
            <a:extLst>
              <a:ext uri="{FF2B5EF4-FFF2-40B4-BE49-F238E27FC236}">
                <a16:creationId xmlns:a16="http://schemas.microsoft.com/office/drawing/2014/main" id="{F562C1CC-F0D4-2544-BF89-FC268DF80364}"/>
              </a:ext>
            </a:extLst>
          </p:cNvPr>
          <p:cNvPicPr>
            <a:picLocks noChangeAspect="1"/>
          </p:cNvPicPr>
          <p:nvPr/>
        </p:nvPicPr>
        <p:blipFill>
          <a:blip r:embed="rId3"/>
          <a:stretch>
            <a:fillRect/>
          </a:stretch>
        </p:blipFill>
        <p:spPr>
          <a:xfrm>
            <a:off x="610547" y="1492163"/>
            <a:ext cx="7630436" cy="46021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8663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CHEMICAL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4942E5E8-6D30-0E4C-B04D-26E7C11AAECD}"/>
              </a:ext>
            </a:extLst>
          </p:cNvPr>
          <p:cNvSpPr txBox="1"/>
          <p:nvPr/>
        </p:nvSpPr>
        <p:spPr>
          <a:xfrm>
            <a:off x="609600" y="1299198"/>
            <a:ext cx="5647765" cy="5259006"/>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900" dirty="0">
                <a:solidFill>
                  <a:srgbClr val="3F3F3F"/>
                </a:solidFill>
                <a:latin typeface="Century Gothic"/>
                <a:ea typeface="Century Gothic"/>
                <a:cs typeface="Century Gothic"/>
                <a:sym typeface="Century Gothic"/>
              </a:rPr>
              <a:t>A </a:t>
            </a:r>
            <a:r>
              <a:rPr lang="tr-TR" sz="1900" dirty="0" err="1">
                <a:solidFill>
                  <a:srgbClr val="3F3F3F"/>
                </a:solidFill>
                <a:latin typeface="Century Gothic"/>
                <a:ea typeface="Century Gothic"/>
                <a:cs typeface="Century Gothic"/>
                <a:sym typeface="Century Gothic"/>
              </a:rPr>
              <a:t>carbon</a:t>
            </a:r>
            <a:r>
              <a:rPr lang="tr-TR" sz="1900" dirty="0">
                <a:solidFill>
                  <a:srgbClr val="3F3F3F"/>
                </a:solidFill>
                <a:latin typeface="Century Gothic"/>
                <a:ea typeface="Century Gothic"/>
                <a:cs typeface="Century Gothic"/>
                <a:sym typeface="Century Gothic"/>
              </a:rPr>
              <a:t> atom </a:t>
            </a:r>
            <a:r>
              <a:rPr lang="tr-TR" sz="1900" dirty="0" err="1">
                <a:solidFill>
                  <a:srgbClr val="3F3F3F"/>
                </a:solidFill>
                <a:latin typeface="Century Gothic"/>
                <a:ea typeface="Century Gothic"/>
                <a:cs typeface="Century Gothic"/>
                <a:sym typeface="Century Gothic"/>
              </a:rPr>
              <a:t>with</a:t>
            </a:r>
            <a:r>
              <a:rPr lang="tr-TR" sz="1900" dirty="0">
                <a:solidFill>
                  <a:srgbClr val="3F3F3F"/>
                </a:solidFill>
                <a:latin typeface="Century Gothic"/>
                <a:ea typeface="Century Gothic"/>
                <a:cs typeface="Century Gothic"/>
                <a:sym typeface="Century Gothic"/>
              </a:rPr>
              <a:t> </a:t>
            </a:r>
            <a:r>
              <a:rPr lang="tr-TR" sz="1900" dirty="0" err="1">
                <a:solidFill>
                  <a:srgbClr val="3F3F3F"/>
                </a:solidFill>
                <a:latin typeface="Century Gothic"/>
                <a:ea typeface="Century Gothic"/>
                <a:cs typeface="Century Gothic"/>
                <a:sym typeface="Century Gothic"/>
              </a:rPr>
              <a:t>four</a:t>
            </a:r>
            <a:r>
              <a:rPr lang="tr-TR" sz="1900" dirty="0">
                <a:solidFill>
                  <a:srgbClr val="3F3F3F"/>
                </a:solidFill>
                <a:latin typeface="Century Gothic"/>
                <a:ea typeface="Century Gothic"/>
                <a:cs typeface="Century Gothic"/>
                <a:sym typeface="Century Gothic"/>
              </a:rPr>
              <a:t> </a:t>
            </a:r>
            <a:r>
              <a:rPr lang="tr-TR" sz="1900" dirty="0" err="1">
                <a:solidFill>
                  <a:srgbClr val="3F3F3F"/>
                </a:solidFill>
                <a:latin typeface="Century Gothic"/>
                <a:ea typeface="Century Gothic"/>
                <a:cs typeface="Century Gothic"/>
                <a:sym typeface="Century Gothic"/>
              </a:rPr>
              <a:t>different</a:t>
            </a:r>
            <a:r>
              <a:rPr lang="tr-TR" sz="1900" dirty="0">
                <a:solidFill>
                  <a:srgbClr val="3F3F3F"/>
                </a:solidFill>
                <a:latin typeface="Century Gothic"/>
                <a:ea typeface="Century Gothic"/>
                <a:cs typeface="Century Gothic"/>
                <a:sym typeface="Century Gothic"/>
              </a:rPr>
              <a:t> </a:t>
            </a:r>
            <a:r>
              <a:rPr lang="tr-TR" sz="1900" dirty="0" err="1">
                <a:solidFill>
                  <a:srgbClr val="3F3F3F"/>
                </a:solidFill>
                <a:latin typeface="Century Gothic"/>
                <a:ea typeface="Century Gothic"/>
                <a:cs typeface="Century Gothic"/>
                <a:sym typeface="Century Gothic"/>
              </a:rPr>
              <a:t>substituents</a:t>
            </a:r>
            <a:r>
              <a:rPr lang="tr-TR" sz="1900" dirty="0">
                <a:solidFill>
                  <a:srgbClr val="3F3F3F"/>
                </a:solidFill>
                <a:latin typeface="Century Gothic"/>
                <a:ea typeface="Century Gothic"/>
                <a:cs typeface="Century Gothic"/>
                <a:sym typeface="Century Gothic"/>
              </a:rPr>
              <a:t> is </a:t>
            </a:r>
            <a:r>
              <a:rPr lang="tr-TR" sz="1900" dirty="0" err="1">
                <a:solidFill>
                  <a:srgbClr val="3F3F3F"/>
                </a:solidFill>
                <a:latin typeface="Century Gothic"/>
                <a:ea typeface="Century Gothic"/>
                <a:cs typeface="Century Gothic"/>
                <a:sym typeface="Century Gothic"/>
              </a:rPr>
              <a:t>said</a:t>
            </a:r>
            <a:r>
              <a:rPr lang="tr-TR" sz="1900" dirty="0">
                <a:solidFill>
                  <a:srgbClr val="3F3F3F"/>
                </a:solidFill>
                <a:latin typeface="Century Gothic"/>
                <a:ea typeface="Century Gothic"/>
                <a:cs typeface="Century Gothic"/>
                <a:sym typeface="Century Gothic"/>
              </a:rPr>
              <a:t> </a:t>
            </a:r>
            <a:r>
              <a:rPr lang="tr-TR" sz="1900" dirty="0" err="1">
                <a:solidFill>
                  <a:srgbClr val="3F3F3F"/>
                </a:solidFill>
                <a:latin typeface="Century Gothic"/>
                <a:ea typeface="Century Gothic"/>
                <a:cs typeface="Century Gothic"/>
                <a:sym typeface="Century Gothic"/>
              </a:rPr>
              <a:t>to</a:t>
            </a:r>
            <a:r>
              <a:rPr lang="tr-TR" sz="1900" dirty="0">
                <a:solidFill>
                  <a:srgbClr val="3F3F3F"/>
                </a:solidFill>
                <a:latin typeface="Century Gothic"/>
                <a:ea typeface="Century Gothic"/>
                <a:cs typeface="Century Gothic"/>
                <a:sym typeface="Century Gothic"/>
              </a:rPr>
              <a:t> be </a:t>
            </a:r>
            <a:r>
              <a:rPr lang="tr-TR" sz="1900" dirty="0" err="1">
                <a:solidFill>
                  <a:srgbClr val="3F3F3F"/>
                </a:solidFill>
                <a:latin typeface="Century Gothic"/>
                <a:ea typeface="Century Gothic"/>
                <a:cs typeface="Century Gothic"/>
                <a:sym typeface="Century Gothic"/>
              </a:rPr>
              <a:t>asymmetric</a:t>
            </a:r>
            <a:r>
              <a:rPr lang="tr-TR" sz="1900" dirty="0">
                <a:solidFill>
                  <a:srgbClr val="3F3F3F"/>
                </a:solidFill>
                <a:latin typeface="Century Gothic"/>
                <a:ea typeface="Century Gothic"/>
                <a:cs typeface="Century Gothic"/>
                <a:sym typeface="Century Gothic"/>
              </a:rPr>
              <a:t>, </a:t>
            </a:r>
            <a:r>
              <a:rPr lang="tr-TR" sz="1900" dirty="0" err="1">
                <a:solidFill>
                  <a:srgbClr val="3F3F3F"/>
                </a:solidFill>
                <a:latin typeface="Century Gothic"/>
                <a:ea typeface="Century Gothic"/>
                <a:cs typeface="Century Gothic"/>
                <a:sym typeface="Century Gothic"/>
              </a:rPr>
              <a:t>and</a:t>
            </a:r>
            <a:r>
              <a:rPr lang="tr-TR" sz="1900" dirty="0">
                <a:solidFill>
                  <a:srgbClr val="3F3F3F"/>
                </a:solidFill>
                <a:latin typeface="Century Gothic"/>
                <a:ea typeface="Century Gothic"/>
                <a:cs typeface="Century Gothic"/>
                <a:sym typeface="Century Gothic"/>
              </a:rPr>
              <a:t> </a:t>
            </a:r>
            <a:r>
              <a:rPr lang="tr-TR" sz="1900" b="1" dirty="0">
                <a:solidFill>
                  <a:srgbClr val="3F3F3F"/>
                </a:solidFill>
                <a:latin typeface="Century Gothic"/>
                <a:ea typeface="Century Gothic"/>
                <a:cs typeface="Century Gothic"/>
                <a:sym typeface="Century Gothic"/>
              </a:rPr>
              <a:t>ASYMMETRİC CARBONS </a:t>
            </a:r>
            <a:r>
              <a:rPr lang="tr-TR" sz="1900" b="1" dirty="0" err="1">
                <a:solidFill>
                  <a:srgbClr val="3F3F3F"/>
                </a:solidFill>
                <a:latin typeface="Century Gothic"/>
                <a:ea typeface="Century Gothic"/>
                <a:cs typeface="Century Gothic"/>
                <a:sym typeface="Century Gothic"/>
              </a:rPr>
              <a:t>are</a:t>
            </a:r>
            <a:r>
              <a:rPr lang="tr-TR" sz="1900" b="1" dirty="0">
                <a:solidFill>
                  <a:srgbClr val="3F3F3F"/>
                </a:solidFill>
                <a:latin typeface="Century Gothic"/>
                <a:ea typeface="Century Gothic"/>
                <a:cs typeface="Century Gothic"/>
                <a:sym typeface="Century Gothic"/>
              </a:rPr>
              <a:t> </a:t>
            </a:r>
            <a:r>
              <a:rPr lang="tr-TR" sz="1900" b="1" dirty="0" err="1">
                <a:solidFill>
                  <a:srgbClr val="3F3F3F"/>
                </a:solidFill>
                <a:latin typeface="Century Gothic"/>
                <a:ea typeface="Century Gothic"/>
                <a:cs typeface="Century Gothic"/>
                <a:sym typeface="Century Gothic"/>
              </a:rPr>
              <a:t>called</a:t>
            </a:r>
            <a:r>
              <a:rPr lang="tr-TR" sz="1900" b="1" dirty="0">
                <a:solidFill>
                  <a:srgbClr val="3F3F3F"/>
                </a:solidFill>
                <a:latin typeface="Century Gothic"/>
                <a:ea typeface="Century Gothic"/>
                <a:cs typeface="Century Gothic"/>
                <a:sym typeface="Century Gothic"/>
              </a:rPr>
              <a:t> CHİRAL CENTERS.</a:t>
            </a:r>
          </a:p>
          <a:p>
            <a:pPr marL="285750" indent="-285750">
              <a:buFont typeface="Arial" panose="020B0604020202020204" pitchFamily="34" charset="0"/>
              <a:buChar char="•"/>
            </a:pPr>
            <a:endParaRPr lang="tr-TR" sz="19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900" dirty="0">
                <a:solidFill>
                  <a:srgbClr val="3F3F3F"/>
                </a:solidFill>
                <a:latin typeface="Century Gothic"/>
                <a:ea typeface="Century Gothic"/>
                <a:cs typeface="Century Gothic"/>
                <a:sym typeface="Century Gothic"/>
              </a:rPr>
              <a:t>(a) When a carbon atom has four different substituent groups (A, B, X, Y), they can be arranged in two ways that represent nonsuperimposable mirror images of each other (enantiomers). This asymmetric carbon atom is called a chiral atom or chiral center.</a:t>
            </a:r>
          </a:p>
          <a:p>
            <a:pPr marL="285750" indent="-285750">
              <a:buFont typeface="Arial" panose="020B0604020202020204" pitchFamily="34" charset="0"/>
              <a:buChar char="•"/>
            </a:pPr>
            <a:endParaRPr lang="en-US" sz="19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900" dirty="0">
                <a:solidFill>
                  <a:srgbClr val="3F3F3F"/>
                </a:solidFill>
                <a:latin typeface="Century Gothic"/>
                <a:ea typeface="Century Gothic"/>
                <a:cs typeface="Century Gothic"/>
                <a:sym typeface="Century Gothic"/>
              </a:rPr>
              <a:t>(b) When a tetrahedral carbon has only three dissimilar groups, only one configuration is possible and </a:t>
            </a:r>
            <a:r>
              <a:rPr lang="en-US" sz="1900" b="1" dirty="0">
                <a:solidFill>
                  <a:srgbClr val="3F3F3F"/>
                </a:solidFill>
                <a:latin typeface="Century Gothic"/>
                <a:ea typeface="Century Gothic"/>
                <a:cs typeface="Century Gothic"/>
                <a:sym typeface="Century Gothic"/>
              </a:rPr>
              <a:t>the molecule is symmetric, or achiral</a:t>
            </a:r>
            <a:r>
              <a:rPr lang="en-US" sz="1900" dirty="0">
                <a:solidFill>
                  <a:srgbClr val="3F3F3F"/>
                </a:solidFill>
                <a:latin typeface="Century Gothic"/>
                <a:ea typeface="Century Gothic"/>
                <a:cs typeface="Century Gothic"/>
                <a:sym typeface="Century Gothic"/>
              </a:rPr>
              <a:t>.</a:t>
            </a:r>
            <a:endParaRPr sz="1900" dirty="0">
              <a:solidFill>
                <a:srgbClr val="3F3F3F"/>
              </a:solidFill>
              <a:latin typeface="Century Gothic"/>
              <a:ea typeface="Century Gothic"/>
              <a:cs typeface="Century Gothic"/>
              <a:sym typeface="Century Gothic"/>
            </a:endParaRPr>
          </a:p>
        </p:txBody>
      </p:sp>
      <p:pic>
        <p:nvPicPr>
          <p:cNvPr id="3" name="Picture 2" descr="A picture containing timeline&#10;&#10;Description automatically generated">
            <a:extLst>
              <a:ext uri="{FF2B5EF4-FFF2-40B4-BE49-F238E27FC236}">
                <a16:creationId xmlns:a16="http://schemas.microsoft.com/office/drawing/2014/main" id="{6D186DC7-F39F-3C43-B341-AA400125C3BC}"/>
              </a:ext>
            </a:extLst>
          </p:cNvPr>
          <p:cNvPicPr>
            <a:picLocks noChangeAspect="1"/>
          </p:cNvPicPr>
          <p:nvPr/>
        </p:nvPicPr>
        <p:blipFill>
          <a:blip r:embed="rId3"/>
          <a:stretch>
            <a:fillRect/>
          </a:stretch>
        </p:blipFill>
        <p:spPr>
          <a:xfrm>
            <a:off x="6734935" y="299796"/>
            <a:ext cx="5059174" cy="62584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41897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93" name="Google Shape;193;p7"/>
          <p:cNvSpPr/>
          <p:nvPr/>
        </p:nvSpPr>
        <p:spPr>
          <a:xfrm>
            <a:off x="-2290773" y="-1637259"/>
            <a:ext cx="4767943" cy="4767943"/>
          </a:xfrm>
          <a:prstGeom prst="arc">
            <a:avLst>
              <a:gd name="adj1" fmla="val 1279359"/>
              <a:gd name="adj2" fmla="val 188280"/>
            </a:avLst>
          </a:prstGeom>
          <a:noFill/>
          <a:ln w="9525" cap="flat" cmpd="sng">
            <a:solidFill>
              <a:srgbClr val="BFBFBF"/>
            </a:solidFill>
            <a:prstDash val="solid"/>
            <a:miter lim="800000"/>
            <a:headEnd type="oval" w="sm" len="sm"/>
            <a:tailEnd type="oval"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194" name="Google Shape;194;p7"/>
          <p:cNvSpPr/>
          <p:nvPr/>
        </p:nvSpPr>
        <p:spPr>
          <a:xfrm>
            <a:off x="-57150" y="5408413"/>
            <a:ext cx="12325350" cy="1330769"/>
          </a:xfrm>
          <a:custGeom>
            <a:avLst/>
            <a:gdLst/>
            <a:ahLst/>
            <a:cxnLst/>
            <a:rect l="l" t="t" r="r" b="b"/>
            <a:pathLst>
              <a:path w="12325350" h="1330769" extrusionOk="0">
                <a:moveTo>
                  <a:pt x="0" y="859037"/>
                </a:moveTo>
                <a:cubicBezTo>
                  <a:pt x="108744" y="721718"/>
                  <a:pt x="217488" y="584399"/>
                  <a:pt x="323850" y="478037"/>
                </a:cubicBezTo>
                <a:cubicBezTo>
                  <a:pt x="430212" y="371675"/>
                  <a:pt x="542925" y="284362"/>
                  <a:pt x="638175" y="220862"/>
                </a:cubicBezTo>
                <a:cubicBezTo>
                  <a:pt x="733425" y="157362"/>
                  <a:pt x="801688" y="111324"/>
                  <a:pt x="895350" y="97037"/>
                </a:cubicBezTo>
                <a:cubicBezTo>
                  <a:pt x="989012" y="82750"/>
                  <a:pt x="1112838" y="100212"/>
                  <a:pt x="1200150" y="135137"/>
                </a:cubicBezTo>
                <a:cubicBezTo>
                  <a:pt x="1287462" y="170062"/>
                  <a:pt x="1319213" y="203400"/>
                  <a:pt x="1419225" y="306587"/>
                </a:cubicBezTo>
                <a:cubicBezTo>
                  <a:pt x="1519237" y="409774"/>
                  <a:pt x="1685925" y="632025"/>
                  <a:pt x="1800225" y="754262"/>
                </a:cubicBezTo>
                <a:cubicBezTo>
                  <a:pt x="1914525" y="876499"/>
                  <a:pt x="2020888" y="970162"/>
                  <a:pt x="2105025" y="1040012"/>
                </a:cubicBezTo>
                <a:cubicBezTo>
                  <a:pt x="2189163" y="1109862"/>
                  <a:pt x="2233613" y="1140025"/>
                  <a:pt x="2305050" y="1173362"/>
                </a:cubicBezTo>
                <a:cubicBezTo>
                  <a:pt x="2376487" y="1206699"/>
                  <a:pt x="2417763" y="1240037"/>
                  <a:pt x="2533650" y="1240037"/>
                </a:cubicBezTo>
                <a:cubicBezTo>
                  <a:pt x="2649537" y="1240037"/>
                  <a:pt x="2770188" y="1273374"/>
                  <a:pt x="3000375" y="1173362"/>
                </a:cubicBezTo>
                <a:cubicBezTo>
                  <a:pt x="3230562" y="1073350"/>
                  <a:pt x="3914775" y="639962"/>
                  <a:pt x="3914775" y="639962"/>
                </a:cubicBezTo>
                <a:cubicBezTo>
                  <a:pt x="4186238" y="482799"/>
                  <a:pt x="4427538" y="327224"/>
                  <a:pt x="4629150" y="230387"/>
                </a:cubicBezTo>
                <a:cubicBezTo>
                  <a:pt x="4830763" y="133549"/>
                  <a:pt x="4979988" y="92274"/>
                  <a:pt x="5124450" y="58937"/>
                </a:cubicBezTo>
                <a:cubicBezTo>
                  <a:pt x="5268913" y="25599"/>
                  <a:pt x="5319713" y="-37900"/>
                  <a:pt x="5495925" y="30362"/>
                </a:cubicBezTo>
                <a:cubicBezTo>
                  <a:pt x="5672137" y="98624"/>
                  <a:pt x="5967412" y="281187"/>
                  <a:pt x="6181725" y="468512"/>
                </a:cubicBezTo>
                <a:cubicBezTo>
                  <a:pt x="6396038" y="655837"/>
                  <a:pt x="6613525" y="1011437"/>
                  <a:pt x="6781800" y="1154312"/>
                </a:cubicBezTo>
                <a:cubicBezTo>
                  <a:pt x="6950075" y="1297187"/>
                  <a:pt x="7046913" y="1347987"/>
                  <a:pt x="7191375" y="1325762"/>
                </a:cubicBezTo>
                <a:cubicBezTo>
                  <a:pt x="7335837" y="1303537"/>
                  <a:pt x="7483475" y="1189237"/>
                  <a:pt x="7648575" y="1020962"/>
                </a:cubicBezTo>
                <a:cubicBezTo>
                  <a:pt x="7813675" y="852687"/>
                  <a:pt x="8039100" y="474862"/>
                  <a:pt x="8181975" y="316112"/>
                </a:cubicBezTo>
                <a:cubicBezTo>
                  <a:pt x="8324850" y="157362"/>
                  <a:pt x="8394700" y="93862"/>
                  <a:pt x="8505825" y="68462"/>
                </a:cubicBezTo>
                <a:cubicBezTo>
                  <a:pt x="8616950" y="43062"/>
                  <a:pt x="8701087" y="44649"/>
                  <a:pt x="8848725" y="163712"/>
                </a:cubicBezTo>
                <a:cubicBezTo>
                  <a:pt x="8996363" y="282775"/>
                  <a:pt x="9226550" y="605037"/>
                  <a:pt x="9391650" y="782837"/>
                </a:cubicBezTo>
                <a:cubicBezTo>
                  <a:pt x="9556750" y="960637"/>
                  <a:pt x="9693275" y="1154312"/>
                  <a:pt x="9839325" y="1230512"/>
                </a:cubicBezTo>
                <a:cubicBezTo>
                  <a:pt x="9985375" y="1306712"/>
                  <a:pt x="10101263" y="1314649"/>
                  <a:pt x="10267950" y="1240037"/>
                </a:cubicBezTo>
                <a:cubicBezTo>
                  <a:pt x="10434637" y="1165425"/>
                  <a:pt x="10691813" y="908249"/>
                  <a:pt x="10839450" y="782837"/>
                </a:cubicBezTo>
                <a:cubicBezTo>
                  <a:pt x="10987087" y="657425"/>
                  <a:pt x="11033125" y="558999"/>
                  <a:pt x="11153775" y="487562"/>
                </a:cubicBezTo>
                <a:cubicBezTo>
                  <a:pt x="11274425" y="416125"/>
                  <a:pt x="11439525" y="362149"/>
                  <a:pt x="11563350" y="354212"/>
                </a:cubicBezTo>
                <a:cubicBezTo>
                  <a:pt x="11687175" y="346274"/>
                  <a:pt x="11769725" y="371674"/>
                  <a:pt x="11896725" y="439937"/>
                </a:cubicBezTo>
                <a:cubicBezTo>
                  <a:pt x="12023725" y="508199"/>
                  <a:pt x="12174537" y="635993"/>
                  <a:pt x="12325350" y="763787"/>
                </a:cubicBezTo>
              </a:path>
            </a:pathLst>
          </a:custGeom>
          <a:noFill/>
          <a:ln w="25400" cap="rnd" cmpd="sng">
            <a:solidFill>
              <a:srgbClr val="7C7C7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nvGrpSpPr>
          <p:cNvPr id="195" name="Google Shape;195;p7"/>
          <p:cNvGrpSpPr/>
          <p:nvPr/>
        </p:nvGrpSpPr>
        <p:grpSpPr>
          <a:xfrm>
            <a:off x="466871" y="5167055"/>
            <a:ext cx="1008000" cy="2936689"/>
            <a:chOff x="466871" y="5154355"/>
            <a:chExt cx="1008000" cy="2936689"/>
          </a:xfrm>
        </p:grpSpPr>
        <p:sp>
          <p:nvSpPr>
            <p:cNvPr id="196" name="Google Shape;196;p7"/>
            <p:cNvSpPr/>
            <p:nvPr/>
          </p:nvSpPr>
          <p:spPr>
            <a:xfrm rot="10800000">
              <a:off x="466871" y="5608198"/>
              <a:ext cx="1008000" cy="2482846"/>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4705"/>
                  </a:srgbClr>
                </a:gs>
                <a:gs pos="70000">
                  <a:srgbClr val="000000">
                    <a:alpha val="9803"/>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97" name="Google Shape;197;p7"/>
            <p:cNvSpPr/>
            <p:nvPr/>
          </p:nvSpPr>
          <p:spPr>
            <a:xfrm>
              <a:off x="517029" y="5154355"/>
              <a:ext cx="907686" cy="907687"/>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98" name="Google Shape;198;p7"/>
          <p:cNvGrpSpPr/>
          <p:nvPr/>
        </p:nvGrpSpPr>
        <p:grpSpPr>
          <a:xfrm>
            <a:off x="1745295" y="6092326"/>
            <a:ext cx="741401" cy="2160000"/>
            <a:chOff x="1770695" y="6092326"/>
            <a:chExt cx="741401" cy="2160000"/>
          </a:xfrm>
        </p:grpSpPr>
        <p:sp>
          <p:nvSpPr>
            <p:cNvPr id="199" name="Google Shape;199;p7"/>
            <p:cNvSpPr/>
            <p:nvPr/>
          </p:nvSpPr>
          <p:spPr>
            <a:xfrm rot="10800000">
              <a:off x="1770695" y="6426137"/>
              <a:ext cx="741401" cy="182618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4705"/>
                  </a:srgbClr>
                </a:gs>
                <a:gs pos="70000">
                  <a:srgbClr val="000000">
                    <a:alpha val="9803"/>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00" name="Google Shape;200;p7"/>
            <p:cNvSpPr/>
            <p:nvPr/>
          </p:nvSpPr>
          <p:spPr>
            <a:xfrm>
              <a:off x="1807586" y="6092326"/>
              <a:ext cx="669600" cy="669605"/>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01" name="Google Shape;201;p7"/>
          <p:cNvGrpSpPr/>
          <p:nvPr/>
        </p:nvGrpSpPr>
        <p:grpSpPr>
          <a:xfrm>
            <a:off x="3127820" y="6074100"/>
            <a:ext cx="605980" cy="1656000"/>
            <a:chOff x="3127820" y="6086800"/>
            <a:chExt cx="605980" cy="1656000"/>
          </a:xfrm>
        </p:grpSpPr>
        <p:sp>
          <p:nvSpPr>
            <p:cNvPr id="202" name="Google Shape;202;p7"/>
            <p:cNvSpPr/>
            <p:nvPr/>
          </p:nvSpPr>
          <p:spPr>
            <a:xfrm rot="10800000">
              <a:off x="3127820" y="6342722"/>
              <a:ext cx="605980" cy="140007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4705"/>
                  </a:srgbClr>
                </a:gs>
                <a:gs pos="70000">
                  <a:srgbClr val="000000">
                    <a:alpha val="9803"/>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03" name="Google Shape;203;p7"/>
            <p:cNvSpPr/>
            <p:nvPr/>
          </p:nvSpPr>
          <p:spPr>
            <a:xfrm>
              <a:off x="3174892" y="6086800"/>
              <a:ext cx="513356" cy="513364"/>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04" name="Google Shape;204;p7"/>
          <p:cNvGrpSpPr/>
          <p:nvPr/>
        </p:nvGrpSpPr>
        <p:grpSpPr>
          <a:xfrm>
            <a:off x="4445045" y="5183458"/>
            <a:ext cx="864000" cy="2517173"/>
            <a:chOff x="4445045" y="5208858"/>
            <a:chExt cx="864000" cy="2517173"/>
          </a:xfrm>
        </p:grpSpPr>
        <p:sp>
          <p:nvSpPr>
            <p:cNvPr id="205" name="Google Shape;205;p7"/>
            <p:cNvSpPr/>
            <p:nvPr/>
          </p:nvSpPr>
          <p:spPr>
            <a:xfrm rot="10800000">
              <a:off x="4445045" y="5597868"/>
              <a:ext cx="864000" cy="2128163"/>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4705"/>
                  </a:srgbClr>
                </a:gs>
                <a:gs pos="70000">
                  <a:srgbClr val="000000">
                    <a:alpha val="9803"/>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06" name="Google Shape;206;p7"/>
            <p:cNvSpPr/>
            <p:nvPr/>
          </p:nvSpPr>
          <p:spPr>
            <a:xfrm>
              <a:off x="4488037" y="5208858"/>
              <a:ext cx="780326" cy="780329"/>
            </a:xfrm>
            <a:prstGeom prst="ellipse">
              <a:avLst/>
            </a:prstGeom>
            <a:gradFill>
              <a:gsLst>
                <a:gs pos="0">
                  <a:srgbClr val="FFF5CE"/>
                </a:gs>
                <a:gs pos="60000">
                  <a:srgbClr val="009999"/>
                </a:gs>
                <a:gs pos="100000">
                  <a:srgbClr val="009999"/>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07" name="Google Shape;207;p7"/>
          <p:cNvGrpSpPr/>
          <p:nvPr/>
        </p:nvGrpSpPr>
        <p:grpSpPr>
          <a:xfrm>
            <a:off x="5845726" y="5660469"/>
            <a:ext cx="1037968" cy="3024000"/>
            <a:chOff x="5845726" y="5660469"/>
            <a:chExt cx="1037968" cy="3024000"/>
          </a:xfrm>
        </p:grpSpPr>
        <p:sp>
          <p:nvSpPr>
            <p:cNvPr id="208" name="Google Shape;208;p7"/>
            <p:cNvSpPr/>
            <p:nvPr/>
          </p:nvSpPr>
          <p:spPr>
            <a:xfrm rot="10800000">
              <a:off x="5845726" y="6127805"/>
              <a:ext cx="1037968" cy="255666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4705"/>
                  </a:srgbClr>
                </a:gs>
                <a:gs pos="70000">
                  <a:srgbClr val="000000">
                    <a:alpha val="9803"/>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09" name="Google Shape;209;p7"/>
            <p:cNvSpPr/>
            <p:nvPr/>
          </p:nvSpPr>
          <p:spPr>
            <a:xfrm>
              <a:off x="5897374" y="5660469"/>
              <a:ext cx="937446" cy="937447"/>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10" name="Google Shape;210;p7"/>
          <p:cNvGrpSpPr/>
          <p:nvPr/>
        </p:nvGrpSpPr>
        <p:grpSpPr>
          <a:xfrm>
            <a:off x="8682069" y="5544686"/>
            <a:ext cx="654812" cy="1783018"/>
            <a:chOff x="8682069" y="5557386"/>
            <a:chExt cx="654812" cy="1783018"/>
          </a:xfrm>
        </p:grpSpPr>
        <p:sp>
          <p:nvSpPr>
            <p:cNvPr id="211" name="Google Shape;211;p7"/>
            <p:cNvSpPr/>
            <p:nvPr/>
          </p:nvSpPr>
          <p:spPr>
            <a:xfrm rot="10800000">
              <a:off x="8682069" y="5832938"/>
              <a:ext cx="654812" cy="1507466"/>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4705"/>
                  </a:srgbClr>
                </a:gs>
                <a:gs pos="70000">
                  <a:srgbClr val="000000">
                    <a:alpha val="9803"/>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12" name="Google Shape;212;p7"/>
            <p:cNvSpPr/>
            <p:nvPr/>
          </p:nvSpPr>
          <p:spPr>
            <a:xfrm>
              <a:off x="8733927" y="5557386"/>
              <a:ext cx="552731" cy="552740"/>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13" name="Google Shape;213;p7"/>
          <p:cNvGrpSpPr/>
          <p:nvPr/>
        </p:nvGrpSpPr>
        <p:grpSpPr>
          <a:xfrm>
            <a:off x="11330422" y="5471913"/>
            <a:ext cx="716685" cy="2088000"/>
            <a:chOff x="11330422" y="5408413"/>
            <a:chExt cx="716685" cy="2088000"/>
          </a:xfrm>
        </p:grpSpPr>
        <p:sp>
          <p:nvSpPr>
            <p:cNvPr id="214" name="Google Shape;214;p7"/>
            <p:cNvSpPr/>
            <p:nvPr/>
          </p:nvSpPr>
          <p:spPr>
            <a:xfrm rot="10800000">
              <a:off x="11330422" y="5731097"/>
              <a:ext cx="716685" cy="1765316"/>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4705"/>
                  </a:srgbClr>
                </a:gs>
                <a:gs pos="70000">
                  <a:srgbClr val="000000">
                    <a:alpha val="9803"/>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15" name="Google Shape;215;p7"/>
            <p:cNvSpPr/>
            <p:nvPr/>
          </p:nvSpPr>
          <p:spPr>
            <a:xfrm>
              <a:off x="11366083" y="5408413"/>
              <a:ext cx="647278" cy="647285"/>
            </a:xfrm>
            <a:prstGeom prst="ellipse">
              <a:avLst/>
            </a:prstGeom>
            <a:gradFill>
              <a:gsLst>
                <a:gs pos="0">
                  <a:srgbClr val="FFF5CE"/>
                </a:gs>
                <a:gs pos="60000">
                  <a:srgbClr val="009999"/>
                </a:gs>
                <a:gs pos="100000">
                  <a:srgbClr val="009999"/>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sp>
        <p:nvSpPr>
          <p:cNvPr id="216" name="Google Shape;216;p7"/>
          <p:cNvSpPr txBox="1"/>
          <p:nvPr/>
        </p:nvSpPr>
        <p:spPr>
          <a:xfrm>
            <a:off x="1687385" y="671150"/>
            <a:ext cx="74732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5400" dirty="0">
                <a:solidFill>
                  <a:srgbClr val="3F3F3F"/>
                </a:solidFill>
                <a:latin typeface="Century Gothic"/>
                <a:ea typeface="Century Gothic"/>
                <a:cs typeface="Century Gothic"/>
                <a:sym typeface="Century Gothic"/>
              </a:rPr>
              <a:t>C</a:t>
            </a:r>
            <a:endParaRPr sz="5400" dirty="0">
              <a:solidFill>
                <a:srgbClr val="3F3F3F"/>
              </a:solidFill>
              <a:latin typeface="Century Gothic"/>
              <a:ea typeface="Century Gothic"/>
              <a:cs typeface="Century Gothic"/>
              <a:sym typeface="Century Gothic"/>
            </a:endParaRPr>
          </a:p>
        </p:txBody>
      </p:sp>
      <p:sp>
        <p:nvSpPr>
          <p:cNvPr id="217" name="Google Shape;217;p7"/>
          <p:cNvSpPr txBox="1"/>
          <p:nvPr/>
        </p:nvSpPr>
        <p:spPr>
          <a:xfrm>
            <a:off x="2222919" y="674427"/>
            <a:ext cx="308612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5400" dirty="0">
                <a:solidFill>
                  <a:srgbClr val="3F3F3F"/>
                </a:solidFill>
                <a:latin typeface="Century Gothic"/>
                <a:ea typeface="Century Gothic"/>
                <a:cs typeface="Century Gothic"/>
                <a:sym typeface="Century Gothic"/>
              </a:rPr>
              <a:t>ontents</a:t>
            </a:r>
            <a:endParaRPr sz="5400" dirty="0">
              <a:solidFill>
                <a:srgbClr val="3F3F3F"/>
              </a:solidFill>
              <a:latin typeface="Century Gothic"/>
              <a:ea typeface="Century Gothic"/>
              <a:cs typeface="Century Gothic"/>
              <a:sym typeface="Century Gothic"/>
            </a:endParaRPr>
          </a:p>
        </p:txBody>
      </p:sp>
      <p:sp>
        <p:nvSpPr>
          <p:cNvPr id="218" name="Google Shape;218;p7"/>
          <p:cNvSpPr/>
          <p:nvPr/>
        </p:nvSpPr>
        <p:spPr>
          <a:xfrm>
            <a:off x="2286402" y="3048226"/>
            <a:ext cx="576000" cy="576000"/>
          </a:xfrm>
          <a:prstGeom prst="ellipse">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dirty="0">
                <a:solidFill>
                  <a:srgbClr val="595959"/>
                </a:solidFill>
                <a:latin typeface="Century Gothic"/>
                <a:ea typeface="Century Gothic"/>
                <a:cs typeface="Century Gothic"/>
                <a:sym typeface="Century Gothic"/>
              </a:rPr>
              <a:t>2</a:t>
            </a:r>
            <a:endParaRPr sz="2800" dirty="0">
              <a:solidFill>
                <a:srgbClr val="595959"/>
              </a:solidFill>
              <a:latin typeface="Century Gothic"/>
              <a:ea typeface="Century Gothic"/>
              <a:cs typeface="Century Gothic"/>
              <a:sym typeface="Century Gothic"/>
            </a:endParaRPr>
          </a:p>
        </p:txBody>
      </p:sp>
      <p:sp>
        <p:nvSpPr>
          <p:cNvPr id="219" name="Google Shape;219;p7"/>
          <p:cNvSpPr txBox="1"/>
          <p:nvPr/>
        </p:nvSpPr>
        <p:spPr>
          <a:xfrm>
            <a:off x="2950401" y="3039451"/>
            <a:ext cx="205022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dirty="0">
                <a:solidFill>
                  <a:srgbClr val="3F3F3F"/>
                </a:solidFill>
                <a:latin typeface="Century Gothic"/>
                <a:ea typeface="Century Gothic"/>
                <a:cs typeface="Century Gothic"/>
                <a:sym typeface="Century Gothic"/>
              </a:rPr>
              <a:t>Cellular Essentials</a:t>
            </a:r>
            <a:endParaRPr sz="1800" dirty="0">
              <a:solidFill>
                <a:srgbClr val="3F3F3F"/>
              </a:solidFill>
              <a:latin typeface="Century Gothic"/>
              <a:ea typeface="Century Gothic"/>
              <a:cs typeface="Century Gothic"/>
              <a:sym typeface="Century Gothic"/>
            </a:endParaRPr>
          </a:p>
        </p:txBody>
      </p:sp>
      <p:sp>
        <p:nvSpPr>
          <p:cNvPr id="220" name="Google Shape;220;p7"/>
          <p:cNvSpPr/>
          <p:nvPr/>
        </p:nvSpPr>
        <p:spPr>
          <a:xfrm>
            <a:off x="6811320" y="2075484"/>
            <a:ext cx="576000" cy="576000"/>
          </a:xfrm>
          <a:prstGeom prst="ellipse">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dirty="0">
                <a:solidFill>
                  <a:srgbClr val="595959"/>
                </a:solidFill>
                <a:latin typeface="Century Gothic"/>
                <a:ea typeface="Century Gothic"/>
                <a:cs typeface="Century Gothic"/>
                <a:sym typeface="Century Gothic"/>
              </a:rPr>
              <a:t>4</a:t>
            </a:r>
            <a:endParaRPr sz="2800" dirty="0">
              <a:solidFill>
                <a:srgbClr val="595959"/>
              </a:solidFill>
              <a:latin typeface="Century Gothic"/>
              <a:ea typeface="Century Gothic"/>
              <a:cs typeface="Century Gothic"/>
              <a:sym typeface="Century Gothic"/>
            </a:endParaRPr>
          </a:p>
        </p:txBody>
      </p:sp>
      <p:sp>
        <p:nvSpPr>
          <p:cNvPr id="221" name="Google Shape;221;p7"/>
          <p:cNvSpPr txBox="1"/>
          <p:nvPr/>
        </p:nvSpPr>
        <p:spPr>
          <a:xfrm>
            <a:off x="7560753" y="2066708"/>
            <a:ext cx="185637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dirty="0">
                <a:solidFill>
                  <a:srgbClr val="3F3F3F"/>
                </a:solidFill>
                <a:latin typeface="Century Gothic"/>
                <a:ea typeface="Century Gothic"/>
                <a:cs typeface="Century Gothic"/>
                <a:sym typeface="Century Gothic"/>
              </a:rPr>
              <a:t>Physical Essentials</a:t>
            </a:r>
            <a:endParaRPr sz="1800" dirty="0">
              <a:solidFill>
                <a:srgbClr val="3F3F3F"/>
              </a:solidFill>
              <a:latin typeface="Century Gothic"/>
              <a:ea typeface="Century Gothic"/>
              <a:cs typeface="Century Gothic"/>
              <a:sym typeface="Century Gothic"/>
            </a:endParaRPr>
          </a:p>
        </p:txBody>
      </p:sp>
      <p:sp>
        <p:nvSpPr>
          <p:cNvPr id="222" name="Google Shape;222;p7"/>
          <p:cNvSpPr/>
          <p:nvPr/>
        </p:nvSpPr>
        <p:spPr>
          <a:xfrm>
            <a:off x="2298034" y="4115745"/>
            <a:ext cx="576000" cy="576000"/>
          </a:xfrm>
          <a:prstGeom prst="ellipse">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dirty="0">
                <a:solidFill>
                  <a:srgbClr val="595959"/>
                </a:solidFill>
                <a:latin typeface="Century Gothic"/>
                <a:ea typeface="Century Gothic"/>
                <a:cs typeface="Century Gothic"/>
                <a:sym typeface="Century Gothic"/>
              </a:rPr>
              <a:t>3</a:t>
            </a:r>
            <a:endParaRPr sz="2800" dirty="0">
              <a:solidFill>
                <a:srgbClr val="595959"/>
              </a:solidFill>
              <a:latin typeface="Century Gothic"/>
              <a:ea typeface="Century Gothic"/>
              <a:cs typeface="Century Gothic"/>
              <a:sym typeface="Century Gothic"/>
            </a:endParaRPr>
          </a:p>
        </p:txBody>
      </p:sp>
      <p:sp>
        <p:nvSpPr>
          <p:cNvPr id="223" name="Google Shape;223;p7"/>
          <p:cNvSpPr txBox="1"/>
          <p:nvPr/>
        </p:nvSpPr>
        <p:spPr>
          <a:xfrm>
            <a:off x="2962032" y="4127236"/>
            <a:ext cx="203859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dirty="0">
                <a:solidFill>
                  <a:srgbClr val="3F3F3F"/>
                </a:solidFill>
                <a:latin typeface="Century Gothic"/>
                <a:ea typeface="Century Gothic"/>
                <a:cs typeface="Century Gothic"/>
                <a:sym typeface="Century Gothic"/>
              </a:rPr>
              <a:t>Chemical Essentials</a:t>
            </a:r>
            <a:endParaRPr sz="1800" dirty="0">
              <a:solidFill>
                <a:srgbClr val="3F3F3F"/>
              </a:solidFill>
              <a:latin typeface="Century Gothic"/>
              <a:ea typeface="Century Gothic"/>
              <a:cs typeface="Century Gothic"/>
              <a:sym typeface="Century Gothic"/>
            </a:endParaRPr>
          </a:p>
        </p:txBody>
      </p:sp>
      <p:sp>
        <p:nvSpPr>
          <p:cNvPr id="224" name="Google Shape;224;p7"/>
          <p:cNvSpPr/>
          <p:nvPr/>
        </p:nvSpPr>
        <p:spPr>
          <a:xfrm>
            <a:off x="6811321" y="3072933"/>
            <a:ext cx="576000" cy="576000"/>
          </a:xfrm>
          <a:prstGeom prst="ellipse">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dirty="0">
                <a:solidFill>
                  <a:srgbClr val="595959"/>
                </a:solidFill>
                <a:latin typeface="Century Gothic"/>
                <a:ea typeface="Century Gothic"/>
                <a:cs typeface="Century Gothic"/>
                <a:sym typeface="Century Gothic"/>
              </a:rPr>
              <a:t>5</a:t>
            </a:r>
            <a:endParaRPr sz="2800" dirty="0">
              <a:solidFill>
                <a:srgbClr val="595959"/>
              </a:solidFill>
              <a:latin typeface="Century Gothic"/>
              <a:ea typeface="Century Gothic"/>
              <a:cs typeface="Century Gothic"/>
              <a:sym typeface="Century Gothic"/>
            </a:endParaRPr>
          </a:p>
        </p:txBody>
      </p:sp>
      <p:sp>
        <p:nvSpPr>
          <p:cNvPr id="225" name="Google Shape;225;p7"/>
          <p:cNvSpPr txBox="1"/>
          <p:nvPr/>
        </p:nvSpPr>
        <p:spPr>
          <a:xfrm>
            <a:off x="7560754" y="3089478"/>
            <a:ext cx="3412045" cy="584775"/>
          </a:xfrm>
          <a:prstGeom prst="rect">
            <a:avLst/>
          </a:prstGeom>
          <a:noFill/>
          <a:ln>
            <a:noFill/>
          </a:ln>
        </p:spPr>
        <p:txBody>
          <a:bodyPr spcFirstLastPara="1" wrap="square" lIns="91425" tIns="45700" rIns="91425" bIns="45700" anchor="t" anchorCtr="0">
            <a:noAutofit/>
          </a:bodyPr>
          <a:lstStyle/>
          <a:p>
            <a:pPr lvl="0"/>
            <a:r>
              <a:rPr lang="tr-TR" sz="1800" dirty="0">
                <a:solidFill>
                  <a:srgbClr val="3F3F3F"/>
                </a:solidFill>
                <a:latin typeface="Century Gothic"/>
                <a:ea typeface="Century Gothic"/>
                <a:cs typeface="Century Gothic"/>
                <a:sym typeface="Century Gothic"/>
              </a:rPr>
              <a:t>Water: The Fitness of the aqueous Environment</a:t>
            </a:r>
          </a:p>
        </p:txBody>
      </p:sp>
      <p:sp>
        <p:nvSpPr>
          <p:cNvPr id="91" name="Google Shape;224;p7">
            <a:extLst>
              <a:ext uri="{FF2B5EF4-FFF2-40B4-BE49-F238E27FC236}">
                <a16:creationId xmlns:a16="http://schemas.microsoft.com/office/drawing/2014/main" id="{33988ABA-ECCE-7248-B353-DB60285945D3}"/>
              </a:ext>
            </a:extLst>
          </p:cNvPr>
          <p:cNvSpPr/>
          <p:nvPr/>
        </p:nvSpPr>
        <p:spPr>
          <a:xfrm>
            <a:off x="2301727" y="2064832"/>
            <a:ext cx="576000" cy="576000"/>
          </a:xfrm>
          <a:prstGeom prst="ellipse">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dirty="0">
                <a:solidFill>
                  <a:srgbClr val="595959"/>
                </a:solidFill>
                <a:latin typeface="Century Gothic"/>
                <a:ea typeface="Century Gothic"/>
                <a:cs typeface="Century Gothic"/>
                <a:sym typeface="Century Gothic"/>
              </a:rPr>
              <a:t>1</a:t>
            </a:r>
            <a:endParaRPr sz="2800" dirty="0">
              <a:solidFill>
                <a:srgbClr val="595959"/>
              </a:solidFill>
              <a:latin typeface="Century Gothic"/>
              <a:ea typeface="Century Gothic"/>
              <a:cs typeface="Century Gothic"/>
              <a:sym typeface="Century Gothic"/>
            </a:endParaRPr>
          </a:p>
        </p:txBody>
      </p:sp>
      <p:sp>
        <p:nvSpPr>
          <p:cNvPr id="92" name="Google Shape;225;p7">
            <a:extLst>
              <a:ext uri="{FF2B5EF4-FFF2-40B4-BE49-F238E27FC236}">
                <a16:creationId xmlns:a16="http://schemas.microsoft.com/office/drawing/2014/main" id="{53DBDDA8-3351-0146-B63B-C394E4651622}"/>
              </a:ext>
            </a:extLst>
          </p:cNvPr>
          <p:cNvSpPr txBox="1"/>
          <p:nvPr/>
        </p:nvSpPr>
        <p:spPr>
          <a:xfrm>
            <a:off x="3051160" y="2081377"/>
            <a:ext cx="349337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3F3F3F"/>
                </a:solidFill>
                <a:latin typeface="Century Gothic"/>
                <a:ea typeface="Century Gothic"/>
                <a:cs typeface="Century Gothic"/>
                <a:sym typeface="Century Gothic"/>
              </a:rPr>
              <a:t>The Foundations of Biochemistry</a:t>
            </a:r>
            <a:endParaRPr sz="1800" dirty="0">
              <a:solidFill>
                <a:srgbClr val="3F3F3F"/>
              </a:solidFill>
              <a:latin typeface="Century Gothic"/>
              <a:ea typeface="Century Gothic"/>
              <a:cs typeface="Century Gothic"/>
              <a:sym typeface="Century Gothic"/>
            </a:endParaRPr>
          </a:p>
        </p:txBody>
      </p:sp>
      <p:pic>
        <p:nvPicPr>
          <p:cNvPr id="95" name="Picture 94" descr="Logo&#10;&#10;Description automatically generated">
            <a:extLst>
              <a:ext uri="{FF2B5EF4-FFF2-40B4-BE49-F238E27FC236}">
                <a16:creationId xmlns:a16="http://schemas.microsoft.com/office/drawing/2014/main" id="{1DAD6734-7291-7843-B8CB-A7E9D91899DE}"/>
              </a:ext>
            </a:extLst>
          </p:cNvPr>
          <p:cNvPicPr>
            <a:picLocks noChangeAspect="1"/>
          </p:cNvPicPr>
          <p:nvPr/>
        </p:nvPicPr>
        <p:blipFill rotWithShape="1">
          <a:blip r:embed="rId3"/>
          <a:srcRect l="26547" t="16193" r="23656" b="45758"/>
          <a:stretch/>
        </p:blipFill>
        <p:spPr>
          <a:xfrm>
            <a:off x="10443066" y="46900"/>
            <a:ext cx="1634034" cy="1248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750"/>
                                        <p:tgtEl>
                                          <p:spTgt spid="216"/>
                                        </p:tgtEl>
                                      </p:cBhvr>
                                    </p:animEffect>
                                  </p:childTnLst>
                                </p:cTn>
                              </p:par>
                              <p:par>
                                <p:cTn id="8" presetID="10" presetClass="entr" presetSubtype="0" fill="hold"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750"/>
                                        <p:tgtEl>
                                          <p:spTgt spid="217"/>
                                        </p:tgtEl>
                                      </p:cBhvr>
                                    </p:animEffect>
                                  </p:childTnLst>
                                </p:cTn>
                              </p:par>
                              <p:par>
                                <p:cTn id="11" presetID="10" presetClass="entr" presetSubtype="0" fill="hold" nodeType="with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3000"/>
                                        <p:tgtEl>
                                          <p:spTgt spid="194"/>
                                        </p:tgtEl>
                                      </p:cBhvr>
                                    </p:animEffect>
                                  </p:childTnLst>
                                </p:cTn>
                              </p:par>
                              <p:par>
                                <p:cTn id="14" presetID="2" presetClass="entr" presetSubtype="4" fill="hold" nodeType="withEffect">
                                  <p:stCondLst>
                                    <p:cond delay="0"/>
                                  </p:stCondLst>
                                  <p:childTnLst>
                                    <p:set>
                                      <p:cBhvr>
                                        <p:cTn id="15" dur="1" fill="hold">
                                          <p:stCondLst>
                                            <p:cond delay="0"/>
                                          </p:stCondLst>
                                        </p:cTn>
                                        <p:tgtEl>
                                          <p:spTgt spid="195"/>
                                        </p:tgtEl>
                                        <p:attrNameLst>
                                          <p:attrName>style.visibility</p:attrName>
                                        </p:attrNameLst>
                                      </p:cBhvr>
                                      <p:to>
                                        <p:strVal val="visible"/>
                                      </p:to>
                                    </p:set>
                                    <p:anim calcmode="lin" valueType="num">
                                      <p:cBhvr additive="base">
                                        <p:cTn id="16" dur="1500"/>
                                        <p:tgtEl>
                                          <p:spTgt spid="195"/>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198"/>
                                        </p:tgtEl>
                                        <p:attrNameLst>
                                          <p:attrName>style.visibility</p:attrName>
                                        </p:attrNameLst>
                                      </p:cBhvr>
                                      <p:to>
                                        <p:strVal val="visible"/>
                                      </p:to>
                                    </p:set>
                                    <p:anim calcmode="lin" valueType="num">
                                      <p:cBhvr additive="base">
                                        <p:cTn id="19" dur="1500"/>
                                        <p:tgtEl>
                                          <p:spTgt spid="198"/>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500"/>
                                  </p:stCondLst>
                                  <p:childTnLst>
                                    <p:set>
                                      <p:cBhvr>
                                        <p:cTn id="21" dur="1" fill="hold">
                                          <p:stCondLst>
                                            <p:cond delay="0"/>
                                          </p:stCondLst>
                                        </p:cTn>
                                        <p:tgtEl>
                                          <p:spTgt spid="201"/>
                                        </p:tgtEl>
                                        <p:attrNameLst>
                                          <p:attrName>style.visibility</p:attrName>
                                        </p:attrNameLst>
                                      </p:cBhvr>
                                      <p:to>
                                        <p:strVal val="visible"/>
                                      </p:to>
                                    </p:set>
                                    <p:anim calcmode="lin" valueType="num">
                                      <p:cBhvr additive="base">
                                        <p:cTn id="22" dur="1500"/>
                                        <p:tgtEl>
                                          <p:spTgt spid="201"/>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750"/>
                                  </p:stCondLst>
                                  <p:childTnLst>
                                    <p:set>
                                      <p:cBhvr>
                                        <p:cTn id="24" dur="1" fill="hold">
                                          <p:stCondLst>
                                            <p:cond delay="0"/>
                                          </p:stCondLst>
                                        </p:cTn>
                                        <p:tgtEl>
                                          <p:spTgt spid="204"/>
                                        </p:tgtEl>
                                        <p:attrNameLst>
                                          <p:attrName>style.visibility</p:attrName>
                                        </p:attrNameLst>
                                      </p:cBhvr>
                                      <p:to>
                                        <p:strVal val="visible"/>
                                      </p:to>
                                    </p:set>
                                    <p:anim calcmode="lin" valueType="num">
                                      <p:cBhvr additive="base">
                                        <p:cTn id="25" dur="1500"/>
                                        <p:tgtEl>
                                          <p:spTgt spid="20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207"/>
                                        </p:tgtEl>
                                        <p:attrNameLst>
                                          <p:attrName>style.visibility</p:attrName>
                                        </p:attrNameLst>
                                      </p:cBhvr>
                                      <p:to>
                                        <p:strVal val="visible"/>
                                      </p:to>
                                    </p:set>
                                    <p:anim calcmode="lin" valueType="num">
                                      <p:cBhvr additive="base">
                                        <p:cTn id="28" dur="1500"/>
                                        <p:tgtEl>
                                          <p:spTgt spid="207"/>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210"/>
                                        </p:tgtEl>
                                        <p:attrNameLst>
                                          <p:attrName>style.visibility</p:attrName>
                                        </p:attrNameLst>
                                      </p:cBhvr>
                                      <p:to>
                                        <p:strVal val="visible"/>
                                      </p:to>
                                    </p:set>
                                    <p:anim calcmode="lin" valueType="num">
                                      <p:cBhvr additive="base">
                                        <p:cTn id="31" dur="1500"/>
                                        <p:tgtEl>
                                          <p:spTgt spid="210"/>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2000"/>
                                  </p:stCondLst>
                                  <p:childTnLst>
                                    <p:set>
                                      <p:cBhvr>
                                        <p:cTn id="33" dur="1" fill="hold">
                                          <p:stCondLst>
                                            <p:cond delay="0"/>
                                          </p:stCondLst>
                                        </p:cTn>
                                        <p:tgtEl>
                                          <p:spTgt spid="213"/>
                                        </p:tgtEl>
                                        <p:attrNameLst>
                                          <p:attrName>style.visibility</p:attrName>
                                        </p:attrNameLst>
                                      </p:cBhvr>
                                      <p:to>
                                        <p:strVal val="visible"/>
                                      </p:to>
                                    </p:set>
                                    <p:anim calcmode="lin" valueType="num">
                                      <p:cBhvr additive="base">
                                        <p:cTn id="34" dur="1500"/>
                                        <p:tgtEl>
                                          <p:spTgt spid="213"/>
                                        </p:tgtEl>
                                        <p:attrNameLst>
                                          <p:attrName>ppt_y</p:attrName>
                                        </p:attrNameLst>
                                      </p:cBhvr>
                                      <p:tavLst>
                                        <p:tav tm="0">
                                          <p:val>
                                            <p:strVal val="#ppt_y+1"/>
                                          </p:val>
                                        </p:tav>
                                        <p:tav tm="100000">
                                          <p:val>
                                            <p:strVal val="#ppt_y"/>
                                          </p:val>
                                        </p:tav>
                                      </p:tavLst>
                                    </p:anim>
                                  </p:childTnLst>
                                </p:cTn>
                              </p:par>
                              <p:par>
                                <p:cTn id="35" presetID="37" presetClass="entr" presetSubtype="0" fill="hold" nodeType="withEffect">
                                  <p:stCondLst>
                                    <p:cond delay="200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900" decel="100000" fill="hold"/>
                                        <p:tgtEl>
                                          <p:spTgt spid="9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1000"/>
                                        <p:tgtEl>
                                          <p:spTgt spid="91"/>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1000"/>
                                        <p:tgtEl>
                                          <p:spTgt spid="92"/>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1000"/>
                                        <p:tgtEl>
                                          <p:spTgt spid="218"/>
                                        </p:tgtEl>
                                      </p:cBhvr>
                                    </p:animEffect>
                                  </p:childTnLst>
                                </p:cTn>
                              </p:par>
                              <p:par>
                                <p:cTn id="53" presetID="10" presetClass="entr" presetSubtype="0" fill="hold" nodeType="withEffect">
                                  <p:stCondLst>
                                    <p:cond delay="25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1000"/>
                                        <p:tgtEl>
                                          <p:spTgt spid="219"/>
                                        </p:tgtEl>
                                      </p:cBhvr>
                                    </p:animEffect>
                                  </p:childTnLst>
                                </p:cTn>
                              </p:par>
                            </p:childTnLst>
                          </p:cTn>
                        </p:par>
                        <p:par>
                          <p:cTn id="56" fill="hold">
                            <p:stCondLst>
                              <p:cond delay="6750"/>
                            </p:stCondLst>
                            <p:childTnLst>
                              <p:par>
                                <p:cTn id="57" presetID="10" presetClass="entr" presetSubtype="0" fill="hold" nodeType="afterEffect">
                                  <p:stCondLst>
                                    <p:cond delay="0"/>
                                  </p:stCondLst>
                                  <p:childTnLst>
                                    <p:set>
                                      <p:cBhvr>
                                        <p:cTn id="58" dur="1" fill="hold">
                                          <p:stCondLst>
                                            <p:cond delay="0"/>
                                          </p:stCondLst>
                                        </p:cTn>
                                        <p:tgtEl>
                                          <p:spTgt spid="222"/>
                                        </p:tgtEl>
                                        <p:attrNameLst>
                                          <p:attrName>style.visibility</p:attrName>
                                        </p:attrNameLst>
                                      </p:cBhvr>
                                      <p:to>
                                        <p:strVal val="visible"/>
                                      </p:to>
                                    </p:set>
                                    <p:animEffect transition="in" filter="fade">
                                      <p:cBhvr>
                                        <p:cTn id="59" dur="1000"/>
                                        <p:tgtEl>
                                          <p:spTgt spid="222"/>
                                        </p:tgtEl>
                                      </p:cBhvr>
                                    </p:animEffect>
                                  </p:childTnLst>
                                </p:cTn>
                              </p:par>
                            </p:childTnLst>
                          </p:cTn>
                        </p:par>
                        <p:par>
                          <p:cTn id="60" fill="hold">
                            <p:stCondLst>
                              <p:cond delay="7750"/>
                            </p:stCondLst>
                            <p:childTnLst>
                              <p:par>
                                <p:cTn id="61" presetID="10" presetClass="entr" presetSubtype="0" fill="hold" nodeType="afterEffect">
                                  <p:stCondLst>
                                    <p:cond delay="0"/>
                                  </p:stCondLst>
                                  <p:childTnLst>
                                    <p:set>
                                      <p:cBhvr>
                                        <p:cTn id="62" dur="1" fill="hold">
                                          <p:stCondLst>
                                            <p:cond delay="0"/>
                                          </p:stCondLst>
                                        </p:cTn>
                                        <p:tgtEl>
                                          <p:spTgt spid="223"/>
                                        </p:tgtEl>
                                        <p:attrNameLst>
                                          <p:attrName>style.visibility</p:attrName>
                                        </p:attrNameLst>
                                      </p:cBhvr>
                                      <p:to>
                                        <p:strVal val="visible"/>
                                      </p:to>
                                    </p:set>
                                    <p:animEffect transition="in" filter="fade">
                                      <p:cBhvr>
                                        <p:cTn id="63" dur="1000"/>
                                        <p:tgtEl>
                                          <p:spTgt spid="223"/>
                                        </p:tgtEl>
                                      </p:cBhvr>
                                    </p:animEffect>
                                  </p:childTnLst>
                                </p:cTn>
                              </p:par>
                            </p:childTnLst>
                          </p:cTn>
                        </p:par>
                        <p:par>
                          <p:cTn id="64" fill="hold">
                            <p:stCondLst>
                              <p:cond delay="8750"/>
                            </p:stCondLst>
                            <p:childTnLst>
                              <p:par>
                                <p:cTn id="65" presetID="10" presetClass="entr" presetSubtype="0" fill="hold" nodeType="afterEffect">
                                  <p:stCondLst>
                                    <p:cond delay="500"/>
                                  </p:stCondLst>
                                  <p:childTnLst>
                                    <p:set>
                                      <p:cBhvr>
                                        <p:cTn id="66" dur="1" fill="hold">
                                          <p:stCondLst>
                                            <p:cond delay="0"/>
                                          </p:stCondLst>
                                        </p:cTn>
                                        <p:tgtEl>
                                          <p:spTgt spid="220"/>
                                        </p:tgtEl>
                                        <p:attrNameLst>
                                          <p:attrName>style.visibility</p:attrName>
                                        </p:attrNameLst>
                                      </p:cBhvr>
                                      <p:to>
                                        <p:strVal val="visible"/>
                                      </p:to>
                                    </p:set>
                                    <p:animEffect transition="in" filter="fade">
                                      <p:cBhvr>
                                        <p:cTn id="67" dur="1000"/>
                                        <p:tgtEl>
                                          <p:spTgt spid="220"/>
                                        </p:tgtEl>
                                      </p:cBhvr>
                                    </p:animEffect>
                                  </p:childTnLst>
                                </p:cTn>
                              </p:par>
                            </p:childTnLst>
                          </p:cTn>
                        </p:par>
                        <p:par>
                          <p:cTn id="68" fill="hold">
                            <p:stCondLst>
                              <p:cond delay="10250"/>
                            </p:stCondLst>
                            <p:childTnLst>
                              <p:par>
                                <p:cTn id="69" presetID="10" presetClass="entr" presetSubtype="0" fill="hold" nodeType="afterEffect">
                                  <p:stCondLst>
                                    <p:cond delay="1000"/>
                                  </p:stCondLst>
                                  <p:childTnLst>
                                    <p:set>
                                      <p:cBhvr>
                                        <p:cTn id="70" dur="1" fill="hold">
                                          <p:stCondLst>
                                            <p:cond delay="0"/>
                                          </p:stCondLst>
                                        </p:cTn>
                                        <p:tgtEl>
                                          <p:spTgt spid="221"/>
                                        </p:tgtEl>
                                        <p:attrNameLst>
                                          <p:attrName>style.visibility</p:attrName>
                                        </p:attrNameLst>
                                      </p:cBhvr>
                                      <p:to>
                                        <p:strVal val="visible"/>
                                      </p:to>
                                    </p:set>
                                    <p:animEffect transition="in" filter="fade">
                                      <p:cBhvr>
                                        <p:cTn id="71" dur="1000"/>
                                        <p:tgtEl>
                                          <p:spTgt spid="221"/>
                                        </p:tgtEl>
                                      </p:cBhvr>
                                    </p:animEffect>
                                  </p:childTnLst>
                                </p:cTn>
                              </p:par>
                            </p:childTnLst>
                          </p:cTn>
                        </p:par>
                        <p:par>
                          <p:cTn id="72" fill="hold">
                            <p:stCondLst>
                              <p:cond delay="12250"/>
                            </p:stCondLst>
                            <p:childTnLst>
                              <p:par>
                                <p:cTn id="73" presetID="10" presetClass="entr" presetSubtype="0" fill="hold" nodeType="afterEffect">
                                  <p:stCondLst>
                                    <p:cond delay="2250"/>
                                  </p:stCondLst>
                                  <p:childTnLst>
                                    <p:set>
                                      <p:cBhvr>
                                        <p:cTn id="74" dur="1" fill="hold">
                                          <p:stCondLst>
                                            <p:cond delay="0"/>
                                          </p:stCondLst>
                                        </p:cTn>
                                        <p:tgtEl>
                                          <p:spTgt spid="224"/>
                                        </p:tgtEl>
                                        <p:attrNameLst>
                                          <p:attrName>style.visibility</p:attrName>
                                        </p:attrNameLst>
                                      </p:cBhvr>
                                      <p:to>
                                        <p:strVal val="visible"/>
                                      </p:to>
                                    </p:set>
                                    <p:animEffect transition="in" filter="fade">
                                      <p:cBhvr>
                                        <p:cTn id="75" dur="1000"/>
                                        <p:tgtEl>
                                          <p:spTgt spid="224"/>
                                        </p:tgtEl>
                                      </p:cBhvr>
                                    </p:animEffect>
                                  </p:childTnLst>
                                </p:cTn>
                              </p:par>
                            </p:childTnLst>
                          </p:cTn>
                        </p:par>
                        <p:par>
                          <p:cTn id="76" fill="hold">
                            <p:stCondLst>
                              <p:cond delay="15500"/>
                            </p:stCondLst>
                            <p:childTnLst>
                              <p:par>
                                <p:cTn id="77" presetID="10" presetClass="entr" presetSubtype="0" fill="hold" nodeType="afterEffect">
                                  <p:stCondLst>
                                    <p:cond delay="2500"/>
                                  </p:stCondLst>
                                  <p:childTnLst>
                                    <p:set>
                                      <p:cBhvr>
                                        <p:cTn id="78" dur="1" fill="hold">
                                          <p:stCondLst>
                                            <p:cond delay="0"/>
                                          </p:stCondLst>
                                        </p:cTn>
                                        <p:tgtEl>
                                          <p:spTgt spid="225"/>
                                        </p:tgtEl>
                                        <p:attrNameLst>
                                          <p:attrName>style.visibility</p:attrName>
                                        </p:attrNameLst>
                                      </p:cBhvr>
                                      <p:to>
                                        <p:strVal val="visible"/>
                                      </p:to>
                                    </p:set>
                                    <p:animEffect transition="in" filter="fade">
                                      <p:cBhvr>
                                        <p:cTn id="79"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CHEMICAL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4942E5E8-6D30-0E4C-B04D-26E7C11AAECD}"/>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400" dirty="0" err="1">
                <a:solidFill>
                  <a:srgbClr val="3F3F3F"/>
                </a:solidFill>
                <a:latin typeface="Century Gothic"/>
                <a:ea typeface="Century Gothic"/>
                <a:cs typeface="Century Gothic"/>
                <a:sym typeface="Century Gothic"/>
              </a:rPr>
              <a:t>Interactions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between</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Biomolecules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Are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Stereospecific</a:t>
            </a:r>
            <a:r>
              <a:rPr lang="tr-TR" sz="24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b="1" dirty="0">
                <a:solidFill>
                  <a:srgbClr val="3F3F3F"/>
                </a:solidFill>
                <a:latin typeface="Century Gothic"/>
                <a:ea typeface="Century Gothic"/>
                <a:cs typeface="Century Gothic"/>
                <a:sym typeface="Century Gothic"/>
              </a:rPr>
              <a:t>IN LİVİNG ORGANİSMS, CHİRAL MOLECULES ARE USUALLY PRESENT İN ONLY ONE OF THEİR CHİRAL FORMS. </a:t>
            </a:r>
          </a:p>
          <a:p>
            <a:pPr marL="285750" indent="-285750">
              <a:buFont typeface="Arial" panose="020B0604020202020204" pitchFamily="34" charset="0"/>
              <a:buChar char="•"/>
            </a:pPr>
            <a:endParaRPr lang="tr-TR" sz="24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dirty="0" err="1">
                <a:solidFill>
                  <a:srgbClr val="3F3F3F"/>
                </a:solidFill>
                <a:latin typeface="Century Gothic"/>
                <a:ea typeface="Century Gothic"/>
                <a:cs typeface="Century Gothic"/>
                <a:sym typeface="Century Gothic"/>
              </a:rPr>
              <a:t>For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example</a:t>
            </a:r>
            <a:r>
              <a:rPr lang="tr-TR" sz="2400" dirty="0">
                <a:solidFill>
                  <a:srgbClr val="3F3F3F"/>
                </a:solidFill>
                <a:latin typeface="Century Gothic"/>
                <a:ea typeface="Century Gothic"/>
                <a:cs typeface="Century Gothic"/>
                <a:sym typeface="Century Gothic"/>
              </a:rPr>
              <a:t>, the </a:t>
            </a:r>
            <a:r>
              <a:rPr lang="tr-TR" sz="2400" b="1" dirty="0">
                <a:solidFill>
                  <a:srgbClr val="3F3F3F"/>
                </a:solidFill>
                <a:latin typeface="Century Gothic"/>
                <a:ea typeface="Century Gothic"/>
                <a:cs typeface="Century Gothic"/>
                <a:sym typeface="Century Gothic"/>
              </a:rPr>
              <a:t>amino </a:t>
            </a:r>
            <a:r>
              <a:rPr lang="tr-TR" sz="2400" b="1" dirty="0" err="1">
                <a:solidFill>
                  <a:srgbClr val="3F3F3F"/>
                </a:solidFill>
                <a:latin typeface="Century Gothic"/>
                <a:ea typeface="Century Gothic"/>
                <a:cs typeface="Century Gothic"/>
                <a:sym typeface="Century Gothic"/>
              </a:rPr>
              <a:t>acids</a:t>
            </a:r>
            <a:r>
              <a:rPr lang="tr-TR" sz="2400" b="1" dirty="0">
                <a:solidFill>
                  <a:srgbClr val="3F3F3F"/>
                </a:solidFill>
                <a:latin typeface="Century Gothic"/>
                <a:ea typeface="Century Gothic"/>
                <a:cs typeface="Century Gothic"/>
                <a:sym typeface="Century Gothic"/>
              </a:rPr>
              <a:t> in </a:t>
            </a:r>
            <a:r>
              <a:rPr lang="tr-TR" sz="2400" b="1" dirty="0" err="1">
                <a:solidFill>
                  <a:srgbClr val="3F3F3F"/>
                </a:solidFill>
                <a:latin typeface="Century Gothic"/>
                <a:ea typeface="Century Gothic"/>
                <a:cs typeface="Century Gothic"/>
                <a:sym typeface="Century Gothic"/>
              </a:rPr>
              <a:t>proteins</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occur</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only</a:t>
            </a:r>
            <a:r>
              <a:rPr lang="tr-TR" sz="2400" b="1" dirty="0">
                <a:solidFill>
                  <a:srgbClr val="3F3F3F"/>
                </a:solidFill>
                <a:latin typeface="Century Gothic"/>
                <a:ea typeface="Century Gothic"/>
                <a:cs typeface="Century Gothic"/>
                <a:sym typeface="Century Gothic"/>
              </a:rPr>
              <a:t> as </a:t>
            </a:r>
            <a:r>
              <a:rPr lang="tr-TR" sz="2400" b="1" dirty="0" err="1">
                <a:solidFill>
                  <a:srgbClr val="3F3F3F"/>
                </a:solidFill>
                <a:latin typeface="Century Gothic"/>
                <a:ea typeface="Century Gothic"/>
                <a:cs typeface="Century Gothic"/>
                <a:sym typeface="Century Gothic"/>
              </a:rPr>
              <a:t>their</a:t>
            </a:r>
            <a:r>
              <a:rPr lang="tr-TR" sz="2400" b="1" dirty="0">
                <a:solidFill>
                  <a:srgbClr val="3F3F3F"/>
                </a:solidFill>
                <a:latin typeface="Century Gothic"/>
                <a:ea typeface="Century Gothic"/>
                <a:cs typeface="Century Gothic"/>
                <a:sym typeface="Century Gothic"/>
              </a:rPr>
              <a:t> L </a:t>
            </a:r>
            <a:r>
              <a:rPr lang="tr-TR" sz="2400" b="1" dirty="0" err="1">
                <a:solidFill>
                  <a:srgbClr val="3F3F3F"/>
                </a:solidFill>
                <a:latin typeface="Century Gothic"/>
                <a:ea typeface="Century Gothic"/>
                <a:cs typeface="Century Gothic"/>
                <a:sym typeface="Century Gothic"/>
              </a:rPr>
              <a:t>isomers</a:t>
            </a: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b="1" dirty="0" err="1">
                <a:solidFill>
                  <a:srgbClr val="3F3F3F"/>
                </a:solidFill>
                <a:latin typeface="Century Gothic"/>
                <a:ea typeface="Century Gothic"/>
                <a:cs typeface="Century Gothic"/>
                <a:sym typeface="Century Gothic"/>
              </a:rPr>
              <a:t>Glucose</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occurs</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only</a:t>
            </a:r>
            <a:r>
              <a:rPr lang="tr-TR" sz="2400" b="1" dirty="0">
                <a:solidFill>
                  <a:srgbClr val="3F3F3F"/>
                </a:solidFill>
                <a:latin typeface="Century Gothic"/>
                <a:ea typeface="Century Gothic"/>
                <a:cs typeface="Century Gothic"/>
                <a:sym typeface="Century Gothic"/>
              </a:rPr>
              <a:t> as </a:t>
            </a:r>
            <a:r>
              <a:rPr lang="tr-TR" sz="2400" b="1" dirty="0" err="1">
                <a:solidFill>
                  <a:srgbClr val="3F3F3F"/>
                </a:solidFill>
                <a:latin typeface="Century Gothic"/>
                <a:ea typeface="Century Gothic"/>
                <a:cs typeface="Century Gothic"/>
                <a:sym typeface="Century Gothic"/>
              </a:rPr>
              <a:t>its</a:t>
            </a:r>
            <a:r>
              <a:rPr lang="tr-TR" sz="2400" b="1" dirty="0">
                <a:solidFill>
                  <a:srgbClr val="3F3F3F"/>
                </a:solidFill>
                <a:latin typeface="Century Gothic"/>
                <a:ea typeface="Century Gothic"/>
                <a:cs typeface="Century Gothic"/>
                <a:sym typeface="Century Gothic"/>
              </a:rPr>
              <a:t> D </a:t>
            </a:r>
            <a:r>
              <a:rPr lang="tr-TR" sz="2400" b="1" dirty="0" err="1">
                <a:solidFill>
                  <a:srgbClr val="3F3F3F"/>
                </a:solidFill>
                <a:latin typeface="Century Gothic"/>
                <a:ea typeface="Century Gothic"/>
                <a:cs typeface="Century Gothic"/>
                <a:sym typeface="Century Gothic"/>
              </a:rPr>
              <a:t>isomer</a:t>
            </a:r>
            <a:r>
              <a:rPr lang="tr-TR" sz="2400" b="1"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73503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8"/>
          <p:cNvGrpSpPr/>
          <p:nvPr/>
        </p:nvGrpSpPr>
        <p:grpSpPr>
          <a:xfrm>
            <a:off x="4105506" y="1233488"/>
            <a:ext cx="618455" cy="1800000"/>
            <a:chOff x="597712" y="2415605"/>
            <a:chExt cx="1076110" cy="3131998"/>
          </a:xfrm>
        </p:grpSpPr>
        <p:sp>
          <p:nvSpPr>
            <p:cNvPr id="232" name="Google Shape;232;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3" name="Google Shape;233;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34" name="Google Shape;234;p8"/>
          <p:cNvGrpSpPr/>
          <p:nvPr/>
        </p:nvGrpSpPr>
        <p:grpSpPr>
          <a:xfrm>
            <a:off x="2760245" y="2023201"/>
            <a:ext cx="2027688" cy="6443998"/>
            <a:chOff x="935919" y="107043"/>
            <a:chExt cx="1818452" cy="5779044"/>
          </a:xfrm>
        </p:grpSpPr>
        <p:sp>
          <p:nvSpPr>
            <p:cNvPr id="235" name="Google Shape;235;p8"/>
            <p:cNvSpPr/>
            <p:nvPr/>
          </p:nvSpPr>
          <p:spPr>
            <a:xfrm rot="10800000">
              <a:off x="935919" y="1016252"/>
              <a:ext cx="1818452" cy="4869835"/>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6" name="Google Shape;236;p8"/>
            <p:cNvSpPr/>
            <p:nvPr/>
          </p:nvSpPr>
          <p:spPr>
            <a:xfrm>
              <a:off x="942885" y="107043"/>
              <a:ext cx="1799994" cy="1800000"/>
            </a:xfrm>
            <a:prstGeom prst="ellipse">
              <a:avLst/>
            </a:prstGeom>
            <a:gradFill>
              <a:gsLst>
                <a:gs pos="0">
                  <a:schemeClr val="lt1"/>
                </a:gs>
                <a:gs pos="60000">
                  <a:schemeClr val="lt2"/>
                </a:gs>
                <a:gs pos="100000">
                  <a:srgbClr val="D8D8D8"/>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1">
              <a:noAutofit/>
            </a:bodyPr>
            <a:lstStyle/>
            <a:p>
              <a:pPr marL="0" marR="0" lvl="0" indent="0" algn="ctr" rtl="0">
                <a:lnSpc>
                  <a:spcPct val="130000"/>
                </a:lnSpc>
                <a:spcBef>
                  <a:spcPts val="0"/>
                </a:spcBef>
                <a:spcAft>
                  <a:spcPts val="0"/>
                </a:spcAft>
                <a:buNone/>
              </a:pPr>
              <a:r>
                <a:rPr lang="tr-TR" sz="7200" dirty="0">
                  <a:solidFill>
                    <a:srgbClr val="009999"/>
                  </a:solidFill>
                  <a:latin typeface="Century Gothic"/>
                  <a:ea typeface="Century Gothic"/>
                  <a:cs typeface="Century Gothic"/>
                  <a:sym typeface="Century Gothic"/>
                </a:rPr>
                <a:t>04</a:t>
              </a:r>
              <a:endParaRPr sz="4000" dirty="0">
                <a:solidFill>
                  <a:srgbClr val="009999"/>
                </a:solidFill>
                <a:latin typeface="Century Gothic"/>
                <a:ea typeface="Century Gothic"/>
                <a:cs typeface="Century Gothic"/>
                <a:sym typeface="Century Gothic"/>
              </a:endParaRPr>
            </a:p>
          </p:txBody>
        </p:sp>
      </p:grpSp>
      <p:grpSp>
        <p:nvGrpSpPr>
          <p:cNvPr id="237" name="Google Shape;237;p8"/>
          <p:cNvGrpSpPr/>
          <p:nvPr/>
        </p:nvGrpSpPr>
        <p:grpSpPr>
          <a:xfrm>
            <a:off x="1981669" y="4924887"/>
            <a:ext cx="1194018" cy="3475167"/>
            <a:chOff x="597712" y="2415605"/>
            <a:chExt cx="1076110" cy="3131998"/>
          </a:xfrm>
        </p:grpSpPr>
        <p:sp>
          <p:nvSpPr>
            <p:cNvPr id="238" name="Google Shape;238;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9" name="Google Shape;239;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0" name="Google Shape;240;p8"/>
          <p:cNvGrpSpPr/>
          <p:nvPr/>
        </p:nvGrpSpPr>
        <p:grpSpPr>
          <a:xfrm>
            <a:off x="4481255" y="4431190"/>
            <a:ext cx="618455" cy="1800000"/>
            <a:chOff x="597712" y="2415605"/>
            <a:chExt cx="1076110" cy="3131998"/>
          </a:xfrm>
        </p:grpSpPr>
        <p:sp>
          <p:nvSpPr>
            <p:cNvPr id="241" name="Google Shape;241;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2" name="Google Shape;242;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3" name="Google Shape;243;p8"/>
          <p:cNvGrpSpPr/>
          <p:nvPr/>
        </p:nvGrpSpPr>
        <p:grpSpPr>
          <a:xfrm>
            <a:off x="1033964" y="2075338"/>
            <a:ext cx="1150325" cy="3348000"/>
            <a:chOff x="597712" y="2415605"/>
            <a:chExt cx="1076110" cy="3131998"/>
          </a:xfrm>
        </p:grpSpPr>
        <p:sp>
          <p:nvSpPr>
            <p:cNvPr id="244" name="Google Shape;244;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5" name="Google Shape;245;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sp>
        <p:nvSpPr>
          <p:cNvPr id="246" name="Google Shape;246;p8"/>
          <p:cNvSpPr txBox="1"/>
          <p:nvPr/>
        </p:nvSpPr>
        <p:spPr>
          <a:xfrm>
            <a:off x="6745025" y="2472759"/>
            <a:ext cx="4756413" cy="1107996"/>
          </a:xfrm>
          <a:prstGeom prst="rect">
            <a:avLst/>
          </a:prstGeom>
          <a:noFill/>
          <a:ln>
            <a:noFill/>
          </a:ln>
          <a:effectLst>
            <a:outerShdw dist="25400" dir="5400000" algn="t" rotWithShape="0">
              <a:schemeClr val="lt1">
                <a:alpha val="40000"/>
              </a:schemeClr>
            </a:outerShdw>
          </a:effectLst>
        </p:spPr>
        <p:txBody>
          <a:bodyPr spcFirstLastPara="1" wrap="square" lIns="91425" tIns="45700" rIns="91425" bIns="45700" anchor="b" anchorCtr="0">
            <a:noAutofit/>
          </a:bodyPr>
          <a:lstStyle/>
          <a:p>
            <a:pPr marL="0" marR="0" lvl="0" indent="0" algn="l" rtl="0">
              <a:spcBef>
                <a:spcPts val="0"/>
              </a:spcBef>
              <a:spcAft>
                <a:spcPts val="0"/>
              </a:spcAft>
              <a:buNone/>
            </a:pPr>
            <a:r>
              <a:rPr lang="tr-TR" sz="6600" b="1" dirty="0">
                <a:solidFill>
                  <a:srgbClr val="009999"/>
                </a:solidFill>
                <a:latin typeface="Century Gothic"/>
                <a:ea typeface="Century Gothic"/>
                <a:cs typeface="Century Gothic"/>
                <a:sym typeface="Century Gothic"/>
              </a:rPr>
              <a:t>PHYSICAL ESSENTIALS</a:t>
            </a:r>
            <a:endParaRPr sz="6600" b="1" dirty="0">
              <a:solidFill>
                <a:srgbClr val="009999"/>
              </a:solidFill>
              <a:latin typeface="Century Gothic"/>
              <a:ea typeface="Century Gothic"/>
              <a:cs typeface="Century Gothic"/>
              <a:sym typeface="Century Gothic"/>
            </a:endParaRPr>
          </a:p>
        </p:txBody>
      </p:sp>
      <p:sp>
        <p:nvSpPr>
          <p:cNvPr id="247" name="Google Shape;247;p8"/>
          <p:cNvSpPr/>
          <p:nvPr/>
        </p:nvSpPr>
        <p:spPr>
          <a:xfrm>
            <a:off x="711359" y="-348275"/>
            <a:ext cx="180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8"/>
          <p:cNvSpPr txBox="1"/>
          <p:nvPr/>
        </p:nvSpPr>
        <p:spPr>
          <a:xfrm>
            <a:off x="6840179" y="3580755"/>
            <a:ext cx="346966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200" dirty="0">
                <a:solidFill>
                  <a:srgbClr val="009999"/>
                </a:solidFill>
                <a:latin typeface="Century Gothic"/>
                <a:ea typeface="Century Gothic"/>
                <a:cs typeface="Century Gothic"/>
                <a:sym typeface="Century Gothic"/>
              </a:rPr>
              <a:t>GENERAL FOUNDATIONS</a:t>
            </a:r>
            <a:endParaRPr sz="3200" dirty="0">
              <a:solidFill>
                <a:srgbClr val="009999"/>
              </a:solidFill>
              <a:latin typeface="Century Gothic"/>
              <a:ea typeface="Century Gothic"/>
              <a:cs typeface="Century Gothic"/>
              <a:sym typeface="Century Gothic"/>
            </a:endParaRPr>
          </a:p>
        </p:txBody>
      </p:sp>
      <p:pic>
        <p:nvPicPr>
          <p:cNvPr id="20" name="Picture 19" descr="Logo&#10;&#10;Description automatically generated">
            <a:extLst>
              <a:ext uri="{FF2B5EF4-FFF2-40B4-BE49-F238E27FC236}">
                <a16:creationId xmlns:a16="http://schemas.microsoft.com/office/drawing/2014/main" id="{BA6B5E5C-CAAF-3149-980F-9ACB3E21BB57}"/>
              </a:ext>
            </a:extLst>
          </p:cNvPr>
          <p:cNvPicPr>
            <a:picLocks noChangeAspect="1"/>
          </p:cNvPicPr>
          <p:nvPr/>
        </p:nvPicPr>
        <p:blipFill rotWithShape="1">
          <a:blip r:embed="rId3"/>
          <a:srcRect l="26547" t="16193" r="23656" b="45758"/>
          <a:stretch/>
        </p:blipFill>
        <p:spPr>
          <a:xfrm>
            <a:off x="10443066" y="46900"/>
            <a:ext cx="1634034" cy="1248500"/>
          </a:xfrm>
          <a:prstGeom prst="rect">
            <a:avLst/>
          </a:prstGeom>
        </p:spPr>
      </p:pic>
    </p:spTree>
    <p:extLst>
      <p:ext uri="{BB962C8B-B14F-4D97-AF65-F5344CB8AC3E}">
        <p14:creationId xmlns:p14="http://schemas.microsoft.com/office/powerpoint/2010/main" val="2498551592"/>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250"/>
                                        <p:tgtEl>
                                          <p:spTgt spid="23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50"/>
                                  </p:stCondLst>
                                  <p:childTnLst>
                                    <p:set>
                                      <p:cBhvr>
                                        <p:cTn id="9" dur="1" fill="hold">
                                          <p:stCondLst>
                                            <p:cond delay="0"/>
                                          </p:stCondLst>
                                        </p:cTn>
                                        <p:tgtEl>
                                          <p:spTgt spid="243"/>
                                        </p:tgtEl>
                                        <p:attrNameLst>
                                          <p:attrName>style.visibility</p:attrName>
                                        </p:attrNameLst>
                                      </p:cBhvr>
                                      <p:to>
                                        <p:strVal val="visible"/>
                                      </p:to>
                                    </p:set>
                                    <p:anim calcmode="lin" valueType="num">
                                      <p:cBhvr additive="base">
                                        <p:cTn id="10" dur="1250"/>
                                        <p:tgtEl>
                                          <p:spTgt spid="24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234"/>
                                        </p:tgtEl>
                                        <p:attrNameLst>
                                          <p:attrName>style.visibility</p:attrName>
                                        </p:attrNameLst>
                                      </p:cBhvr>
                                      <p:to>
                                        <p:strVal val="visible"/>
                                      </p:to>
                                    </p:set>
                                    <p:anim calcmode="lin" valueType="num">
                                      <p:cBhvr additive="base">
                                        <p:cTn id="13" dur="1250"/>
                                        <p:tgtEl>
                                          <p:spTgt spid="23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240"/>
                                        </p:tgtEl>
                                        <p:attrNameLst>
                                          <p:attrName>style.visibility</p:attrName>
                                        </p:attrNameLst>
                                      </p:cBhvr>
                                      <p:to>
                                        <p:strVal val="visible"/>
                                      </p:to>
                                    </p:set>
                                    <p:anim calcmode="lin" valueType="num">
                                      <p:cBhvr additive="base">
                                        <p:cTn id="16" dur="1250"/>
                                        <p:tgtEl>
                                          <p:spTgt spid="2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237"/>
                                        </p:tgtEl>
                                        <p:attrNameLst>
                                          <p:attrName>style.visibility</p:attrName>
                                        </p:attrNameLst>
                                      </p:cBhvr>
                                      <p:to>
                                        <p:strVal val="visible"/>
                                      </p:to>
                                    </p:set>
                                    <p:anim calcmode="lin" valueType="num">
                                      <p:cBhvr additive="base">
                                        <p:cTn id="19" dur="1250"/>
                                        <p:tgtEl>
                                          <p:spTgt spid="237"/>
                                        </p:tgtEl>
                                        <p:attrNameLst>
                                          <p:attrName>ppt_y</p:attrName>
                                        </p:attrNameLst>
                                      </p:cBhvr>
                                      <p:tavLst>
                                        <p:tav tm="0">
                                          <p:val>
                                            <p:strVal val="#ppt_y+1"/>
                                          </p:val>
                                        </p:tav>
                                        <p:tav tm="100000">
                                          <p:val>
                                            <p:strVal val="#ppt_y"/>
                                          </p:val>
                                        </p:tav>
                                      </p:tavLst>
                                    </p:anim>
                                  </p:childTnLst>
                                </p:cTn>
                              </p:par>
                              <p:par>
                                <p:cTn id="20" presetID="2" presetClass="entr" presetSubtype="2" fill="hold" nodeType="withEffect">
                                  <p:stCondLst>
                                    <p:cond delay="1000"/>
                                  </p:stCondLst>
                                  <p:childTnLst>
                                    <p:set>
                                      <p:cBhvr>
                                        <p:cTn id="21" dur="1" fill="hold">
                                          <p:stCondLst>
                                            <p:cond delay="0"/>
                                          </p:stCondLst>
                                        </p:cTn>
                                        <p:tgtEl>
                                          <p:spTgt spid="246"/>
                                        </p:tgtEl>
                                        <p:attrNameLst>
                                          <p:attrName>style.visibility</p:attrName>
                                        </p:attrNameLst>
                                      </p:cBhvr>
                                      <p:to>
                                        <p:strVal val="visible"/>
                                      </p:to>
                                    </p:set>
                                    <p:anim calcmode="lin" valueType="num">
                                      <p:cBhvr additive="base">
                                        <p:cTn id="22" dur="1500"/>
                                        <p:tgtEl>
                                          <p:spTgt spid="246"/>
                                        </p:tgtEl>
                                        <p:attrNameLst>
                                          <p:attrName>ppt_x</p:attrName>
                                        </p:attrNameLst>
                                      </p:cBhvr>
                                      <p:tavLst>
                                        <p:tav tm="0">
                                          <p:val>
                                            <p:strVal val="#ppt_x+1"/>
                                          </p:val>
                                        </p:tav>
                                        <p:tav tm="100000">
                                          <p:val>
                                            <p:strVal val="#ppt_x"/>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47"/>
                                        </p:tgtEl>
                                        <p:attrNameLst>
                                          <p:attrName>style.visibility</p:attrName>
                                        </p:attrNameLst>
                                      </p:cBhvr>
                                      <p:to>
                                        <p:strVal val="visible"/>
                                      </p:to>
                                    </p:set>
                                    <p:animEffect transition="in" filter="fade">
                                      <p:cBhvr>
                                        <p:cTn id="26" dur="1000"/>
                                        <p:tgtEl>
                                          <p:spTgt spid="247"/>
                                        </p:tgtEl>
                                      </p:cBhvr>
                                    </p:animEffect>
                                  </p:childTnLst>
                                </p:cTn>
                              </p:par>
                              <p:par>
                                <p:cTn id="27" presetID="10" presetClass="entr" presetSubtype="0" fill="hold" nodeType="withEffect">
                                  <p:stCondLst>
                                    <p:cond delay="0"/>
                                  </p:stCondLst>
                                  <p:childTnLst>
                                    <p:set>
                                      <p:cBhvr>
                                        <p:cTn id="28" dur="1" fill="hold">
                                          <p:stCondLst>
                                            <p:cond delay="0"/>
                                          </p:stCondLst>
                                        </p:cTn>
                                        <p:tgtEl>
                                          <p:spTgt spid="248"/>
                                        </p:tgtEl>
                                        <p:attrNameLst>
                                          <p:attrName>style.visibility</p:attrName>
                                        </p:attrNameLst>
                                      </p:cBhvr>
                                      <p:to>
                                        <p:strVal val="visible"/>
                                      </p:to>
                                    </p:set>
                                    <p:animEffect transition="in" filter="fade">
                                      <p:cBhvr>
                                        <p:cTn id="29" dur="1000"/>
                                        <p:tgtEl>
                                          <p:spTgt spid="248"/>
                                        </p:tgtEl>
                                      </p:cBhvr>
                                    </p:animEffect>
                                  </p:childTnLst>
                                </p:cTn>
                              </p:par>
                              <p:par>
                                <p:cTn id="30" presetID="37" presetClass="entr" presetSubtype="0" fill="hold" nodeType="withEffect">
                                  <p:stCondLst>
                                    <p:cond delay="2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800" dirty="0" err="1">
                <a:solidFill>
                  <a:srgbClr val="3F3F3F"/>
                </a:solidFill>
                <a:latin typeface="Century Gothic"/>
                <a:ea typeface="Century Gothic"/>
                <a:cs typeface="Century Gothic"/>
                <a:sym typeface="Century Gothic"/>
              </a:rPr>
              <a:t>Living</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cells</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and</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organisms</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must</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perform</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work</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to</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stay</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alive</a:t>
            </a:r>
            <a:r>
              <a:rPr lang="tr-TR" sz="2800" dirty="0">
                <a:solidFill>
                  <a:srgbClr val="3F3F3F"/>
                </a:solidFill>
                <a:latin typeface="Century Gothic"/>
                <a:ea typeface="Century Gothic"/>
                <a:cs typeface="Century Gothic"/>
                <a:sym typeface="Century Gothic"/>
              </a:rPr>
              <a:t>.</a:t>
            </a:r>
          </a:p>
          <a:p>
            <a:pPr marL="285750" indent="-285750">
              <a:buFont typeface="Arial" panose="020B0604020202020204" pitchFamily="34" charset="0"/>
              <a:buChar char="•"/>
            </a:pPr>
            <a:endParaRPr lang="tr-TR" sz="2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800" b="1" dirty="0">
                <a:solidFill>
                  <a:srgbClr val="3F3F3F"/>
                </a:solidFill>
                <a:latin typeface="Century Gothic"/>
                <a:ea typeface="Century Gothic"/>
                <a:cs typeface="Century Gothic"/>
                <a:sym typeface="Century Gothic"/>
              </a:rPr>
              <a:t>THE SYNTHETİC REACTİONS THAT OCCUR WİTHİN CELLS REQUİRE THE İNPUT OF ENERGY</a:t>
            </a:r>
          </a:p>
          <a:p>
            <a:pPr marL="285750" indent="-285750">
              <a:buFont typeface="Arial" panose="020B0604020202020204" pitchFamily="34" charset="0"/>
              <a:buChar char="•"/>
            </a:pPr>
            <a:endParaRPr lang="tr-TR" sz="28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800" dirty="0">
                <a:solidFill>
                  <a:srgbClr val="3F3F3F"/>
                </a:solidFill>
                <a:latin typeface="Century Gothic"/>
                <a:ea typeface="Century Gothic"/>
                <a:cs typeface="Century Gothic"/>
                <a:sym typeface="Century Gothic"/>
              </a:rPr>
              <a:t>Biochemistry </a:t>
            </a:r>
            <a:r>
              <a:rPr lang="tr-TR" sz="2800" dirty="0" err="1">
                <a:solidFill>
                  <a:srgbClr val="3F3F3F"/>
                </a:solidFill>
                <a:latin typeface="Century Gothic"/>
                <a:ea typeface="Century Gothic"/>
                <a:cs typeface="Century Gothic"/>
                <a:sym typeface="Century Gothic"/>
              </a:rPr>
              <a:t>also</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aims</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to</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understand</a:t>
            </a:r>
            <a:r>
              <a:rPr lang="tr-TR" sz="2800" dirty="0">
                <a:solidFill>
                  <a:srgbClr val="3F3F3F"/>
                </a:solidFill>
                <a:latin typeface="Century Gothic"/>
                <a:ea typeface="Century Gothic"/>
                <a:cs typeface="Century Gothic"/>
                <a:sym typeface="Century Gothic"/>
              </a:rPr>
              <a:t> the </a:t>
            </a:r>
            <a:r>
              <a:rPr lang="tr-TR" sz="2800" dirty="0" err="1">
                <a:solidFill>
                  <a:srgbClr val="3F3F3F"/>
                </a:solidFill>
                <a:latin typeface="Century Gothic"/>
                <a:ea typeface="Century Gothic"/>
                <a:cs typeface="Century Gothic"/>
                <a:sym typeface="Century Gothic"/>
              </a:rPr>
              <a:t>means</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by</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which</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energy</a:t>
            </a:r>
            <a:r>
              <a:rPr lang="tr-TR" sz="2800" dirty="0">
                <a:solidFill>
                  <a:srgbClr val="3F3F3F"/>
                </a:solidFill>
                <a:latin typeface="Century Gothic"/>
                <a:ea typeface="Century Gothic"/>
                <a:cs typeface="Century Gothic"/>
                <a:sym typeface="Century Gothic"/>
              </a:rPr>
              <a:t> is </a:t>
            </a:r>
            <a:r>
              <a:rPr lang="tr-TR" sz="2800" dirty="0" err="1">
                <a:solidFill>
                  <a:srgbClr val="3F3F3F"/>
                </a:solidFill>
                <a:latin typeface="Century Gothic"/>
                <a:ea typeface="Century Gothic"/>
                <a:cs typeface="Century Gothic"/>
                <a:sym typeface="Century Gothic"/>
              </a:rPr>
              <a:t>extracted</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channeled</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and</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consumed</a:t>
            </a:r>
            <a:r>
              <a:rPr lang="tr-TR" sz="2800" dirty="0">
                <a:solidFill>
                  <a:srgbClr val="3F3F3F"/>
                </a:solidFill>
                <a:latin typeface="Century Gothic"/>
                <a:ea typeface="Century Gothic"/>
                <a:cs typeface="Century Gothic"/>
                <a:sym typeface="Century Gothic"/>
              </a:rPr>
              <a:t> in </a:t>
            </a:r>
            <a:r>
              <a:rPr lang="tr-TR" sz="2800" dirty="0" err="1">
                <a:solidFill>
                  <a:srgbClr val="3F3F3F"/>
                </a:solidFill>
                <a:latin typeface="Century Gothic"/>
                <a:ea typeface="Century Gothic"/>
                <a:cs typeface="Century Gothic"/>
                <a:sym typeface="Century Gothic"/>
              </a:rPr>
              <a:t>living</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cells</a:t>
            </a:r>
            <a:endParaRPr lang="tr-TR" sz="2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15457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000" dirty="0" err="1">
                <a:solidFill>
                  <a:srgbClr val="3F3F3F"/>
                </a:solidFill>
                <a:latin typeface="Century Gothic"/>
                <a:ea typeface="Century Gothic"/>
                <a:cs typeface="Century Gothic"/>
                <a:sym typeface="Century Gothic"/>
              </a:rPr>
              <a:t>Living</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Organisms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Exist</a:t>
            </a:r>
            <a:r>
              <a:rPr lang="tr-TR" sz="2000" dirty="0">
                <a:solidFill>
                  <a:srgbClr val="3F3F3F"/>
                </a:solidFill>
                <a:latin typeface="Century Gothic"/>
                <a:ea typeface="Century Gothic"/>
                <a:cs typeface="Century Gothic"/>
                <a:sym typeface="Century Gothic"/>
              </a:rPr>
              <a:t> in a </a:t>
            </a:r>
            <a:r>
              <a:rPr lang="tr-TR" sz="2000" b="1" dirty="0" err="1">
                <a:solidFill>
                  <a:srgbClr val="3F3F3F"/>
                </a:solidFill>
                <a:latin typeface="Century Gothic"/>
                <a:ea typeface="Century Gothic"/>
                <a:cs typeface="Century Gothic"/>
                <a:sym typeface="Century Gothic"/>
              </a:rPr>
              <a:t>Dynamic</a:t>
            </a:r>
            <a:r>
              <a:rPr lang="tr-TR" sz="2000" b="1" dirty="0">
                <a:solidFill>
                  <a:srgbClr val="3F3F3F"/>
                </a:solidFill>
                <a:latin typeface="Century Gothic"/>
                <a:ea typeface="Century Gothic"/>
                <a:cs typeface="Century Gothic"/>
                <a:sym typeface="Century Gothic"/>
              </a:rPr>
              <a:t> </a:t>
            </a:r>
            <a:r>
              <a:rPr lang="tr-TR" sz="2000" b="1" dirty="0" err="1">
                <a:solidFill>
                  <a:srgbClr val="3F3F3F"/>
                </a:solidFill>
                <a:latin typeface="Century Gothic"/>
                <a:ea typeface="Century Gothic"/>
                <a:cs typeface="Century Gothic"/>
                <a:sym typeface="Century Gothic"/>
              </a:rPr>
              <a:t>Steady</a:t>
            </a:r>
            <a:r>
              <a:rPr lang="tr-TR" sz="2000" b="1" dirty="0">
                <a:solidFill>
                  <a:srgbClr val="3F3F3F"/>
                </a:solidFill>
                <a:latin typeface="Century Gothic"/>
                <a:ea typeface="Century Gothic"/>
                <a:cs typeface="Century Gothic"/>
                <a:sym typeface="Century Gothic"/>
              </a:rPr>
              <a:t> </a:t>
            </a:r>
            <a:r>
              <a:rPr lang="tr-TR" sz="2000" b="1" dirty="0" err="1">
                <a:solidFill>
                  <a:srgbClr val="3F3F3F"/>
                </a:solidFill>
                <a:latin typeface="Century Gothic"/>
                <a:ea typeface="Century Gothic"/>
                <a:cs typeface="Century Gothic"/>
                <a:sym typeface="Century Gothic"/>
              </a:rPr>
              <a:t>State</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Never</a:t>
            </a:r>
            <a:r>
              <a:rPr lang="tr-TR" sz="2000" dirty="0">
                <a:solidFill>
                  <a:srgbClr val="3F3F3F"/>
                </a:solidFill>
                <a:latin typeface="Century Gothic"/>
                <a:ea typeface="Century Gothic"/>
                <a:cs typeface="Century Gothic"/>
                <a:sym typeface="Century Gothic"/>
              </a:rPr>
              <a:t> at </a:t>
            </a:r>
            <a:r>
              <a:rPr lang="tr-TR" sz="2000" dirty="0" err="1">
                <a:solidFill>
                  <a:srgbClr val="3F3F3F"/>
                </a:solidFill>
                <a:latin typeface="Century Gothic"/>
                <a:ea typeface="Century Gothic"/>
                <a:cs typeface="Century Gothic"/>
                <a:sym typeface="Century Gothic"/>
              </a:rPr>
              <a:t>Equilibrium</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with</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Their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Surroundings</a:t>
            </a:r>
            <a:r>
              <a:rPr lang="tr-TR" sz="2000" dirty="0">
                <a:solidFill>
                  <a:srgbClr val="3F3F3F"/>
                </a:solidFill>
                <a:latin typeface="Century Gothic"/>
                <a:ea typeface="Century Gothic"/>
                <a:cs typeface="Century Gothic"/>
                <a:sym typeface="Century Gothic"/>
              </a:rPr>
              <a:t> </a:t>
            </a:r>
          </a:p>
          <a:p>
            <a:endParaRPr lang="en-US"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2000" dirty="0">
                <a:solidFill>
                  <a:srgbClr val="3F3F3F"/>
                </a:solidFill>
                <a:latin typeface="Century Gothic"/>
                <a:ea typeface="Century Gothic"/>
                <a:cs typeface="Century Gothic"/>
                <a:sym typeface="Century Gothic"/>
              </a:rPr>
              <a:t>The molecules and ions contained within a living organism differ in kind and in concentration from those in the organism’s surroundings. </a:t>
            </a:r>
          </a:p>
          <a:p>
            <a:pPr marL="285750" indent="-285750">
              <a:buFont typeface="Arial" panose="020B0604020202020204" pitchFamily="34" charset="0"/>
              <a:buChar char="•"/>
            </a:pPr>
            <a:endParaRPr lang="en-US"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2000" dirty="0">
                <a:solidFill>
                  <a:srgbClr val="3F3F3F"/>
                </a:solidFill>
                <a:latin typeface="Century Gothic"/>
                <a:ea typeface="Century Gothic"/>
                <a:cs typeface="Century Gothic"/>
                <a:sym typeface="Century Gothic"/>
              </a:rPr>
              <a:t>When a cell can no longer generate energy, </a:t>
            </a:r>
            <a:r>
              <a:rPr lang="en-US" sz="2000" b="1" dirty="0">
                <a:solidFill>
                  <a:srgbClr val="3F3F3F"/>
                </a:solidFill>
                <a:latin typeface="Century Gothic"/>
                <a:ea typeface="Century Gothic"/>
                <a:cs typeface="Century Gothic"/>
                <a:sym typeface="Century Gothic"/>
              </a:rPr>
              <a:t>it dies and begins to decay toward equilibrium with its surroundings</a:t>
            </a:r>
          </a:p>
          <a:p>
            <a:pPr marL="285750" indent="-285750">
              <a:buFont typeface="Arial" panose="020B0604020202020204" pitchFamily="34" charset="0"/>
              <a:buChar char="•"/>
            </a:pPr>
            <a:endParaRPr lang="en-US" sz="20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2000" dirty="0">
                <a:solidFill>
                  <a:srgbClr val="3F3F3F"/>
                </a:solidFill>
                <a:latin typeface="Century Gothic"/>
                <a:ea typeface="Century Gothic"/>
                <a:cs typeface="Century Gothic"/>
                <a:sym typeface="Century Gothic"/>
              </a:rPr>
              <a:t>Organisms Transform Energy and Matter from Their Surroundings </a:t>
            </a:r>
          </a:p>
          <a:p>
            <a:endParaRPr lang="en-US"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93687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800" b="1" dirty="0">
                <a:solidFill>
                  <a:srgbClr val="3F3F3F"/>
                </a:solidFill>
                <a:latin typeface="Century Gothic"/>
                <a:ea typeface="Century Gothic"/>
                <a:cs typeface="Century Gothic"/>
                <a:sym typeface="Century Gothic"/>
              </a:rPr>
              <a:t>A </a:t>
            </a:r>
            <a:r>
              <a:rPr lang="tr-TR" sz="2800" b="1" dirty="0" err="1">
                <a:solidFill>
                  <a:srgbClr val="3F3F3F"/>
                </a:solidFill>
                <a:latin typeface="Century Gothic"/>
                <a:ea typeface="Century Gothic"/>
                <a:cs typeface="Century Gothic"/>
                <a:sym typeface="Century Gothic"/>
              </a:rPr>
              <a:t>living</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organism</a:t>
            </a:r>
            <a:r>
              <a:rPr lang="tr-TR" sz="2800" b="1" dirty="0">
                <a:solidFill>
                  <a:srgbClr val="3F3F3F"/>
                </a:solidFill>
                <a:latin typeface="Century Gothic"/>
                <a:ea typeface="Century Gothic"/>
                <a:cs typeface="Century Gothic"/>
                <a:sym typeface="Century Gothic"/>
              </a:rPr>
              <a:t> is an </a:t>
            </a:r>
            <a:r>
              <a:rPr lang="tr-TR" sz="2800" b="1" dirty="0" err="1">
                <a:solidFill>
                  <a:srgbClr val="3F3F3F"/>
                </a:solidFill>
                <a:latin typeface="Century Gothic"/>
                <a:ea typeface="Century Gothic"/>
                <a:cs typeface="Century Gothic"/>
                <a:sym typeface="Century Gothic"/>
              </a:rPr>
              <a:t>open</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system</a:t>
            </a:r>
            <a:r>
              <a:rPr lang="tr-TR" sz="2800" b="1" dirty="0">
                <a:solidFill>
                  <a:srgbClr val="3F3F3F"/>
                </a:solidFill>
                <a:latin typeface="Century Gothic"/>
                <a:ea typeface="Century Gothic"/>
                <a:cs typeface="Century Gothic"/>
                <a:sym typeface="Century Gothic"/>
              </a:rPr>
              <a:t>; it </a:t>
            </a:r>
            <a:r>
              <a:rPr lang="tr-TR" sz="2800" b="1" dirty="0" err="1">
                <a:solidFill>
                  <a:srgbClr val="3F3F3F"/>
                </a:solidFill>
                <a:latin typeface="Century Gothic"/>
                <a:ea typeface="Century Gothic"/>
                <a:cs typeface="Century Gothic"/>
                <a:sym typeface="Century Gothic"/>
              </a:rPr>
              <a:t>exchanges</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both</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matter</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and</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energy</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with</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its</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surroundings</a:t>
            </a:r>
            <a:endParaRPr lang="tr-TR" sz="28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28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800" b="1" dirty="0" err="1">
                <a:solidFill>
                  <a:srgbClr val="3F3F3F"/>
                </a:solidFill>
                <a:latin typeface="Century Gothic"/>
                <a:ea typeface="Century Gothic"/>
                <a:cs typeface="Century Gothic"/>
                <a:sym typeface="Century Gothic"/>
              </a:rPr>
              <a:t>Cells</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are</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consummate</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transducers</a:t>
            </a:r>
            <a:r>
              <a:rPr lang="tr-TR" sz="2800" b="1" dirty="0">
                <a:solidFill>
                  <a:srgbClr val="3F3F3F"/>
                </a:solidFill>
                <a:latin typeface="Century Gothic"/>
                <a:ea typeface="Century Gothic"/>
                <a:cs typeface="Century Gothic"/>
                <a:sym typeface="Century Gothic"/>
              </a:rPr>
              <a:t> of </a:t>
            </a:r>
            <a:r>
              <a:rPr lang="tr-TR" sz="2800" b="1" dirty="0" err="1">
                <a:solidFill>
                  <a:srgbClr val="3F3F3F"/>
                </a:solidFill>
                <a:latin typeface="Century Gothic"/>
                <a:ea typeface="Century Gothic"/>
                <a:cs typeface="Century Gothic"/>
                <a:sym typeface="Century Gothic"/>
              </a:rPr>
              <a:t>energy</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capable</a:t>
            </a:r>
            <a:r>
              <a:rPr lang="tr-TR" sz="2800" dirty="0">
                <a:solidFill>
                  <a:srgbClr val="3F3F3F"/>
                </a:solidFill>
                <a:latin typeface="Century Gothic"/>
                <a:ea typeface="Century Gothic"/>
                <a:cs typeface="Century Gothic"/>
                <a:sym typeface="Century Gothic"/>
              </a:rPr>
              <a:t> of </a:t>
            </a:r>
            <a:r>
              <a:rPr lang="tr-TR" sz="2800" dirty="0" err="1">
                <a:solidFill>
                  <a:srgbClr val="3F3F3F"/>
                </a:solidFill>
                <a:latin typeface="Century Gothic"/>
                <a:ea typeface="Century Gothic"/>
                <a:cs typeface="Century Gothic"/>
                <a:sym typeface="Century Gothic"/>
              </a:rPr>
              <a:t>interconverting</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chemical</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electromagnetic</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mechanical</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and</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osmotic</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energy</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with</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great</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efficiency</a:t>
            </a:r>
            <a:endParaRPr lang="tr-TR" sz="2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endParaRP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05430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The Flow of Electrons Provides Energy for Organisms </a:t>
            </a: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Virtually all energy transductions in cells can be traced to this flow of electrons from one molecule to another, in a “downhill” flow from higher to lower electrochemical potential; as such, this is formally analogous to the flow of electrons in a battery-driven electric circuit.</a:t>
            </a: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All these reactions involving electron flow are redox reactions: one reactant is oxidized (loses electrons) as another is reduced (gains electrons). </a:t>
            </a: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endParaRPr sz="1800" dirty="0">
              <a:solidFill>
                <a:srgbClr val="3F3F3F"/>
              </a:solidFill>
              <a:latin typeface="Century Gothic"/>
              <a:ea typeface="Century Gothic"/>
              <a:cs typeface="Century Gothic"/>
              <a:sym typeface="Century Gothic"/>
            </a:endParaRPr>
          </a:p>
        </p:txBody>
      </p:sp>
      <p:pic>
        <p:nvPicPr>
          <p:cNvPr id="3" name="Picture 2" descr="Text, letter&#10;&#10;Description automatically generated">
            <a:extLst>
              <a:ext uri="{FF2B5EF4-FFF2-40B4-BE49-F238E27FC236}">
                <a16:creationId xmlns:a16="http://schemas.microsoft.com/office/drawing/2014/main" id="{FE1E99ED-BE50-374A-BE02-BEA41BD23C15}"/>
              </a:ext>
            </a:extLst>
          </p:cNvPr>
          <p:cNvPicPr>
            <a:picLocks noChangeAspect="1"/>
          </p:cNvPicPr>
          <p:nvPr/>
        </p:nvPicPr>
        <p:blipFill rotWithShape="1">
          <a:blip r:embed="rId3"/>
          <a:srcRect t="25000"/>
          <a:stretch/>
        </p:blipFill>
        <p:spPr>
          <a:xfrm>
            <a:off x="1156235" y="2133600"/>
            <a:ext cx="4279900" cy="971550"/>
          </a:xfrm>
          <a:prstGeom prst="rect">
            <a:avLst/>
          </a:prstGeom>
          <a:ln>
            <a:noFill/>
          </a:ln>
          <a:effectLst>
            <a:outerShdw blurRad="190500" algn="tl" rotWithShape="0">
              <a:srgbClr val="000000">
                <a:alpha val="70000"/>
              </a:srgbClr>
            </a:outerShdw>
          </a:effectLst>
        </p:spPr>
      </p:pic>
      <p:pic>
        <p:nvPicPr>
          <p:cNvPr id="6" name="Picture 5" descr="Text&#10;&#10;Description automatically generated">
            <a:extLst>
              <a:ext uri="{FF2B5EF4-FFF2-40B4-BE49-F238E27FC236}">
                <a16:creationId xmlns:a16="http://schemas.microsoft.com/office/drawing/2014/main" id="{1E0AD91E-3A1F-014E-86B7-1E4F20DFFF58}"/>
              </a:ext>
            </a:extLst>
          </p:cNvPr>
          <p:cNvPicPr>
            <a:picLocks noChangeAspect="1"/>
          </p:cNvPicPr>
          <p:nvPr/>
        </p:nvPicPr>
        <p:blipFill>
          <a:blip r:embed="rId4"/>
          <a:stretch>
            <a:fillRect/>
          </a:stretch>
        </p:blipFill>
        <p:spPr>
          <a:xfrm>
            <a:off x="6510908" y="2295525"/>
            <a:ext cx="4356100" cy="647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8618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Creating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Maintaining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Order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Requires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Work</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Energy</a:t>
            </a:r>
            <a:r>
              <a:rPr lang="tr-TR" sz="18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The </a:t>
            </a:r>
            <a:r>
              <a:rPr lang="tr-TR" sz="1800" dirty="0" err="1">
                <a:solidFill>
                  <a:srgbClr val="3F3F3F"/>
                </a:solidFill>
                <a:latin typeface="Century Gothic"/>
                <a:ea typeface="Century Gothic"/>
                <a:cs typeface="Century Gothic"/>
                <a:sym typeface="Century Gothic"/>
              </a:rPr>
              <a:t>randomness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disorder</a:t>
            </a:r>
            <a:r>
              <a:rPr lang="tr-TR" sz="1800" dirty="0">
                <a:solidFill>
                  <a:srgbClr val="3F3F3F"/>
                </a:solidFill>
                <a:latin typeface="Century Gothic"/>
                <a:ea typeface="Century Gothic"/>
                <a:cs typeface="Century Gothic"/>
                <a:sym typeface="Century Gothic"/>
              </a:rPr>
              <a:t> of the </a:t>
            </a:r>
            <a:r>
              <a:rPr lang="tr-TR" sz="1800" dirty="0" err="1">
                <a:solidFill>
                  <a:srgbClr val="3F3F3F"/>
                </a:solidFill>
                <a:latin typeface="Century Gothic"/>
                <a:ea typeface="Century Gothic"/>
                <a:cs typeface="Century Gothic"/>
                <a:sym typeface="Century Gothic"/>
              </a:rPr>
              <a:t>components</a:t>
            </a:r>
            <a:r>
              <a:rPr lang="tr-TR" sz="1800" dirty="0">
                <a:solidFill>
                  <a:srgbClr val="3F3F3F"/>
                </a:solidFill>
                <a:latin typeface="Century Gothic"/>
                <a:ea typeface="Century Gothic"/>
                <a:cs typeface="Century Gothic"/>
                <a:sym typeface="Century Gothic"/>
              </a:rPr>
              <a:t> of a </a:t>
            </a:r>
            <a:r>
              <a:rPr lang="tr-TR" sz="1800" dirty="0" err="1">
                <a:solidFill>
                  <a:srgbClr val="3F3F3F"/>
                </a:solidFill>
                <a:latin typeface="Century Gothic"/>
                <a:ea typeface="Century Gothic"/>
                <a:cs typeface="Century Gothic"/>
                <a:sym typeface="Century Gothic"/>
              </a:rPr>
              <a:t>chemical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system</a:t>
            </a:r>
            <a:r>
              <a:rPr lang="tr-TR" sz="1800" dirty="0">
                <a:solidFill>
                  <a:srgbClr val="3F3F3F"/>
                </a:solidFill>
                <a:latin typeface="Century Gothic"/>
                <a:ea typeface="Century Gothic"/>
                <a:cs typeface="Century Gothic"/>
                <a:sym typeface="Century Gothic"/>
              </a:rPr>
              <a:t> is </a:t>
            </a:r>
            <a:r>
              <a:rPr lang="tr-TR" sz="1800" dirty="0" err="1">
                <a:solidFill>
                  <a:srgbClr val="3F3F3F"/>
                </a:solidFill>
                <a:latin typeface="Century Gothic"/>
                <a:ea typeface="Century Gothic"/>
                <a:cs typeface="Century Gothic"/>
                <a:sym typeface="Century Gothic"/>
              </a:rPr>
              <a:t>expressed</a:t>
            </a:r>
            <a:r>
              <a:rPr lang="tr-TR" sz="1800" dirty="0">
                <a:solidFill>
                  <a:srgbClr val="3F3F3F"/>
                </a:solidFill>
                <a:latin typeface="Century Gothic"/>
                <a:ea typeface="Century Gothic"/>
                <a:cs typeface="Century Gothic"/>
                <a:sym typeface="Century Gothic"/>
              </a:rPr>
              <a:t> as </a:t>
            </a:r>
            <a:r>
              <a:rPr lang="tr-TR" sz="1800" dirty="0" err="1">
                <a:solidFill>
                  <a:srgbClr val="3F3F3F"/>
                </a:solidFill>
                <a:latin typeface="Century Gothic"/>
                <a:ea typeface="Century Gothic"/>
                <a:cs typeface="Century Gothic"/>
                <a:sym typeface="Century Gothic"/>
              </a:rPr>
              <a:t>entropy</a:t>
            </a:r>
            <a:r>
              <a:rPr lang="tr-TR" sz="1800" dirty="0">
                <a:solidFill>
                  <a:srgbClr val="3F3F3F"/>
                </a:solidFill>
                <a:latin typeface="Century Gothic"/>
                <a:ea typeface="Century Gothic"/>
                <a:cs typeface="Century Gothic"/>
                <a:sym typeface="Century Gothic"/>
              </a:rPr>
              <a:t>, S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Any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change</a:t>
            </a:r>
            <a:r>
              <a:rPr lang="tr-TR" sz="1800" dirty="0">
                <a:solidFill>
                  <a:srgbClr val="3F3F3F"/>
                </a:solidFill>
                <a:latin typeface="Century Gothic"/>
                <a:ea typeface="Century Gothic"/>
                <a:cs typeface="Century Gothic"/>
                <a:sym typeface="Century Gothic"/>
              </a:rPr>
              <a:t> in </a:t>
            </a:r>
            <a:r>
              <a:rPr lang="tr-TR" sz="1800" dirty="0" err="1">
                <a:solidFill>
                  <a:srgbClr val="3F3F3F"/>
                </a:solidFill>
                <a:latin typeface="Century Gothic"/>
                <a:ea typeface="Century Gothic"/>
                <a:cs typeface="Century Gothic"/>
                <a:sym typeface="Century Gothic"/>
              </a:rPr>
              <a:t>randomness</a:t>
            </a:r>
            <a:r>
              <a:rPr lang="tr-TR" sz="1800" dirty="0">
                <a:solidFill>
                  <a:srgbClr val="3F3F3F"/>
                </a:solidFill>
                <a:latin typeface="Century Gothic"/>
                <a:ea typeface="Century Gothic"/>
                <a:cs typeface="Century Gothic"/>
                <a:sym typeface="Century Gothic"/>
              </a:rPr>
              <a:t> of the </a:t>
            </a:r>
            <a:r>
              <a:rPr lang="tr-TR" sz="1800" dirty="0" err="1">
                <a:solidFill>
                  <a:srgbClr val="3F3F3F"/>
                </a:solidFill>
                <a:latin typeface="Century Gothic"/>
                <a:ea typeface="Century Gothic"/>
                <a:cs typeface="Century Gothic"/>
                <a:sym typeface="Century Gothic"/>
              </a:rPr>
              <a:t>system</a:t>
            </a:r>
            <a:r>
              <a:rPr lang="tr-TR" sz="1800" dirty="0">
                <a:solidFill>
                  <a:srgbClr val="3F3F3F"/>
                </a:solidFill>
                <a:latin typeface="Century Gothic"/>
                <a:ea typeface="Century Gothic"/>
                <a:cs typeface="Century Gothic"/>
                <a:sym typeface="Century Gothic"/>
              </a:rPr>
              <a:t> is </a:t>
            </a:r>
            <a:r>
              <a:rPr lang="tr-TR" sz="1800" dirty="0" err="1">
                <a:solidFill>
                  <a:srgbClr val="3F3F3F"/>
                </a:solidFill>
                <a:latin typeface="Century Gothic"/>
                <a:ea typeface="Century Gothic"/>
                <a:cs typeface="Century Gothic"/>
                <a:sym typeface="Century Gothic"/>
              </a:rPr>
              <a:t>expressed</a:t>
            </a:r>
            <a:r>
              <a:rPr lang="tr-TR" sz="1800" dirty="0">
                <a:solidFill>
                  <a:srgbClr val="3F3F3F"/>
                </a:solidFill>
                <a:latin typeface="Century Gothic"/>
                <a:ea typeface="Century Gothic"/>
                <a:cs typeface="Century Gothic"/>
                <a:sym typeface="Century Gothic"/>
              </a:rPr>
              <a:t> as </a:t>
            </a:r>
            <a:r>
              <a:rPr lang="tr-TR" sz="1800" b="1" dirty="0" err="1">
                <a:solidFill>
                  <a:srgbClr val="3F3F3F"/>
                </a:solidFill>
                <a:latin typeface="Century Gothic"/>
                <a:ea typeface="Century Gothic"/>
                <a:cs typeface="Century Gothic"/>
                <a:sym typeface="Century Gothic"/>
              </a:rPr>
              <a:t>entropy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change</a:t>
            </a:r>
            <a:r>
              <a:rPr lang="tr-TR" sz="1800" dirty="0">
                <a:solidFill>
                  <a:srgbClr val="3F3F3F"/>
                </a:solidFill>
                <a:latin typeface="Century Gothic"/>
                <a:ea typeface="Century Gothic"/>
                <a:cs typeface="Century Gothic"/>
                <a:sym typeface="Century Gothic"/>
              </a:rPr>
              <a:t>, </a:t>
            </a:r>
            <a:r>
              <a:rPr lang="el-GR" sz="1800" b="1" i="1" dirty="0">
                <a:solidFill>
                  <a:srgbClr val="3F3F3F"/>
                </a:solidFill>
                <a:latin typeface="Century Gothic"/>
                <a:ea typeface="Century Gothic"/>
                <a:cs typeface="Century Gothic"/>
                <a:sym typeface="Century Gothic"/>
              </a:rPr>
              <a:t>Δ</a:t>
            </a:r>
            <a:r>
              <a:rPr lang="tr-TR" sz="1800" b="1" i="1" dirty="0">
                <a:solidFill>
                  <a:srgbClr val="3F3F3F"/>
                </a:solidFill>
                <a:latin typeface="Century Gothic"/>
                <a:ea typeface="Century Gothic"/>
                <a:cs typeface="Century Gothic"/>
                <a:sym typeface="Century Gothic"/>
              </a:rPr>
              <a:t>S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J. </a:t>
            </a:r>
            <a:r>
              <a:rPr lang="tr-TR" sz="1800" dirty="0" err="1">
                <a:solidFill>
                  <a:srgbClr val="3F3F3F"/>
                </a:solidFill>
                <a:latin typeface="Century Gothic"/>
                <a:ea typeface="Century Gothic"/>
                <a:cs typeface="Century Gothic"/>
                <a:sym typeface="Century Gothic"/>
              </a:rPr>
              <a:t>Willard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Gibbs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who</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developed</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theory</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energy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changes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during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chemical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reactions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showed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that</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free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energy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content</a:t>
            </a:r>
            <a:r>
              <a:rPr lang="tr-TR" sz="1800" dirty="0">
                <a:solidFill>
                  <a:srgbClr val="3F3F3F"/>
                </a:solidFill>
                <a:latin typeface="Century Gothic"/>
                <a:ea typeface="Century Gothic"/>
                <a:cs typeface="Century Gothic"/>
                <a:sym typeface="Century Gothic"/>
              </a:rPr>
              <a:t>, </a:t>
            </a:r>
            <a:r>
              <a:rPr lang="tr-TR" sz="1800" b="1" i="1" dirty="0">
                <a:solidFill>
                  <a:srgbClr val="3F3F3F"/>
                </a:solidFill>
                <a:latin typeface="Century Gothic"/>
                <a:ea typeface="Century Gothic"/>
                <a:cs typeface="Century Gothic"/>
                <a:sym typeface="Century Gothic"/>
              </a:rPr>
              <a:t>G</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any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closed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system</a:t>
            </a:r>
            <a:r>
              <a:rPr lang="tr-TR" sz="1800" dirty="0">
                <a:solidFill>
                  <a:srgbClr val="3F3F3F"/>
                </a:solidFill>
                <a:latin typeface="Century Gothic"/>
                <a:ea typeface="Century Gothic"/>
                <a:cs typeface="Century Gothic"/>
                <a:sym typeface="Century Gothic"/>
              </a:rPr>
              <a:t> can be </a:t>
            </a:r>
            <a:r>
              <a:rPr lang="tr-TR" sz="1800" dirty="0" err="1">
                <a:solidFill>
                  <a:srgbClr val="3F3F3F"/>
                </a:solidFill>
                <a:latin typeface="Century Gothic"/>
                <a:ea typeface="Century Gothic"/>
                <a:cs typeface="Century Gothic"/>
                <a:sym typeface="Century Gothic"/>
              </a:rPr>
              <a:t>defined</a:t>
            </a:r>
            <a:r>
              <a:rPr lang="tr-TR" sz="1800" dirty="0">
                <a:solidFill>
                  <a:srgbClr val="3F3F3F"/>
                </a:solidFill>
                <a:latin typeface="Century Gothic"/>
                <a:ea typeface="Century Gothic"/>
                <a:cs typeface="Century Gothic"/>
                <a:sym typeface="Century Gothic"/>
              </a:rPr>
              <a:t> in </a:t>
            </a:r>
            <a:r>
              <a:rPr lang="tr-TR" sz="1800" dirty="0" err="1">
                <a:solidFill>
                  <a:srgbClr val="3F3F3F"/>
                </a:solidFill>
                <a:latin typeface="Century Gothic"/>
                <a:ea typeface="Century Gothic"/>
                <a:cs typeface="Century Gothic"/>
                <a:sym typeface="Century Gothic"/>
              </a:rPr>
              <a:t>terms</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three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quantities</a:t>
            </a:r>
            <a:r>
              <a:rPr lang="tr-TR" sz="1800" dirty="0">
                <a:solidFill>
                  <a:srgbClr val="3F3F3F"/>
                </a:solidFill>
                <a:latin typeface="Century Gothic"/>
                <a:ea typeface="Century Gothic"/>
                <a:cs typeface="Century Gothic"/>
                <a:sym typeface="Century Gothic"/>
              </a:rPr>
              <a:t>: </a:t>
            </a:r>
          </a:p>
          <a:p>
            <a:pPr lvl="2"/>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enthalpy</a:t>
            </a:r>
            <a:r>
              <a:rPr lang="tr-TR" sz="1800" b="1" dirty="0">
                <a:solidFill>
                  <a:srgbClr val="3F3F3F"/>
                </a:solidFill>
                <a:latin typeface="Century Gothic"/>
                <a:ea typeface="Century Gothic"/>
                <a:cs typeface="Century Gothic"/>
                <a:sym typeface="Century Gothic"/>
              </a:rPr>
              <a:t>, H</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reflecting</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number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kinds</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bonds</a:t>
            </a:r>
            <a:endParaRPr lang="tr-TR" sz="1800" dirty="0">
              <a:solidFill>
                <a:srgbClr val="3F3F3F"/>
              </a:solidFill>
              <a:latin typeface="Century Gothic"/>
              <a:ea typeface="Century Gothic"/>
              <a:cs typeface="Century Gothic"/>
              <a:sym typeface="Century Gothic"/>
            </a:endParaRPr>
          </a:p>
          <a:p>
            <a:pPr lvl="2"/>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entropy</a:t>
            </a:r>
            <a:r>
              <a:rPr lang="tr-TR" sz="1800" b="1" dirty="0">
                <a:solidFill>
                  <a:srgbClr val="3F3F3F"/>
                </a:solidFill>
                <a:latin typeface="Century Gothic"/>
                <a:ea typeface="Century Gothic"/>
                <a:cs typeface="Century Gothic"/>
                <a:sym typeface="Century Gothic"/>
              </a:rPr>
              <a:t>, S</a:t>
            </a:r>
            <a:r>
              <a:rPr lang="tr-TR" sz="1800" dirty="0">
                <a:solidFill>
                  <a:srgbClr val="3F3F3F"/>
                </a:solidFill>
                <a:latin typeface="Century Gothic"/>
                <a:ea typeface="Century Gothic"/>
                <a:cs typeface="Century Gothic"/>
                <a:sym typeface="Century Gothic"/>
              </a:rPr>
              <a:t>; </a:t>
            </a:r>
          </a:p>
          <a:p>
            <a:pPr lvl="2"/>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absolute</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temperature</a:t>
            </a:r>
            <a:r>
              <a:rPr lang="tr-TR" sz="1800" b="1" dirty="0">
                <a:solidFill>
                  <a:srgbClr val="3F3F3F"/>
                </a:solidFill>
                <a:latin typeface="Century Gothic"/>
                <a:ea typeface="Century Gothic"/>
                <a:cs typeface="Century Gothic"/>
                <a:sym typeface="Century Gothic"/>
              </a:rPr>
              <a:t>, T</a:t>
            </a:r>
            <a:r>
              <a:rPr lang="tr-TR" sz="1800" dirty="0">
                <a:solidFill>
                  <a:srgbClr val="3F3F3F"/>
                </a:solidFill>
                <a:latin typeface="Century Gothic"/>
                <a:ea typeface="Century Gothic"/>
                <a:cs typeface="Century Gothic"/>
                <a:sym typeface="Century Gothic"/>
              </a:rPr>
              <a:t> (in Kelvin).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endParaRPr sz="1800" dirty="0">
              <a:solidFill>
                <a:srgbClr val="3F3F3F"/>
              </a:solidFill>
              <a:latin typeface="Century Gothic"/>
              <a:ea typeface="Century Gothic"/>
              <a:cs typeface="Century Gothic"/>
              <a:sym typeface="Century Gothic"/>
            </a:endParaRPr>
          </a:p>
        </p:txBody>
      </p:sp>
      <p:pic>
        <p:nvPicPr>
          <p:cNvPr id="3" name="Picture 2" descr="Text, logo&#10;&#10;Description automatically generated">
            <a:extLst>
              <a:ext uri="{FF2B5EF4-FFF2-40B4-BE49-F238E27FC236}">
                <a16:creationId xmlns:a16="http://schemas.microsoft.com/office/drawing/2014/main" id="{41AA0F7C-9FBE-F241-A26D-A1414FFFAB4E}"/>
              </a:ext>
            </a:extLst>
          </p:cNvPr>
          <p:cNvPicPr>
            <a:picLocks noChangeAspect="1"/>
          </p:cNvPicPr>
          <p:nvPr/>
        </p:nvPicPr>
        <p:blipFill>
          <a:blip r:embed="rId3"/>
          <a:stretch>
            <a:fillRect/>
          </a:stretch>
        </p:blipFill>
        <p:spPr>
          <a:xfrm>
            <a:off x="6526307" y="4839523"/>
            <a:ext cx="4428564" cy="11158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926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400" b="1" dirty="0">
                <a:solidFill>
                  <a:srgbClr val="3F3F3F"/>
                </a:solidFill>
                <a:latin typeface="Century Gothic"/>
                <a:ea typeface="Century Gothic"/>
                <a:cs typeface="Century Gothic"/>
                <a:sym typeface="Century Gothic"/>
              </a:rPr>
              <a:t>A PROCESS TENDS TO OCCUR SPONTANEOUSLY ONLY İF </a:t>
            </a:r>
            <a:r>
              <a:rPr lang="el-GR" sz="2400" b="1" i="1" dirty="0">
                <a:solidFill>
                  <a:srgbClr val="3F3F3F"/>
                </a:solidFill>
                <a:latin typeface="Century Gothic"/>
                <a:ea typeface="Century Gothic"/>
                <a:cs typeface="Century Gothic"/>
                <a:sym typeface="Century Gothic"/>
              </a:rPr>
              <a:t>Δ</a:t>
            </a:r>
            <a:r>
              <a:rPr lang="tr-TR" sz="2400" b="1" i="1" dirty="0">
                <a:solidFill>
                  <a:srgbClr val="3F3F3F"/>
                </a:solidFill>
                <a:latin typeface="Century Gothic"/>
                <a:ea typeface="Century Gothic"/>
                <a:cs typeface="Century Gothic"/>
                <a:sym typeface="Century Gothic"/>
              </a:rPr>
              <a:t>G</a:t>
            </a:r>
            <a:r>
              <a:rPr lang="tr-TR" sz="2400" b="1" dirty="0">
                <a:solidFill>
                  <a:srgbClr val="3F3F3F"/>
                </a:solidFill>
                <a:latin typeface="Century Gothic"/>
                <a:ea typeface="Century Gothic"/>
                <a:cs typeface="Century Gothic"/>
                <a:sym typeface="Century Gothic"/>
              </a:rPr>
              <a:t> İS NEGATİVE. </a:t>
            </a:r>
          </a:p>
          <a:p>
            <a:pPr marL="285750" indent="-285750">
              <a:buFont typeface="Arial" panose="020B0604020202020204" pitchFamily="34" charset="0"/>
              <a:buChar char="•"/>
            </a:pPr>
            <a:endParaRPr lang="tr-TR" sz="24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dirty="0">
                <a:solidFill>
                  <a:srgbClr val="3F3F3F"/>
                </a:solidFill>
                <a:latin typeface="Century Gothic"/>
                <a:ea typeface="Century Gothic"/>
                <a:cs typeface="Century Gothic"/>
                <a:sym typeface="Century Gothic"/>
              </a:rPr>
              <a:t>Cell </a:t>
            </a:r>
            <a:r>
              <a:rPr lang="tr-TR" sz="2400" dirty="0" err="1">
                <a:solidFill>
                  <a:srgbClr val="3F3F3F"/>
                </a:solidFill>
                <a:latin typeface="Century Gothic"/>
                <a:ea typeface="Century Gothic"/>
                <a:cs typeface="Century Gothic"/>
                <a:sym typeface="Century Gothic"/>
              </a:rPr>
              <a:t>function</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depends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largely</a:t>
            </a:r>
            <a:r>
              <a:rPr lang="tr-TR" sz="2400" dirty="0">
                <a:solidFill>
                  <a:srgbClr val="3F3F3F"/>
                </a:solidFill>
                <a:latin typeface="Century Gothic"/>
                <a:ea typeface="Century Gothic"/>
                <a:cs typeface="Century Gothic"/>
                <a:sym typeface="Century Gothic"/>
              </a:rPr>
              <a:t> on </a:t>
            </a:r>
            <a:r>
              <a:rPr lang="tr-TR" sz="2400" dirty="0" err="1">
                <a:solidFill>
                  <a:srgbClr val="3F3F3F"/>
                </a:solidFill>
                <a:latin typeface="Century Gothic"/>
                <a:ea typeface="Century Gothic"/>
                <a:cs typeface="Century Gothic"/>
                <a:sym typeface="Century Gothic"/>
              </a:rPr>
              <a:t>molecules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such</a:t>
            </a:r>
            <a:r>
              <a:rPr lang="tr-TR" sz="2400" dirty="0">
                <a:solidFill>
                  <a:srgbClr val="3F3F3F"/>
                </a:solidFill>
                <a:latin typeface="Century Gothic"/>
                <a:ea typeface="Century Gothic"/>
                <a:cs typeface="Century Gothic"/>
                <a:sym typeface="Century Gothic"/>
              </a:rPr>
              <a:t> as </a:t>
            </a:r>
            <a:r>
              <a:rPr lang="tr-TR" sz="2400" dirty="0" err="1">
                <a:solidFill>
                  <a:srgbClr val="3F3F3F"/>
                </a:solidFill>
                <a:latin typeface="Century Gothic"/>
                <a:ea typeface="Century Gothic"/>
                <a:cs typeface="Century Gothic"/>
                <a:sym typeface="Century Gothic"/>
              </a:rPr>
              <a:t>proteins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and</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nucleic</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acids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for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which</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free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energy</a:t>
            </a:r>
            <a:r>
              <a:rPr lang="tr-TR" sz="2400" dirty="0">
                <a:solidFill>
                  <a:srgbClr val="3F3F3F"/>
                </a:solidFill>
                <a:latin typeface="Century Gothic"/>
                <a:ea typeface="Century Gothic"/>
                <a:cs typeface="Century Gothic"/>
                <a:sym typeface="Century Gothic"/>
              </a:rPr>
              <a:t> of </a:t>
            </a:r>
            <a:r>
              <a:rPr lang="tr-TR" sz="2400" dirty="0" err="1">
                <a:solidFill>
                  <a:srgbClr val="3F3F3F"/>
                </a:solidFill>
                <a:latin typeface="Century Gothic"/>
                <a:ea typeface="Century Gothic"/>
                <a:cs typeface="Century Gothic"/>
                <a:sym typeface="Century Gothic"/>
              </a:rPr>
              <a:t>formation</a:t>
            </a:r>
            <a:r>
              <a:rPr lang="tr-TR" sz="2400" dirty="0">
                <a:solidFill>
                  <a:srgbClr val="3F3F3F"/>
                </a:solidFill>
                <a:latin typeface="Century Gothic"/>
                <a:ea typeface="Century Gothic"/>
                <a:cs typeface="Century Gothic"/>
                <a:sym typeface="Century Gothic"/>
              </a:rPr>
              <a:t> is </a:t>
            </a:r>
            <a:r>
              <a:rPr lang="tr-TR" sz="2400" b="1" dirty="0">
                <a:solidFill>
                  <a:srgbClr val="3F3F3F"/>
                </a:solidFill>
                <a:latin typeface="Century Gothic"/>
                <a:ea typeface="Century Gothic"/>
                <a:cs typeface="Century Gothic"/>
                <a:sym typeface="Century Gothic"/>
              </a:rPr>
              <a:t>POSİTİVE</a:t>
            </a:r>
          </a:p>
          <a:p>
            <a:pPr marL="285750" indent="-285750">
              <a:buFont typeface="Arial" panose="020B0604020202020204" pitchFamily="34" charset="0"/>
              <a:buChar char="•"/>
            </a:pPr>
            <a:endParaRPr lang="tr-TR" sz="24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b="1" dirty="0" err="1">
                <a:solidFill>
                  <a:srgbClr val="3F3F3F"/>
                </a:solidFill>
                <a:latin typeface="Century Gothic"/>
                <a:ea typeface="Century Gothic"/>
                <a:cs typeface="Century Gothic"/>
                <a:sym typeface="Century Gothic"/>
              </a:rPr>
              <a:t>To</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carry</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out</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these</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thermodynamically</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unfavorable</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energy-requiring</a:t>
            </a:r>
            <a:r>
              <a:rPr lang="tr-TR" sz="2400" b="1" dirty="0">
                <a:solidFill>
                  <a:srgbClr val="3F3F3F"/>
                </a:solidFill>
                <a:latin typeface="Century Gothic"/>
                <a:ea typeface="Century Gothic"/>
                <a:cs typeface="Century Gothic"/>
                <a:sym typeface="Century Gothic"/>
              </a:rPr>
              <a:t> (ENDERGONIC) </a:t>
            </a:r>
            <a:r>
              <a:rPr lang="tr-TR" sz="2400" b="1" dirty="0" err="1">
                <a:solidFill>
                  <a:srgbClr val="3F3F3F"/>
                </a:solidFill>
                <a:latin typeface="Century Gothic"/>
                <a:ea typeface="Century Gothic"/>
                <a:cs typeface="Century Gothic"/>
                <a:sym typeface="Century Gothic"/>
              </a:rPr>
              <a:t>reactions</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cells</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couple</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them</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to</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other</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reactions</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that</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liberate</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free</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energy</a:t>
            </a:r>
            <a:r>
              <a:rPr lang="tr-TR" sz="2400" b="1" dirty="0">
                <a:solidFill>
                  <a:srgbClr val="3F3F3F"/>
                </a:solidFill>
                <a:latin typeface="Century Gothic"/>
                <a:ea typeface="Century Gothic"/>
                <a:cs typeface="Century Gothic"/>
                <a:sym typeface="Century Gothic"/>
              </a:rPr>
              <a:t> (EXERGONIC).</a:t>
            </a:r>
          </a:p>
          <a:p>
            <a:pPr marL="285750" indent="-285750">
              <a:buFont typeface="Arial" panose="020B0604020202020204" pitchFamily="34" charset="0"/>
              <a:buChar char="•"/>
            </a:pPr>
            <a:endParaRPr lang="tr-TR" sz="1800" b="1" dirty="0">
              <a:solidFill>
                <a:srgbClr val="3F3F3F"/>
              </a:solidFill>
              <a:latin typeface="Century Gothic"/>
              <a:ea typeface="Century Gothic"/>
              <a:cs typeface="Century Gothic"/>
              <a:sym typeface="Century Gothic"/>
            </a:endParaRPr>
          </a:p>
          <a:p>
            <a:endParaRP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91532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422776" y="1541470"/>
            <a:ext cx="4345932"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The </a:t>
            </a:r>
            <a:r>
              <a:rPr lang="tr-TR" sz="1800" dirty="0" err="1">
                <a:solidFill>
                  <a:srgbClr val="3F3F3F"/>
                </a:solidFill>
                <a:latin typeface="Century Gothic"/>
                <a:ea typeface="Century Gothic"/>
                <a:cs typeface="Century Gothic"/>
                <a:sym typeface="Century Gothic"/>
              </a:rPr>
              <a:t>usual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source</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free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energy</a:t>
            </a:r>
            <a:r>
              <a:rPr lang="tr-TR" sz="1800" dirty="0">
                <a:solidFill>
                  <a:srgbClr val="3F3F3F"/>
                </a:solidFill>
                <a:latin typeface="Century Gothic"/>
                <a:ea typeface="Century Gothic"/>
                <a:cs typeface="Century Gothic"/>
                <a:sym typeface="Century Gothic"/>
              </a:rPr>
              <a:t> in </a:t>
            </a:r>
            <a:r>
              <a:rPr lang="tr-TR" sz="1800" dirty="0" err="1">
                <a:solidFill>
                  <a:srgbClr val="3F3F3F"/>
                </a:solidFill>
                <a:latin typeface="Century Gothic"/>
                <a:ea typeface="Century Gothic"/>
                <a:cs typeface="Century Gothic"/>
                <a:sym typeface="Century Gothic"/>
              </a:rPr>
              <a:t>coupled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biological</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reactions</a:t>
            </a:r>
            <a:r>
              <a:rPr lang="tr-TR" sz="1800" dirty="0">
                <a:solidFill>
                  <a:srgbClr val="3F3F3F"/>
                </a:solidFill>
                <a:latin typeface="Century Gothic"/>
                <a:ea typeface="Century Gothic"/>
                <a:cs typeface="Century Gothic"/>
                <a:sym typeface="Century Gothic"/>
              </a:rPr>
              <a:t> is the </a:t>
            </a:r>
            <a:r>
              <a:rPr lang="tr-TR" sz="1800" dirty="0" err="1">
                <a:solidFill>
                  <a:srgbClr val="3F3F3F"/>
                </a:solidFill>
                <a:latin typeface="Century Gothic"/>
                <a:ea typeface="Century Gothic"/>
                <a:cs typeface="Century Gothic"/>
                <a:sym typeface="Century Gothic"/>
              </a:rPr>
              <a:t>energy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released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hydrolysis</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phosphoanhydride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bonds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such</a:t>
            </a:r>
            <a:r>
              <a:rPr lang="tr-TR" sz="1800" dirty="0">
                <a:solidFill>
                  <a:srgbClr val="3F3F3F"/>
                </a:solidFill>
                <a:latin typeface="Century Gothic"/>
                <a:ea typeface="Century Gothic"/>
                <a:cs typeface="Century Gothic"/>
                <a:sym typeface="Century Gothic"/>
              </a:rPr>
              <a:t> as </a:t>
            </a:r>
            <a:r>
              <a:rPr lang="tr-TR" sz="1800" dirty="0" err="1">
                <a:solidFill>
                  <a:srgbClr val="3F3F3F"/>
                </a:solidFill>
                <a:latin typeface="Century Gothic"/>
                <a:ea typeface="Century Gothic"/>
                <a:cs typeface="Century Gothic"/>
                <a:sym typeface="Century Gothic"/>
              </a:rPr>
              <a:t>those</a:t>
            </a:r>
            <a:r>
              <a:rPr lang="tr-TR" sz="1800" dirty="0">
                <a:solidFill>
                  <a:srgbClr val="3F3F3F"/>
                </a:solidFill>
                <a:latin typeface="Century Gothic"/>
                <a:ea typeface="Century Gothic"/>
                <a:cs typeface="Century Gothic"/>
                <a:sym typeface="Century Gothic"/>
              </a:rPr>
              <a:t> in </a:t>
            </a:r>
            <a:r>
              <a:rPr lang="tr-TR" sz="1800" dirty="0" err="1">
                <a:solidFill>
                  <a:srgbClr val="3F3F3F"/>
                </a:solidFill>
                <a:latin typeface="Century Gothic"/>
                <a:ea typeface="Century Gothic"/>
                <a:cs typeface="Century Gothic"/>
                <a:sym typeface="Century Gothic"/>
              </a:rPr>
              <a:t>adenosine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triphosphate</a:t>
            </a:r>
            <a:r>
              <a:rPr lang="tr-TR" sz="1800" dirty="0">
                <a:solidFill>
                  <a:srgbClr val="3F3F3F"/>
                </a:solidFill>
                <a:latin typeface="Century Gothic"/>
                <a:ea typeface="Century Gothic"/>
                <a:cs typeface="Century Gothic"/>
                <a:sym typeface="Century Gothic"/>
              </a:rPr>
              <a:t> (ATP)</a:t>
            </a:r>
          </a:p>
          <a:p>
            <a:endParaRPr sz="1800" dirty="0">
              <a:solidFill>
                <a:srgbClr val="3F3F3F"/>
              </a:solidFill>
              <a:latin typeface="Century Gothic"/>
              <a:ea typeface="Century Gothic"/>
              <a:cs typeface="Century Gothic"/>
              <a:sym typeface="Century Gothic"/>
            </a:endParaRPr>
          </a:p>
        </p:txBody>
      </p:sp>
      <p:pic>
        <p:nvPicPr>
          <p:cNvPr id="3" name="Picture 2" descr="Diagram, schematic&#10;&#10;Description automatically generated">
            <a:extLst>
              <a:ext uri="{FF2B5EF4-FFF2-40B4-BE49-F238E27FC236}">
                <a16:creationId xmlns:a16="http://schemas.microsoft.com/office/drawing/2014/main" id="{8456F5D1-DEB4-A04A-B089-A085BDFDF1D0}"/>
              </a:ext>
            </a:extLst>
          </p:cNvPr>
          <p:cNvPicPr>
            <a:picLocks noChangeAspect="1"/>
          </p:cNvPicPr>
          <p:nvPr/>
        </p:nvPicPr>
        <p:blipFill>
          <a:blip r:embed="rId3"/>
          <a:stretch>
            <a:fillRect/>
          </a:stretch>
        </p:blipFill>
        <p:spPr>
          <a:xfrm>
            <a:off x="785812" y="1541469"/>
            <a:ext cx="6404587" cy="4552863"/>
          </a:xfrm>
          <a:prstGeom prst="rect">
            <a:avLst/>
          </a:prstGeom>
        </p:spPr>
      </p:pic>
      <p:sp>
        <p:nvSpPr>
          <p:cNvPr id="7" name="Rectangle 6">
            <a:extLst>
              <a:ext uri="{FF2B5EF4-FFF2-40B4-BE49-F238E27FC236}">
                <a16:creationId xmlns:a16="http://schemas.microsoft.com/office/drawing/2014/main" id="{809F1EB8-8AD4-8447-A0DE-1620DB91E82B}"/>
              </a:ext>
            </a:extLst>
          </p:cNvPr>
          <p:cNvSpPr/>
          <p:nvPr/>
        </p:nvSpPr>
        <p:spPr>
          <a:xfrm>
            <a:off x="1024592" y="4596007"/>
            <a:ext cx="1198656" cy="4062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BAB75654-4D74-C24F-A106-8794FF5CC6C7}"/>
              </a:ext>
            </a:extLst>
          </p:cNvPr>
          <p:cNvSpPr/>
          <p:nvPr/>
        </p:nvSpPr>
        <p:spPr>
          <a:xfrm>
            <a:off x="4213413" y="5595499"/>
            <a:ext cx="2814916" cy="4988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27289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Energy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Coupling</a:t>
            </a:r>
            <a:r>
              <a:rPr lang="tr-TR" sz="1800" dirty="0">
                <a:solidFill>
                  <a:srgbClr val="3F3F3F"/>
                </a:solidFill>
                <a:latin typeface="Century Gothic"/>
                <a:ea typeface="Century Gothic"/>
                <a:cs typeface="Century Gothic"/>
                <a:sym typeface="Century Gothic"/>
              </a:rPr>
              <a:t> Links </a:t>
            </a:r>
            <a:r>
              <a:rPr lang="tr-TR" sz="1800" dirty="0" err="1">
                <a:solidFill>
                  <a:srgbClr val="3F3F3F"/>
                </a:solidFill>
                <a:latin typeface="Century Gothic"/>
                <a:ea typeface="Century Gothic"/>
                <a:cs typeface="Century Gothic"/>
                <a:sym typeface="Century Gothic"/>
              </a:rPr>
              <a:t>Reactions</a:t>
            </a:r>
            <a:r>
              <a:rPr lang="tr-TR" sz="1800" dirty="0">
                <a:solidFill>
                  <a:srgbClr val="3F3F3F"/>
                </a:solidFill>
                <a:latin typeface="Century Gothic"/>
                <a:ea typeface="Century Gothic"/>
                <a:cs typeface="Century Gothic"/>
                <a:sym typeface="Century Gothic"/>
              </a:rPr>
              <a:t> in </a:t>
            </a:r>
            <a:r>
              <a:rPr lang="tr-TR" sz="1800" dirty="0" err="1">
                <a:solidFill>
                  <a:srgbClr val="3F3F3F"/>
                </a:solidFill>
                <a:latin typeface="Century Gothic"/>
                <a:ea typeface="Century Gothic"/>
                <a:cs typeface="Century Gothic"/>
                <a:sym typeface="Century Gothic"/>
              </a:rPr>
              <a:t>Biology</a:t>
            </a:r>
            <a:r>
              <a:rPr lang="tr-TR" sz="1800" dirty="0">
                <a:solidFill>
                  <a:srgbClr val="3F3F3F"/>
                </a:solidFill>
                <a:latin typeface="Century Gothic"/>
                <a:ea typeface="Century Gothic"/>
                <a:cs typeface="Century Gothic"/>
                <a:sym typeface="Century Gothic"/>
              </a:rPr>
              <a:t> </a:t>
            </a:r>
          </a:p>
          <a:p>
            <a:endParaRPr sz="1800" dirty="0">
              <a:solidFill>
                <a:srgbClr val="3F3F3F"/>
              </a:solidFill>
              <a:latin typeface="Century Gothic"/>
              <a:ea typeface="Century Gothic"/>
              <a:cs typeface="Century Gothic"/>
              <a:sym typeface="Century Gothic"/>
            </a:endParaRPr>
          </a:p>
        </p:txBody>
      </p:sp>
      <p:pic>
        <p:nvPicPr>
          <p:cNvPr id="3" name="Picture 2" descr="Diagram&#10;&#10;Description automatically generated">
            <a:extLst>
              <a:ext uri="{FF2B5EF4-FFF2-40B4-BE49-F238E27FC236}">
                <a16:creationId xmlns:a16="http://schemas.microsoft.com/office/drawing/2014/main" id="{9810805D-B3CA-C54F-B8D0-8C8447EF41B5}"/>
              </a:ext>
            </a:extLst>
          </p:cNvPr>
          <p:cNvPicPr>
            <a:picLocks noChangeAspect="1"/>
          </p:cNvPicPr>
          <p:nvPr/>
        </p:nvPicPr>
        <p:blipFill>
          <a:blip r:embed="rId3"/>
          <a:stretch>
            <a:fillRect/>
          </a:stretch>
        </p:blipFill>
        <p:spPr>
          <a:xfrm>
            <a:off x="785812" y="2353450"/>
            <a:ext cx="5514873" cy="3186738"/>
          </a:xfrm>
          <a:prstGeom prst="rect">
            <a:avLst/>
          </a:prstGeom>
        </p:spPr>
      </p:pic>
      <p:pic>
        <p:nvPicPr>
          <p:cNvPr id="6" name="Picture 5">
            <a:extLst>
              <a:ext uri="{FF2B5EF4-FFF2-40B4-BE49-F238E27FC236}">
                <a16:creationId xmlns:a16="http://schemas.microsoft.com/office/drawing/2014/main" id="{98345F10-3DA6-7145-845E-4257F3036CE4}"/>
              </a:ext>
            </a:extLst>
          </p:cNvPr>
          <p:cNvPicPr>
            <a:picLocks noChangeAspect="1"/>
          </p:cNvPicPr>
          <p:nvPr/>
        </p:nvPicPr>
        <p:blipFill>
          <a:blip r:embed="rId4"/>
          <a:stretch>
            <a:fillRect/>
          </a:stretch>
        </p:blipFill>
        <p:spPr>
          <a:xfrm>
            <a:off x="3125917" y="5902459"/>
            <a:ext cx="6769980" cy="343872"/>
          </a:xfrm>
          <a:prstGeom prst="rect">
            <a:avLst/>
          </a:prstGeom>
        </p:spPr>
      </p:pic>
      <p:pic>
        <p:nvPicPr>
          <p:cNvPr id="8" name="Picture 7">
            <a:extLst>
              <a:ext uri="{FF2B5EF4-FFF2-40B4-BE49-F238E27FC236}">
                <a16:creationId xmlns:a16="http://schemas.microsoft.com/office/drawing/2014/main" id="{6E01983C-07DD-FA44-A1A2-784F686C2299}"/>
              </a:ext>
            </a:extLst>
          </p:cNvPr>
          <p:cNvPicPr>
            <a:picLocks noChangeAspect="1"/>
          </p:cNvPicPr>
          <p:nvPr/>
        </p:nvPicPr>
        <p:blipFill>
          <a:blip r:embed="rId5"/>
          <a:stretch>
            <a:fillRect/>
          </a:stretch>
        </p:blipFill>
        <p:spPr>
          <a:xfrm>
            <a:off x="6510907" y="2353450"/>
            <a:ext cx="5195279" cy="3186738"/>
          </a:xfrm>
          <a:prstGeom prst="rect">
            <a:avLst/>
          </a:prstGeom>
        </p:spPr>
      </p:pic>
    </p:spTree>
    <p:extLst>
      <p:ext uri="{BB962C8B-B14F-4D97-AF65-F5344CB8AC3E}">
        <p14:creationId xmlns:p14="http://schemas.microsoft.com/office/powerpoint/2010/main" val="2959823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8"/>
          <p:cNvGrpSpPr/>
          <p:nvPr/>
        </p:nvGrpSpPr>
        <p:grpSpPr>
          <a:xfrm>
            <a:off x="4105506" y="1233488"/>
            <a:ext cx="618455" cy="1800000"/>
            <a:chOff x="597712" y="2415605"/>
            <a:chExt cx="1076110" cy="3131998"/>
          </a:xfrm>
        </p:grpSpPr>
        <p:sp>
          <p:nvSpPr>
            <p:cNvPr id="232" name="Google Shape;232;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3" name="Google Shape;233;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34" name="Google Shape;234;p8"/>
          <p:cNvGrpSpPr/>
          <p:nvPr/>
        </p:nvGrpSpPr>
        <p:grpSpPr>
          <a:xfrm>
            <a:off x="2760245" y="2023201"/>
            <a:ext cx="2027688" cy="6443998"/>
            <a:chOff x="935919" y="107043"/>
            <a:chExt cx="1818452" cy="5779044"/>
          </a:xfrm>
        </p:grpSpPr>
        <p:sp>
          <p:nvSpPr>
            <p:cNvPr id="235" name="Google Shape;235;p8"/>
            <p:cNvSpPr/>
            <p:nvPr/>
          </p:nvSpPr>
          <p:spPr>
            <a:xfrm rot="10800000">
              <a:off x="935919" y="1016252"/>
              <a:ext cx="1818452" cy="4869835"/>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6" name="Google Shape;236;p8"/>
            <p:cNvSpPr/>
            <p:nvPr/>
          </p:nvSpPr>
          <p:spPr>
            <a:xfrm>
              <a:off x="942885" y="107043"/>
              <a:ext cx="1799994" cy="1800000"/>
            </a:xfrm>
            <a:prstGeom prst="ellipse">
              <a:avLst/>
            </a:prstGeom>
            <a:gradFill>
              <a:gsLst>
                <a:gs pos="0">
                  <a:schemeClr val="lt1"/>
                </a:gs>
                <a:gs pos="60000">
                  <a:schemeClr val="lt2"/>
                </a:gs>
                <a:gs pos="100000">
                  <a:srgbClr val="D8D8D8"/>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1">
              <a:noAutofit/>
            </a:bodyPr>
            <a:lstStyle/>
            <a:p>
              <a:pPr marL="0" marR="0" lvl="0" indent="0" algn="ctr" rtl="0">
                <a:lnSpc>
                  <a:spcPct val="130000"/>
                </a:lnSpc>
                <a:spcBef>
                  <a:spcPts val="0"/>
                </a:spcBef>
                <a:spcAft>
                  <a:spcPts val="0"/>
                </a:spcAft>
                <a:buNone/>
              </a:pPr>
              <a:r>
                <a:rPr lang="tr-TR" sz="7200" dirty="0">
                  <a:solidFill>
                    <a:srgbClr val="009999"/>
                  </a:solidFill>
                  <a:latin typeface="Century Gothic"/>
                  <a:ea typeface="Century Gothic"/>
                  <a:cs typeface="Century Gothic"/>
                  <a:sym typeface="Century Gothic"/>
                </a:rPr>
                <a:t>01</a:t>
              </a:r>
              <a:endParaRPr sz="4000" dirty="0">
                <a:solidFill>
                  <a:srgbClr val="009999"/>
                </a:solidFill>
                <a:latin typeface="Century Gothic"/>
                <a:ea typeface="Century Gothic"/>
                <a:cs typeface="Century Gothic"/>
                <a:sym typeface="Century Gothic"/>
              </a:endParaRPr>
            </a:p>
          </p:txBody>
        </p:sp>
      </p:grpSp>
      <p:grpSp>
        <p:nvGrpSpPr>
          <p:cNvPr id="237" name="Google Shape;237;p8"/>
          <p:cNvGrpSpPr/>
          <p:nvPr/>
        </p:nvGrpSpPr>
        <p:grpSpPr>
          <a:xfrm>
            <a:off x="1981669" y="4924887"/>
            <a:ext cx="1194018" cy="3475167"/>
            <a:chOff x="597712" y="2415605"/>
            <a:chExt cx="1076110" cy="3131998"/>
          </a:xfrm>
        </p:grpSpPr>
        <p:sp>
          <p:nvSpPr>
            <p:cNvPr id="238" name="Google Shape;238;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9" name="Google Shape;239;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0" name="Google Shape;240;p8"/>
          <p:cNvGrpSpPr/>
          <p:nvPr/>
        </p:nvGrpSpPr>
        <p:grpSpPr>
          <a:xfrm>
            <a:off x="4481255" y="4431190"/>
            <a:ext cx="618455" cy="1800000"/>
            <a:chOff x="597712" y="2415605"/>
            <a:chExt cx="1076110" cy="3131998"/>
          </a:xfrm>
        </p:grpSpPr>
        <p:sp>
          <p:nvSpPr>
            <p:cNvPr id="241" name="Google Shape;241;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2" name="Google Shape;242;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3" name="Google Shape;243;p8"/>
          <p:cNvGrpSpPr/>
          <p:nvPr/>
        </p:nvGrpSpPr>
        <p:grpSpPr>
          <a:xfrm>
            <a:off x="1033964" y="2075338"/>
            <a:ext cx="1150325" cy="3348000"/>
            <a:chOff x="597712" y="2415605"/>
            <a:chExt cx="1076110" cy="3131998"/>
          </a:xfrm>
        </p:grpSpPr>
        <p:sp>
          <p:nvSpPr>
            <p:cNvPr id="244" name="Google Shape;244;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5" name="Google Shape;245;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sp>
        <p:nvSpPr>
          <p:cNvPr id="246" name="Google Shape;246;p8"/>
          <p:cNvSpPr txBox="1"/>
          <p:nvPr/>
        </p:nvSpPr>
        <p:spPr>
          <a:xfrm>
            <a:off x="6745025" y="2472759"/>
            <a:ext cx="4756413" cy="1107996"/>
          </a:xfrm>
          <a:prstGeom prst="rect">
            <a:avLst/>
          </a:prstGeom>
          <a:noFill/>
          <a:ln>
            <a:noFill/>
          </a:ln>
          <a:effectLst>
            <a:outerShdw dist="25400" dir="5400000" algn="t" rotWithShape="0">
              <a:schemeClr val="lt1">
                <a:alpha val="40000"/>
              </a:schemeClr>
            </a:outerShdw>
          </a:effectLst>
        </p:spPr>
        <p:txBody>
          <a:bodyPr spcFirstLastPara="1" wrap="square" lIns="91425" tIns="45700" rIns="91425" bIns="45700" anchor="b" anchorCtr="0">
            <a:noAutofit/>
          </a:bodyPr>
          <a:lstStyle/>
          <a:p>
            <a:pPr marL="0" marR="0" lvl="0" indent="0" algn="l" rtl="0">
              <a:spcBef>
                <a:spcPts val="0"/>
              </a:spcBef>
              <a:spcAft>
                <a:spcPts val="0"/>
              </a:spcAft>
              <a:buNone/>
            </a:pPr>
            <a:r>
              <a:rPr lang="tr-TR" sz="5100" b="1" dirty="0">
                <a:solidFill>
                  <a:srgbClr val="009999"/>
                </a:solidFill>
                <a:latin typeface="Century Gothic"/>
                <a:ea typeface="Century Gothic"/>
                <a:cs typeface="Century Gothic"/>
                <a:sym typeface="Century Gothic"/>
              </a:rPr>
              <a:t>BIOCHEMISTRY</a:t>
            </a:r>
            <a:endParaRPr sz="5100" b="1" dirty="0">
              <a:solidFill>
                <a:srgbClr val="009999"/>
              </a:solidFill>
              <a:latin typeface="Century Gothic"/>
              <a:ea typeface="Century Gothic"/>
              <a:cs typeface="Century Gothic"/>
              <a:sym typeface="Century Gothic"/>
            </a:endParaRPr>
          </a:p>
        </p:txBody>
      </p:sp>
      <p:sp>
        <p:nvSpPr>
          <p:cNvPr id="247" name="Google Shape;247;p8"/>
          <p:cNvSpPr/>
          <p:nvPr/>
        </p:nvSpPr>
        <p:spPr>
          <a:xfrm>
            <a:off x="711359" y="-348275"/>
            <a:ext cx="180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8"/>
          <p:cNvSpPr txBox="1"/>
          <p:nvPr/>
        </p:nvSpPr>
        <p:spPr>
          <a:xfrm>
            <a:off x="6840179" y="3580755"/>
            <a:ext cx="346966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200" dirty="0">
                <a:solidFill>
                  <a:srgbClr val="009999"/>
                </a:solidFill>
                <a:latin typeface="Century Gothic"/>
                <a:ea typeface="Century Gothic"/>
                <a:cs typeface="Century Gothic"/>
                <a:sym typeface="Century Gothic"/>
              </a:rPr>
              <a:t>THE FOUNDATIONS</a:t>
            </a:r>
            <a:endParaRPr sz="3200" dirty="0">
              <a:solidFill>
                <a:srgbClr val="009999"/>
              </a:solidFill>
              <a:latin typeface="Century Gothic"/>
              <a:ea typeface="Century Gothic"/>
              <a:cs typeface="Century Gothic"/>
              <a:sym typeface="Century Gothic"/>
            </a:endParaRPr>
          </a:p>
        </p:txBody>
      </p:sp>
      <p:pic>
        <p:nvPicPr>
          <p:cNvPr id="23" name="Picture 22" descr="Logo&#10;&#10;Description automatically generated">
            <a:extLst>
              <a:ext uri="{FF2B5EF4-FFF2-40B4-BE49-F238E27FC236}">
                <a16:creationId xmlns:a16="http://schemas.microsoft.com/office/drawing/2014/main" id="{41149C59-A2C7-6642-A719-D1DBFF47C9FC}"/>
              </a:ext>
            </a:extLst>
          </p:cNvPr>
          <p:cNvPicPr>
            <a:picLocks noChangeAspect="1"/>
          </p:cNvPicPr>
          <p:nvPr/>
        </p:nvPicPr>
        <p:blipFill rotWithShape="1">
          <a:blip r:embed="rId3"/>
          <a:srcRect l="26547" t="16193" r="23656" b="45758"/>
          <a:stretch/>
        </p:blipFill>
        <p:spPr>
          <a:xfrm>
            <a:off x="10443066" y="46900"/>
            <a:ext cx="1634034" cy="1248500"/>
          </a:xfrm>
          <a:prstGeom prst="rect">
            <a:avLst/>
          </a:prstGeom>
        </p:spPr>
      </p:pic>
    </p:spTree>
    <p:extLst>
      <p:ext uri="{BB962C8B-B14F-4D97-AF65-F5344CB8AC3E}">
        <p14:creationId xmlns:p14="http://schemas.microsoft.com/office/powerpoint/2010/main" val="2482324829"/>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250"/>
                                        <p:tgtEl>
                                          <p:spTgt spid="23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50"/>
                                  </p:stCondLst>
                                  <p:childTnLst>
                                    <p:set>
                                      <p:cBhvr>
                                        <p:cTn id="9" dur="1" fill="hold">
                                          <p:stCondLst>
                                            <p:cond delay="0"/>
                                          </p:stCondLst>
                                        </p:cTn>
                                        <p:tgtEl>
                                          <p:spTgt spid="243"/>
                                        </p:tgtEl>
                                        <p:attrNameLst>
                                          <p:attrName>style.visibility</p:attrName>
                                        </p:attrNameLst>
                                      </p:cBhvr>
                                      <p:to>
                                        <p:strVal val="visible"/>
                                      </p:to>
                                    </p:set>
                                    <p:anim calcmode="lin" valueType="num">
                                      <p:cBhvr additive="base">
                                        <p:cTn id="10" dur="1250"/>
                                        <p:tgtEl>
                                          <p:spTgt spid="24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234"/>
                                        </p:tgtEl>
                                        <p:attrNameLst>
                                          <p:attrName>style.visibility</p:attrName>
                                        </p:attrNameLst>
                                      </p:cBhvr>
                                      <p:to>
                                        <p:strVal val="visible"/>
                                      </p:to>
                                    </p:set>
                                    <p:anim calcmode="lin" valueType="num">
                                      <p:cBhvr additive="base">
                                        <p:cTn id="13" dur="1250"/>
                                        <p:tgtEl>
                                          <p:spTgt spid="23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240"/>
                                        </p:tgtEl>
                                        <p:attrNameLst>
                                          <p:attrName>style.visibility</p:attrName>
                                        </p:attrNameLst>
                                      </p:cBhvr>
                                      <p:to>
                                        <p:strVal val="visible"/>
                                      </p:to>
                                    </p:set>
                                    <p:anim calcmode="lin" valueType="num">
                                      <p:cBhvr additive="base">
                                        <p:cTn id="16" dur="1250"/>
                                        <p:tgtEl>
                                          <p:spTgt spid="2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237"/>
                                        </p:tgtEl>
                                        <p:attrNameLst>
                                          <p:attrName>style.visibility</p:attrName>
                                        </p:attrNameLst>
                                      </p:cBhvr>
                                      <p:to>
                                        <p:strVal val="visible"/>
                                      </p:to>
                                    </p:set>
                                    <p:anim calcmode="lin" valueType="num">
                                      <p:cBhvr additive="base">
                                        <p:cTn id="19" dur="1250"/>
                                        <p:tgtEl>
                                          <p:spTgt spid="237"/>
                                        </p:tgtEl>
                                        <p:attrNameLst>
                                          <p:attrName>ppt_y</p:attrName>
                                        </p:attrNameLst>
                                      </p:cBhvr>
                                      <p:tavLst>
                                        <p:tav tm="0">
                                          <p:val>
                                            <p:strVal val="#ppt_y+1"/>
                                          </p:val>
                                        </p:tav>
                                        <p:tav tm="100000">
                                          <p:val>
                                            <p:strVal val="#ppt_y"/>
                                          </p:val>
                                        </p:tav>
                                      </p:tavLst>
                                    </p:anim>
                                  </p:childTnLst>
                                </p:cTn>
                              </p:par>
                              <p:par>
                                <p:cTn id="20" presetID="2" presetClass="entr" presetSubtype="2" fill="hold" nodeType="withEffect">
                                  <p:stCondLst>
                                    <p:cond delay="1000"/>
                                  </p:stCondLst>
                                  <p:childTnLst>
                                    <p:set>
                                      <p:cBhvr>
                                        <p:cTn id="21" dur="1" fill="hold">
                                          <p:stCondLst>
                                            <p:cond delay="0"/>
                                          </p:stCondLst>
                                        </p:cTn>
                                        <p:tgtEl>
                                          <p:spTgt spid="246"/>
                                        </p:tgtEl>
                                        <p:attrNameLst>
                                          <p:attrName>style.visibility</p:attrName>
                                        </p:attrNameLst>
                                      </p:cBhvr>
                                      <p:to>
                                        <p:strVal val="visible"/>
                                      </p:to>
                                    </p:set>
                                    <p:anim calcmode="lin" valueType="num">
                                      <p:cBhvr additive="base">
                                        <p:cTn id="22" dur="1500"/>
                                        <p:tgtEl>
                                          <p:spTgt spid="246"/>
                                        </p:tgtEl>
                                        <p:attrNameLst>
                                          <p:attrName>ppt_x</p:attrName>
                                        </p:attrNameLst>
                                      </p:cBhvr>
                                      <p:tavLst>
                                        <p:tav tm="0">
                                          <p:val>
                                            <p:strVal val="#ppt_x+1"/>
                                          </p:val>
                                        </p:tav>
                                        <p:tav tm="100000">
                                          <p:val>
                                            <p:strVal val="#ppt_x"/>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47"/>
                                        </p:tgtEl>
                                        <p:attrNameLst>
                                          <p:attrName>style.visibility</p:attrName>
                                        </p:attrNameLst>
                                      </p:cBhvr>
                                      <p:to>
                                        <p:strVal val="visible"/>
                                      </p:to>
                                    </p:set>
                                    <p:animEffect transition="in" filter="fade">
                                      <p:cBhvr>
                                        <p:cTn id="26" dur="1000"/>
                                        <p:tgtEl>
                                          <p:spTgt spid="247"/>
                                        </p:tgtEl>
                                      </p:cBhvr>
                                    </p:animEffect>
                                  </p:childTnLst>
                                </p:cTn>
                              </p:par>
                              <p:par>
                                <p:cTn id="27" presetID="10" presetClass="entr" presetSubtype="0" fill="hold" nodeType="withEffect">
                                  <p:stCondLst>
                                    <p:cond delay="0"/>
                                  </p:stCondLst>
                                  <p:childTnLst>
                                    <p:set>
                                      <p:cBhvr>
                                        <p:cTn id="28" dur="1" fill="hold">
                                          <p:stCondLst>
                                            <p:cond delay="0"/>
                                          </p:stCondLst>
                                        </p:cTn>
                                        <p:tgtEl>
                                          <p:spTgt spid="248"/>
                                        </p:tgtEl>
                                        <p:attrNameLst>
                                          <p:attrName>style.visibility</p:attrName>
                                        </p:attrNameLst>
                                      </p:cBhvr>
                                      <p:to>
                                        <p:strVal val="visible"/>
                                      </p:to>
                                    </p:set>
                                    <p:animEffect transition="in" filter="fade">
                                      <p:cBhvr>
                                        <p:cTn id="29" dur="1000"/>
                                        <p:tgtEl>
                                          <p:spTgt spid="248"/>
                                        </p:tgtEl>
                                      </p:cBhvr>
                                    </p:animEffect>
                                  </p:childTnLst>
                                </p:cTn>
                              </p:par>
                              <p:par>
                                <p:cTn id="30" presetID="37" presetClass="entr" presetSubtype="0" fill="hold" nodeType="withEffect">
                                  <p:stCondLst>
                                    <p:cond delay="20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900" decel="100000" fill="hold"/>
                                        <p:tgtEl>
                                          <p:spTgt spid="2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8050306" y="1541470"/>
            <a:ext cx="3718402"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400" dirty="0" err="1">
                <a:solidFill>
                  <a:srgbClr val="3F3F3F"/>
                </a:solidFill>
                <a:latin typeface="Century Gothic"/>
                <a:ea typeface="Century Gothic"/>
                <a:cs typeface="Century Gothic"/>
                <a:sym typeface="Century Gothic"/>
              </a:rPr>
              <a:t>Enzymes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Promote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Sequences</a:t>
            </a:r>
            <a:r>
              <a:rPr lang="tr-TR" sz="2400" dirty="0">
                <a:solidFill>
                  <a:srgbClr val="3F3F3F"/>
                </a:solidFill>
                <a:latin typeface="Century Gothic"/>
                <a:ea typeface="Century Gothic"/>
                <a:cs typeface="Century Gothic"/>
                <a:sym typeface="Century Gothic"/>
              </a:rPr>
              <a:t> of Chemical </a:t>
            </a:r>
            <a:r>
              <a:rPr lang="tr-TR" sz="2400" dirty="0" err="1">
                <a:solidFill>
                  <a:srgbClr val="3F3F3F"/>
                </a:solidFill>
                <a:latin typeface="Century Gothic"/>
                <a:ea typeface="Century Gothic"/>
                <a:cs typeface="Century Gothic"/>
                <a:sym typeface="Century Gothic"/>
              </a:rPr>
              <a:t>Reactions</a:t>
            </a:r>
            <a:r>
              <a:rPr lang="tr-TR" sz="24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dirty="0">
                <a:solidFill>
                  <a:srgbClr val="3F3F3F"/>
                </a:solidFill>
                <a:latin typeface="Century Gothic"/>
                <a:ea typeface="Century Gothic"/>
                <a:cs typeface="Century Gothic"/>
                <a:sym typeface="Century Gothic"/>
              </a:rPr>
              <a:t>An </a:t>
            </a:r>
            <a:r>
              <a:rPr lang="tr-TR" sz="2400" dirty="0" err="1">
                <a:solidFill>
                  <a:srgbClr val="3F3F3F"/>
                </a:solidFill>
                <a:latin typeface="Century Gothic"/>
                <a:ea typeface="Century Gothic"/>
                <a:cs typeface="Century Gothic"/>
                <a:sym typeface="Century Gothic"/>
              </a:rPr>
              <a:t>enzyme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catalyzes</a:t>
            </a:r>
            <a:r>
              <a:rPr lang="tr-TR" sz="2400" dirty="0">
                <a:solidFill>
                  <a:srgbClr val="3F3F3F"/>
                </a:solidFill>
                <a:latin typeface="Century Gothic"/>
                <a:ea typeface="Century Gothic"/>
                <a:cs typeface="Century Gothic"/>
                <a:sym typeface="Century Gothic"/>
              </a:rPr>
              <a:t> a </a:t>
            </a:r>
            <a:r>
              <a:rPr lang="tr-TR" sz="2400" dirty="0" err="1">
                <a:solidFill>
                  <a:srgbClr val="3F3F3F"/>
                </a:solidFill>
                <a:latin typeface="Century Gothic"/>
                <a:ea typeface="Century Gothic"/>
                <a:cs typeface="Century Gothic"/>
                <a:sym typeface="Century Gothic"/>
              </a:rPr>
              <a:t>reaction</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by</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providing</a:t>
            </a:r>
            <a:r>
              <a:rPr lang="tr-TR" sz="2400" dirty="0">
                <a:solidFill>
                  <a:srgbClr val="3F3F3F"/>
                </a:solidFill>
                <a:latin typeface="Century Gothic"/>
                <a:ea typeface="Century Gothic"/>
                <a:cs typeface="Century Gothic"/>
                <a:sym typeface="Century Gothic"/>
              </a:rPr>
              <a:t> a </a:t>
            </a:r>
            <a:r>
              <a:rPr lang="tr-TR" sz="2400" dirty="0" err="1">
                <a:solidFill>
                  <a:srgbClr val="3F3F3F"/>
                </a:solidFill>
                <a:latin typeface="Century Gothic"/>
                <a:ea typeface="Century Gothic"/>
                <a:cs typeface="Century Gothic"/>
                <a:sym typeface="Century Gothic"/>
              </a:rPr>
              <a:t>more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comfortable</a:t>
            </a:r>
            <a:r>
              <a:rPr lang="tr-TR" sz="2400" dirty="0">
                <a:solidFill>
                  <a:srgbClr val="3F3F3F"/>
                </a:solidFill>
                <a:latin typeface="Century Gothic"/>
                <a:ea typeface="Century Gothic"/>
                <a:cs typeface="Century Gothic"/>
                <a:sym typeface="Century Gothic"/>
              </a:rPr>
              <a:t> fit </a:t>
            </a:r>
            <a:r>
              <a:rPr lang="tr-TR" sz="2400" dirty="0" err="1">
                <a:solidFill>
                  <a:srgbClr val="3F3F3F"/>
                </a:solidFill>
                <a:latin typeface="Century Gothic"/>
                <a:ea typeface="Century Gothic"/>
                <a:cs typeface="Century Gothic"/>
                <a:sym typeface="Century Gothic"/>
              </a:rPr>
              <a:t>for</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transition</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state</a:t>
            </a: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endParaRPr sz="1800" dirty="0">
              <a:solidFill>
                <a:srgbClr val="3F3F3F"/>
              </a:solidFill>
              <a:latin typeface="Century Gothic"/>
              <a:ea typeface="Century Gothic"/>
              <a:cs typeface="Century Gothic"/>
              <a:sym typeface="Century Gothic"/>
            </a:endParaRPr>
          </a:p>
        </p:txBody>
      </p:sp>
      <p:pic>
        <p:nvPicPr>
          <p:cNvPr id="3" name="Picture 2" descr="Diagram&#10;&#10;Description automatically generated">
            <a:extLst>
              <a:ext uri="{FF2B5EF4-FFF2-40B4-BE49-F238E27FC236}">
                <a16:creationId xmlns:a16="http://schemas.microsoft.com/office/drawing/2014/main" id="{EEEAAE80-4069-A643-8D8D-CB6091585347}"/>
              </a:ext>
            </a:extLst>
          </p:cNvPr>
          <p:cNvPicPr>
            <a:picLocks noChangeAspect="1"/>
          </p:cNvPicPr>
          <p:nvPr/>
        </p:nvPicPr>
        <p:blipFill>
          <a:blip r:embed="rId3"/>
          <a:stretch>
            <a:fillRect/>
          </a:stretch>
        </p:blipFill>
        <p:spPr>
          <a:xfrm>
            <a:off x="785812" y="1541469"/>
            <a:ext cx="6967925" cy="4745029"/>
          </a:xfrm>
          <a:prstGeom prst="rect">
            <a:avLst/>
          </a:prstGeom>
        </p:spPr>
      </p:pic>
    </p:spTree>
    <p:extLst>
      <p:ext uri="{BB962C8B-B14F-4D97-AF65-F5344CB8AC3E}">
        <p14:creationId xmlns:p14="http://schemas.microsoft.com/office/powerpoint/2010/main" val="4078138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400" dirty="0">
                <a:solidFill>
                  <a:srgbClr val="3F3F3F"/>
                </a:solidFill>
                <a:latin typeface="Century Gothic"/>
                <a:ea typeface="Century Gothic"/>
                <a:cs typeface="Century Gothic"/>
                <a:sym typeface="Century Gothic"/>
              </a:rPr>
              <a:t>The </a:t>
            </a:r>
            <a:r>
              <a:rPr lang="tr-TR" sz="2400" dirty="0" err="1">
                <a:solidFill>
                  <a:srgbClr val="3F3F3F"/>
                </a:solidFill>
                <a:latin typeface="Century Gothic"/>
                <a:ea typeface="Century Gothic"/>
                <a:cs typeface="Century Gothic"/>
                <a:sym typeface="Century Gothic"/>
              </a:rPr>
              <a:t>thousands</a:t>
            </a:r>
            <a:r>
              <a:rPr lang="tr-TR" sz="2400" dirty="0">
                <a:solidFill>
                  <a:srgbClr val="3F3F3F"/>
                </a:solidFill>
                <a:latin typeface="Century Gothic"/>
                <a:ea typeface="Century Gothic"/>
                <a:cs typeface="Century Gothic"/>
                <a:sym typeface="Century Gothic"/>
              </a:rPr>
              <a:t> of </a:t>
            </a:r>
            <a:r>
              <a:rPr lang="tr-TR" sz="2400" dirty="0" err="1">
                <a:solidFill>
                  <a:srgbClr val="3F3F3F"/>
                </a:solidFill>
                <a:latin typeface="Century Gothic"/>
                <a:ea typeface="Century Gothic"/>
                <a:cs typeface="Century Gothic"/>
                <a:sym typeface="Century Gothic"/>
              </a:rPr>
              <a:t>enzyme-catalyzed</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chemical</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reactions</a:t>
            </a:r>
            <a:r>
              <a:rPr lang="tr-TR" sz="2400" dirty="0">
                <a:solidFill>
                  <a:srgbClr val="3F3F3F"/>
                </a:solidFill>
                <a:latin typeface="Century Gothic"/>
                <a:ea typeface="Century Gothic"/>
                <a:cs typeface="Century Gothic"/>
                <a:sym typeface="Century Gothic"/>
              </a:rPr>
              <a:t> in </a:t>
            </a:r>
            <a:r>
              <a:rPr lang="tr-TR" sz="2400" dirty="0" err="1">
                <a:solidFill>
                  <a:srgbClr val="3F3F3F"/>
                </a:solidFill>
                <a:latin typeface="Century Gothic"/>
                <a:ea typeface="Century Gothic"/>
                <a:cs typeface="Century Gothic"/>
                <a:sym typeface="Century Gothic"/>
              </a:rPr>
              <a:t>cells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are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functionally</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organized</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into</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many</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sequences</a:t>
            </a:r>
            <a:r>
              <a:rPr lang="tr-TR" sz="2400" dirty="0">
                <a:solidFill>
                  <a:srgbClr val="3F3F3F"/>
                </a:solidFill>
                <a:latin typeface="Century Gothic"/>
                <a:ea typeface="Century Gothic"/>
                <a:cs typeface="Century Gothic"/>
                <a:sym typeface="Century Gothic"/>
              </a:rPr>
              <a:t> of </a:t>
            </a:r>
            <a:r>
              <a:rPr lang="tr-TR" sz="2400" dirty="0" err="1">
                <a:solidFill>
                  <a:srgbClr val="3F3F3F"/>
                </a:solidFill>
                <a:latin typeface="Century Gothic"/>
                <a:ea typeface="Century Gothic"/>
                <a:cs typeface="Century Gothic"/>
                <a:sym typeface="Century Gothic"/>
              </a:rPr>
              <a:t>consecutive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reactions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called</a:t>
            </a:r>
            <a:r>
              <a:rPr lang="tr-TR" sz="2400" dirty="0">
                <a:solidFill>
                  <a:srgbClr val="3F3F3F"/>
                </a:solidFill>
                <a:latin typeface="Century Gothic"/>
                <a:ea typeface="Century Gothic"/>
                <a:cs typeface="Century Gothic"/>
                <a:sym typeface="Century Gothic"/>
              </a:rPr>
              <a:t> </a:t>
            </a:r>
            <a:r>
              <a:rPr lang="tr-TR" sz="2400" b="1" dirty="0">
                <a:solidFill>
                  <a:srgbClr val="3F3F3F"/>
                </a:solidFill>
                <a:latin typeface="Century Gothic"/>
                <a:ea typeface="Century Gothic"/>
                <a:cs typeface="Century Gothic"/>
                <a:sym typeface="Century Gothic"/>
              </a:rPr>
              <a:t>PATHWAYS</a:t>
            </a:r>
            <a:r>
              <a:rPr lang="tr-TR" sz="2400" dirty="0">
                <a:solidFill>
                  <a:srgbClr val="3F3F3F"/>
                </a:solidFill>
                <a:latin typeface="Century Gothic"/>
                <a:ea typeface="Century Gothic"/>
                <a:cs typeface="Century Gothic"/>
                <a:sym typeface="Century Gothic"/>
              </a:rPr>
              <a:t>, in </a:t>
            </a:r>
            <a:r>
              <a:rPr lang="tr-TR" sz="2400" dirty="0" err="1">
                <a:solidFill>
                  <a:srgbClr val="3F3F3F"/>
                </a:solidFill>
                <a:latin typeface="Century Gothic"/>
                <a:ea typeface="Century Gothic"/>
                <a:cs typeface="Century Gothic"/>
                <a:sym typeface="Century Gothic"/>
              </a:rPr>
              <a:t>which</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product</a:t>
            </a:r>
            <a:r>
              <a:rPr lang="tr-TR" sz="2400" dirty="0">
                <a:solidFill>
                  <a:srgbClr val="3F3F3F"/>
                </a:solidFill>
                <a:latin typeface="Century Gothic"/>
                <a:ea typeface="Century Gothic"/>
                <a:cs typeface="Century Gothic"/>
                <a:sym typeface="Century Gothic"/>
              </a:rPr>
              <a:t> of </a:t>
            </a:r>
            <a:r>
              <a:rPr lang="tr-TR" sz="2400" dirty="0" err="1">
                <a:solidFill>
                  <a:srgbClr val="3F3F3F"/>
                </a:solidFill>
                <a:latin typeface="Century Gothic"/>
                <a:ea typeface="Century Gothic"/>
                <a:cs typeface="Century Gothic"/>
                <a:sym typeface="Century Gothic"/>
              </a:rPr>
              <a:t>one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reaction</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becomes</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reactant</a:t>
            </a:r>
            <a:r>
              <a:rPr lang="tr-TR" sz="2400" dirty="0">
                <a:solidFill>
                  <a:srgbClr val="3F3F3F"/>
                </a:solidFill>
                <a:latin typeface="Century Gothic"/>
                <a:ea typeface="Century Gothic"/>
                <a:cs typeface="Century Gothic"/>
                <a:sym typeface="Century Gothic"/>
              </a:rPr>
              <a:t> in the </a:t>
            </a:r>
            <a:r>
              <a:rPr lang="tr-TR" sz="2400" dirty="0" err="1">
                <a:solidFill>
                  <a:srgbClr val="3F3F3F"/>
                </a:solidFill>
                <a:latin typeface="Century Gothic"/>
                <a:ea typeface="Century Gothic"/>
                <a:cs typeface="Century Gothic"/>
                <a:sym typeface="Century Gothic"/>
              </a:rPr>
              <a:t>next</a:t>
            </a:r>
            <a:r>
              <a:rPr lang="tr-TR" sz="24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b="1" dirty="0" err="1">
                <a:solidFill>
                  <a:srgbClr val="3F3F3F"/>
                </a:solidFill>
                <a:latin typeface="Century Gothic"/>
                <a:ea typeface="Century Gothic"/>
                <a:cs typeface="Century Gothic"/>
                <a:sym typeface="Century Gothic"/>
              </a:rPr>
              <a:t>We</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will</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explore</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several</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vital</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metabolic</a:t>
            </a:r>
            <a:r>
              <a:rPr lang="tr-TR" sz="2400" b="1"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pathways</a:t>
            </a:r>
            <a:r>
              <a:rPr lang="tr-TR" sz="2400" b="1" dirty="0">
                <a:solidFill>
                  <a:srgbClr val="3F3F3F"/>
                </a:solidFill>
                <a:latin typeface="Century Gothic"/>
                <a:ea typeface="Century Gothic"/>
                <a:cs typeface="Century Gothic"/>
                <a:sym typeface="Century Gothic"/>
              </a:rPr>
              <a:t>.</a:t>
            </a:r>
          </a:p>
          <a:p>
            <a:endParaRP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77272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PHYSICAL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4" name="Google Shape;223;p7">
            <a:extLst>
              <a:ext uri="{FF2B5EF4-FFF2-40B4-BE49-F238E27FC236}">
                <a16:creationId xmlns:a16="http://schemas.microsoft.com/office/drawing/2014/main" id="{74381E93-041F-F74B-AB57-29129009771E}"/>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Metabolism</a:t>
            </a:r>
            <a:r>
              <a:rPr lang="tr-TR" sz="1800" dirty="0">
                <a:solidFill>
                  <a:srgbClr val="3F3F3F"/>
                </a:solidFill>
                <a:latin typeface="Century Gothic"/>
                <a:ea typeface="Century Gothic"/>
                <a:cs typeface="Century Gothic"/>
                <a:sym typeface="Century Gothic"/>
              </a:rPr>
              <a:t> Is </a:t>
            </a:r>
            <a:r>
              <a:rPr lang="tr-TR" sz="1800" dirty="0" err="1">
                <a:solidFill>
                  <a:srgbClr val="3F3F3F"/>
                </a:solidFill>
                <a:latin typeface="Century Gothic"/>
                <a:ea typeface="Century Gothic"/>
                <a:cs typeface="Century Gothic"/>
                <a:sym typeface="Century Gothic"/>
              </a:rPr>
              <a:t>Regulated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to</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Achieve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Balance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Economy</a:t>
            </a:r>
            <a:r>
              <a:rPr lang="tr-TR" sz="18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pic>
        <p:nvPicPr>
          <p:cNvPr id="3" name="Picture 2" descr="A picture containing shape&#10;&#10;Description automatically generated">
            <a:extLst>
              <a:ext uri="{FF2B5EF4-FFF2-40B4-BE49-F238E27FC236}">
                <a16:creationId xmlns:a16="http://schemas.microsoft.com/office/drawing/2014/main" id="{8352B4FA-55FA-6A4D-B7CA-5721D2B575D3}"/>
              </a:ext>
            </a:extLst>
          </p:cNvPr>
          <p:cNvPicPr>
            <a:picLocks noChangeAspect="1"/>
          </p:cNvPicPr>
          <p:nvPr/>
        </p:nvPicPr>
        <p:blipFill>
          <a:blip r:embed="rId3"/>
          <a:stretch>
            <a:fillRect/>
          </a:stretch>
        </p:blipFill>
        <p:spPr>
          <a:xfrm>
            <a:off x="1557907" y="2732885"/>
            <a:ext cx="8735219" cy="2362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0855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8"/>
          <p:cNvGrpSpPr/>
          <p:nvPr/>
        </p:nvGrpSpPr>
        <p:grpSpPr>
          <a:xfrm>
            <a:off x="4105506" y="1233488"/>
            <a:ext cx="618455" cy="1800000"/>
            <a:chOff x="597712" y="2415605"/>
            <a:chExt cx="1076110" cy="3131998"/>
          </a:xfrm>
        </p:grpSpPr>
        <p:sp>
          <p:nvSpPr>
            <p:cNvPr id="232" name="Google Shape;232;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3" name="Google Shape;233;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34" name="Google Shape;234;p8"/>
          <p:cNvGrpSpPr/>
          <p:nvPr/>
        </p:nvGrpSpPr>
        <p:grpSpPr>
          <a:xfrm>
            <a:off x="2760245" y="2023201"/>
            <a:ext cx="2027688" cy="6443998"/>
            <a:chOff x="935919" y="107043"/>
            <a:chExt cx="1818452" cy="5779044"/>
          </a:xfrm>
        </p:grpSpPr>
        <p:sp>
          <p:nvSpPr>
            <p:cNvPr id="235" name="Google Shape;235;p8"/>
            <p:cNvSpPr/>
            <p:nvPr/>
          </p:nvSpPr>
          <p:spPr>
            <a:xfrm rot="10800000">
              <a:off x="935919" y="1016252"/>
              <a:ext cx="1818452" cy="4869835"/>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6" name="Google Shape;236;p8"/>
            <p:cNvSpPr/>
            <p:nvPr/>
          </p:nvSpPr>
          <p:spPr>
            <a:xfrm>
              <a:off x="942885" y="107043"/>
              <a:ext cx="1799994" cy="1800000"/>
            </a:xfrm>
            <a:prstGeom prst="ellipse">
              <a:avLst/>
            </a:prstGeom>
            <a:gradFill>
              <a:gsLst>
                <a:gs pos="0">
                  <a:schemeClr val="lt1"/>
                </a:gs>
                <a:gs pos="60000">
                  <a:schemeClr val="lt2"/>
                </a:gs>
                <a:gs pos="100000">
                  <a:srgbClr val="D8D8D8"/>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1">
              <a:noAutofit/>
            </a:bodyPr>
            <a:lstStyle/>
            <a:p>
              <a:pPr marL="0" marR="0" lvl="0" indent="0" algn="ctr" rtl="0">
                <a:lnSpc>
                  <a:spcPct val="130000"/>
                </a:lnSpc>
                <a:spcBef>
                  <a:spcPts val="0"/>
                </a:spcBef>
                <a:spcAft>
                  <a:spcPts val="0"/>
                </a:spcAft>
                <a:buNone/>
              </a:pPr>
              <a:r>
                <a:rPr lang="tr-TR" sz="7200" dirty="0">
                  <a:solidFill>
                    <a:srgbClr val="009999"/>
                  </a:solidFill>
                  <a:latin typeface="Century Gothic"/>
                  <a:ea typeface="Century Gothic"/>
                  <a:cs typeface="Century Gothic"/>
                  <a:sym typeface="Century Gothic"/>
                </a:rPr>
                <a:t>05</a:t>
              </a:r>
              <a:endParaRPr sz="4000" dirty="0">
                <a:solidFill>
                  <a:srgbClr val="009999"/>
                </a:solidFill>
                <a:latin typeface="Century Gothic"/>
                <a:ea typeface="Century Gothic"/>
                <a:cs typeface="Century Gothic"/>
                <a:sym typeface="Century Gothic"/>
              </a:endParaRPr>
            </a:p>
          </p:txBody>
        </p:sp>
      </p:grpSp>
      <p:grpSp>
        <p:nvGrpSpPr>
          <p:cNvPr id="237" name="Google Shape;237;p8"/>
          <p:cNvGrpSpPr/>
          <p:nvPr/>
        </p:nvGrpSpPr>
        <p:grpSpPr>
          <a:xfrm>
            <a:off x="1981669" y="4924887"/>
            <a:ext cx="1194018" cy="3475167"/>
            <a:chOff x="597712" y="2415605"/>
            <a:chExt cx="1076110" cy="3131998"/>
          </a:xfrm>
        </p:grpSpPr>
        <p:sp>
          <p:nvSpPr>
            <p:cNvPr id="238" name="Google Shape;238;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9" name="Google Shape;239;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0" name="Google Shape;240;p8"/>
          <p:cNvGrpSpPr/>
          <p:nvPr/>
        </p:nvGrpSpPr>
        <p:grpSpPr>
          <a:xfrm>
            <a:off x="4481255" y="4431190"/>
            <a:ext cx="618455" cy="1800000"/>
            <a:chOff x="597712" y="2415605"/>
            <a:chExt cx="1076110" cy="3131998"/>
          </a:xfrm>
        </p:grpSpPr>
        <p:sp>
          <p:nvSpPr>
            <p:cNvPr id="241" name="Google Shape;241;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2" name="Google Shape;242;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3" name="Google Shape;243;p8"/>
          <p:cNvGrpSpPr/>
          <p:nvPr/>
        </p:nvGrpSpPr>
        <p:grpSpPr>
          <a:xfrm>
            <a:off x="1033964" y="2075338"/>
            <a:ext cx="1150325" cy="3348000"/>
            <a:chOff x="597712" y="2415605"/>
            <a:chExt cx="1076110" cy="3131998"/>
          </a:xfrm>
        </p:grpSpPr>
        <p:sp>
          <p:nvSpPr>
            <p:cNvPr id="244" name="Google Shape;244;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5" name="Google Shape;245;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sp>
        <p:nvSpPr>
          <p:cNvPr id="246" name="Google Shape;246;p8"/>
          <p:cNvSpPr txBox="1"/>
          <p:nvPr/>
        </p:nvSpPr>
        <p:spPr>
          <a:xfrm>
            <a:off x="6745025" y="2472759"/>
            <a:ext cx="4756413" cy="1107996"/>
          </a:xfrm>
          <a:prstGeom prst="rect">
            <a:avLst/>
          </a:prstGeom>
          <a:noFill/>
          <a:ln>
            <a:noFill/>
          </a:ln>
          <a:effectLst>
            <a:outerShdw dist="25400" dir="5400000" algn="t" rotWithShape="0">
              <a:schemeClr val="lt1">
                <a:alpha val="40000"/>
              </a:schemeClr>
            </a:outerShdw>
          </a:effectLst>
        </p:spPr>
        <p:txBody>
          <a:bodyPr spcFirstLastPara="1" wrap="square" lIns="91425" tIns="45700" rIns="91425" bIns="45700" anchor="b" anchorCtr="0">
            <a:noAutofit/>
          </a:bodyPr>
          <a:lstStyle/>
          <a:p>
            <a:pPr marL="0" marR="0" lvl="0" indent="0" algn="l" rtl="0">
              <a:spcBef>
                <a:spcPts val="0"/>
              </a:spcBef>
              <a:spcAft>
                <a:spcPts val="0"/>
              </a:spcAft>
              <a:buNone/>
            </a:pPr>
            <a:r>
              <a:rPr lang="tr-TR" sz="6600" b="1" dirty="0">
                <a:solidFill>
                  <a:srgbClr val="009999"/>
                </a:solidFill>
                <a:latin typeface="Century Gothic"/>
                <a:ea typeface="Century Gothic"/>
                <a:cs typeface="Century Gothic"/>
                <a:sym typeface="Century Gothic"/>
              </a:rPr>
              <a:t>WATER</a:t>
            </a:r>
            <a:endParaRPr sz="6600" b="1" dirty="0">
              <a:solidFill>
                <a:srgbClr val="009999"/>
              </a:solidFill>
              <a:latin typeface="Century Gothic"/>
              <a:ea typeface="Century Gothic"/>
              <a:cs typeface="Century Gothic"/>
              <a:sym typeface="Century Gothic"/>
            </a:endParaRPr>
          </a:p>
        </p:txBody>
      </p:sp>
      <p:sp>
        <p:nvSpPr>
          <p:cNvPr id="247" name="Google Shape;247;p8"/>
          <p:cNvSpPr/>
          <p:nvPr/>
        </p:nvSpPr>
        <p:spPr>
          <a:xfrm>
            <a:off x="711359" y="-348275"/>
            <a:ext cx="180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8"/>
          <p:cNvSpPr txBox="1"/>
          <p:nvPr/>
        </p:nvSpPr>
        <p:spPr>
          <a:xfrm>
            <a:off x="6840179" y="3580755"/>
            <a:ext cx="3546834" cy="1890876"/>
          </a:xfrm>
          <a:prstGeom prst="rect">
            <a:avLst/>
          </a:prstGeom>
          <a:noFill/>
          <a:ln>
            <a:noFill/>
          </a:ln>
        </p:spPr>
        <p:txBody>
          <a:bodyPr spcFirstLastPara="1" wrap="square" lIns="91425" tIns="45700" rIns="91425" bIns="45700" anchor="t" anchorCtr="0">
            <a:noAutofit/>
          </a:bodyPr>
          <a:lstStyle/>
          <a:p>
            <a:pPr lvl="0"/>
            <a:r>
              <a:rPr lang="tr-TR" sz="3200" dirty="0">
                <a:solidFill>
                  <a:srgbClr val="009999"/>
                </a:solidFill>
                <a:latin typeface="Century Gothic"/>
                <a:ea typeface="Century Gothic"/>
                <a:cs typeface="Century Gothic"/>
                <a:sym typeface="Century Gothic"/>
              </a:rPr>
              <a:t>The Fitness of the Aqueous Environment</a:t>
            </a:r>
            <a:endParaRPr sz="3200" dirty="0">
              <a:solidFill>
                <a:srgbClr val="009999"/>
              </a:solidFill>
              <a:latin typeface="Century Gothic"/>
              <a:ea typeface="Century Gothic"/>
              <a:cs typeface="Century Gothic"/>
              <a:sym typeface="Century Gothic"/>
            </a:endParaRPr>
          </a:p>
        </p:txBody>
      </p:sp>
      <p:pic>
        <p:nvPicPr>
          <p:cNvPr id="20" name="Picture 19" descr="Logo&#10;&#10;Description automatically generated">
            <a:extLst>
              <a:ext uri="{FF2B5EF4-FFF2-40B4-BE49-F238E27FC236}">
                <a16:creationId xmlns:a16="http://schemas.microsoft.com/office/drawing/2014/main" id="{0F1EA759-13E8-9544-B331-7F90735D192C}"/>
              </a:ext>
            </a:extLst>
          </p:cNvPr>
          <p:cNvPicPr>
            <a:picLocks noChangeAspect="1"/>
          </p:cNvPicPr>
          <p:nvPr/>
        </p:nvPicPr>
        <p:blipFill rotWithShape="1">
          <a:blip r:embed="rId3"/>
          <a:srcRect l="26547" t="16193" r="23656" b="45758"/>
          <a:stretch/>
        </p:blipFill>
        <p:spPr>
          <a:xfrm>
            <a:off x="10443066" y="46900"/>
            <a:ext cx="1634034" cy="1248500"/>
          </a:xfrm>
          <a:prstGeom prst="rect">
            <a:avLst/>
          </a:prstGeom>
        </p:spPr>
      </p:pic>
    </p:spTree>
    <p:extLst>
      <p:ext uri="{BB962C8B-B14F-4D97-AF65-F5344CB8AC3E}">
        <p14:creationId xmlns:p14="http://schemas.microsoft.com/office/powerpoint/2010/main" val="161852353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250"/>
                                        <p:tgtEl>
                                          <p:spTgt spid="23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50"/>
                                  </p:stCondLst>
                                  <p:childTnLst>
                                    <p:set>
                                      <p:cBhvr>
                                        <p:cTn id="9" dur="1" fill="hold">
                                          <p:stCondLst>
                                            <p:cond delay="0"/>
                                          </p:stCondLst>
                                        </p:cTn>
                                        <p:tgtEl>
                                          <p:spTgt spid="243"/>
                                        </p:tgtEl>
                                        <p:attrNameLst>
                                          <p:attrName>style.visibility</p:attrName>
                                        </p:attrNameLst>
                                      </p:cBhvr>
                                      <p:to>
                                        <p:strVal val="visible"/>
                                      </p:to>
                                    </p:set>
                                    <p:anim calcmode="lin" valueType="num">
                                      <p:cBhvr additive="base">
                                        <p:cTn id="10" dur="1250"/>
                                        <p:tgtEl>
                                          <p:spTgt spid="24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234"/>
                                        </p:tgtEl>
                                        <p:attrNameLst>
                                          <p:attrName>style.visibility</p:attrName>
                                        </p:attrNameLst>
                                      </p:cBhvr>
                                      <p:to>
                                        <p:strVal val="visible"/>
                                      </p:to>
                                    </p:set>
                                    <p:anim calcmode="lin" valueType="num">
                                      <p:cBhvr additive="base">
                                        <p:cTn id="13" dur="1250"/>
                                        <p:tgtEl>
                                          <p:spTgt spid="23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240"/>
                                        </p:tgtEl>
                                        <p:attrNameLst>
                                          <p:attrName>style.visibility</p:attrName>
                                        </p:attrNameLst>
                                      </p:cBhvr>
                                      <p:to>
                                        <p:strVal val="visible"/>
                                      </p:to>
                                    </p:set>
                                    <p:anim calcmode="lin" valueType="num">
                                      <p:cBhvr additive="base">
                                        <p:cTn id="16" dur="1250"/>
                                        <p:tgtEl>
                                          <p:spTgt spid="2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237"/>
                                        </p:tgtEl>
                                        <p:attrNameLst>
                                          <p:attrName>style.visibility</p:attrName>
                                        </p:attrNameLst>
                                      </p:cBhvr>
                                      <p:to>
                                        <p:strVal val="visible"/>
                                      </p:to>
                                    </p:set>
                                    <p:anim calcmode="lin" valueType="num">
                                      <p:cBhvr additive="base">
                                        <p:cTn id="19" dur="1250"/>
                                        <p:tgtEl>
                                          <p:spTgt spid="237"/>
                                        </p:tgtEl>
                                        <p:attrNameLst>
                                          <p:attrName>ppt_y</p:attrName>
                                        </p:attrNameLst>
                                      </p:cBhvr>
                                      <p:tavLst>
                                        <p:tav tm="0">
                                          <p:val>
                                            <p:strVal val="#ppt_y+1"/>
                                          </p:val>
                                        </p:tav>
                                        <p:tav tm="100000">
                                          <p:val>
                                            <p:strVal val="#ppt_y"/>
                                          </p:val>
                                        </p:tav>
                                      </p:tavLst>
                                    </p:anim>
                                  </p:childTnLst>
                                </p:cTn>
                              </p:par>
                              <p:par>
                                <p:cTn id="20" presetID="2" presetClass="entr" presetSubtype="2" fill="hold" nodeType="withEffect">
                                  <p:stCondLst>
                                    <p:cond delay="1000"/>
                                  </p:stCondLst>
                                  <p:childTnLst>
                                    <p:set>
                                      <p:cBhvr>
                                        <p:cTn id="21" dur="1" fill="hold">
                                          <p:stCondLst>
                                            <p:cond delay="0"/>
                                          </p:stCondLst>
                                        </p:cTn>
                                        <p:tgtEl>
                                          <p:spTgt spid="246"/>
                                        </p:tgtEl>
                                        <p:attrNameLst>
                                          <p:attrName>style.visibility</p:attrName>
                                        </p:attrNameLst>
                                      </p:cBhvr>
                                      <p:to>
                                        <p:strVal val="visible"/>
                                      </p:to>
                                    </p:set>
                                    <p:anim calcmode="lin" valueType="num">
                                      <p:cBhvr additive="base">
                                        <p:cTn id="22" dur="1500"/>
                                        <p:tgtEl>
                                          <p:spTgt spid="246"/>
                                        </p:tgtEl>
                                        <p:attrNameLst>
                                          <p:attrName>ppt_x</p:attrName>
                                        </p:attrNameLst>
                                      </p:cBhvr>
                                      <p:tavLst>
                                        <p:tav tm="0">
                                          <p:val>
                                            <p:strVal val="#ppt_x+1"/>
                                          </p:val>
                                        </p:tav>
                                        <p:tav tm="100000">
                                          <p:val>
                                            <p:strVal val="#ppt_x"/>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47"/>
                                        </p:tgtEl>
                                        <p:attrNameLst>
                                          <p:attrName>style.visibility</p:attrName>
                                        </p:attrNameLst>
                                      </p:cBhvr>
                                      <p:to>
                                        <p:strVal val="visible"/>
                                      </p:to>
                                    </p:set>
                                    <p:animEffect transition="in" filter="fade">
                                      <p:cBhvr>
                                        <p:cTn id="26" dur="1000"/>
                                        <p:tgtEl>
                                          <p:spTgt spid="247"/>
                                        </p:tgtEl>
                                      </p:cBhvr>
                                    </p:animEffect>
                                  </p:childTnLst>
                                </p:cTn>
                              </p:par>
                              <p:par>
                                <p:cTn id="27" presetID="10" presetClass="entr" presetSubtype="0" fill="hold" nodeType="withEffect">
                                  <p:stCondLst>
                                    <p:cond delay="0"/>
                                  </p:stCondLst>
                                  <p:childTnLst>
                                    <p:set>
                                      <p:cBhvr>
                                        <p:cTn id="28" dur="1" fill="hold">
                                          <p:stCondLst>
                                            <p:cond delay="0"/>
                                          </p:stCondLst>
                                        </p:cTn>
                                        <p:tgtEl>
                                          <p:spTgt spid="248"/>
                                        </p:tgtEl>
                                        <p:attrNameLst>
                                          <p:attrName>style.visibility</p:attrName>
                                        </p:attrNameLst>
                                      </p:cBhvr>
                                      <p:to>
                                        <p:strVal val="visible"/>
                                      </p:to>
                                    </p:set>
                                    <p:animEffect transition="in" filter="fade">
                                      <p:cBhvr>
                                        <p:cTn id="29" dur="1000"/>
                                        <p:tgtEl>
                                          <p:spTgt spid="248"/>
                                        </p:tgtEl>
                                      </p:cBhvr>
                                    </p:animEffect>
                                  </p:childTnLst>
                                </p:cTn>
                              </p:par>
                              <p:par>
                                <p:cTn id="30" presetID="37" presetClass="entr" presetSubtype="0" fill="hold" nodeType="withEffect">
                                  <p:stCondLst>
                                    <p:cond delay="2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sp>
        <p:nvSpPr>
          <p:cNvPr id="4" name="Google Shape;223;p7">
            <a:extLst>
              <a:ext uri="{FF2B5EF4-FFF2-40B4-BE49-F238E27FC236}">
                <a16:creationId xmlns:a16="http://schemas.microsoft.com/office/drawing/2014/main" id="{1D2C1F21-04A9-5440-B989-681B395815F2}"/>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Water is the </a:t>
            </a:r>
            <a:r>
              <a:rPr lang="tr-TR" sz="1800" dirty="0" err="1">
                <a:solidFill>
                  <a:srgbClr val="3F3F3F"/>
                </a:solidFill>
                <a:latin typeface="Century Gothic"/>
                <a:ea typeface="Century Gothic"/>
                <a:cs typeface="Century Gothic"/>
                <a:sym typeface="Century Gothic"/>
              </a:rPr>
              <a:t>most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abundant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substance</a:t>
            </a:r>
            <a:r>
              <a:rPr lang="tr-TR" sz="1800" dirty="0">
                <a:solidFill>
                  <a:srgbClr val="3F3F3F"/>
                </a:solidFill>
                <a:latin typeface="Century Gothic"/>
                <a:ea typeface="Century Gothic"/>
                <a:cs typeface="Century Gothic"/>
                <a:sym typeface="Century Gothic"/>
              </a:rPr>
              <a:t> in </a:t>
            </a:r>
            <a:r>
              <a:rPr lang="tr-TR" sz="1800" dirty="0" err="1">
                <a:solidFill>
                  <a:srgbClr val="3F3F3F"/>
                </a:solidFill>
                <a:latin typeface="Century Gothic"/>
                <a:ea typeface="Century Gothic"/>
                <a:cs typeface="Century Gothic"/>
                <a:sym typeface="Century Gothic"/>
              </a:rPr>
              <a:t>living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systems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making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up</a:t>
            </a:r>
            <a:r>
              <a:rPr lang="tr-TR" sz="1800" dirty="0">
                <a:solidFill>
                  <a:srgbClr val="3F3F3F"/>
                </a:solidFill>
                <a:latin typeface="Century Gothic"/>
                <a:ea typeface="Century Gothic"/>
                <a:cs typeface="Century Gothic"/>
                <a:sym typeface="Century Gothic"/>
              </a:rPr>
              <a:t> 70% </a:t>
            </a:r>
            <a:r>
              <a:rPr lang="tr-TR" sz="1800" dirty="0" err="1">
                <a:solidFill>
                  <a:srgbClr val="3F3F3F"/>
                </a:solidFill>
                <a:latin typeface="Century Gothic"/>
                <a:ea typeface="Century Gothic"/>
                <a:cs typeface="Century Gothic"/>
                <a:sym typeface="Century Gothic"/>
              </a:rPr>
              <a:t>or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more</a:t>
            </a:r>
            <a:r>
              <a:rPr lang="tr-TR" sz="1800" dirty="0">
                <a:solidFill>
                  <a:srgbClr val="3F3F3F"/>
                </a:solidFill>
                <a:latin typeface="Century Gothic"/>
                <a:ea typeface="Century Gothic"/>
                <a:cs typeface="Century Gothic"/>
                <a:sym typeface="Century Gothic"/>
              </a:rPr>
              <a:t> of the </a:t>
            </a:r>
            <a:r>
              <a:rPr lang="tr-TR" sz="1800" dirty="0" err="1">
                <a:solidFill>
                  <a:srgbClr val="3F3F3F"/>
                </a:solidFill>
                <a:latin typeface="Century Gothic"/>
                <a:ea typeface="Century Gothic"/>
                <a:cs typeface="Century Gothic"/>
                <a:sym typeface="Century Gothic"/>
              </a:rPr>
              <a:t>weight</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most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organisms</a:t>
            </a:r>
            <a:r>
              <a:rPr lang="tr-TR" sz="1800" dirty="0">
                <a:solidFill>
                  <a:srgbClr val="3F3F3F"/>
                </a:solidFill>
                <a:latin typeface="Century Gothic"/>
                <a:ea typeface="Century Gothic"/>
                <a:cs typeface="Century Gothic"/>
                <a:sym typeface="Century Gothic"/>
              </a:rPr>
              <a:t>. </a:t>
            </a:r>
          </a:p>
          <a:p>
            <a:endParaRPr lang="en-US" sz="1800" dirty="0">
              <a:solidFill>
                <a:srgbClr val="3F3F3F"/>
              </a:solidFill>
              <a:latin typeface="Century Gothic"/>
              <a:ea typeface="Century Gothic"/>
              <a:cs typeface="Century Gothic"/>
              <a:sym typeface="Century Gothic"/>
            </a:endParaRPr>
          </a:p>
          <a:p>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The attractive forces between water molecules and the slight tendency of water to ionize are of crucial importance to the structure and function of biomolecules. </a:t>
            </a:r>
          </a:p>
          <a:p>
            <a:endParaRPr lang="en-US" sz="1800" dirty="0">
              <a:solidFill>
                <a:srgbClr val="3F3F3F"/>
              </a:solidFill>
              <a:latin typeface="Century Gothic"/>
              <a:ea typeface="Century Gothic"/>
              <a:cs typeface="Century Gothic"/>
              <a:sym typeface="Century Gothic"/>
            </a:endParaRPr>
          </a:p>
          <a:p>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Polar biomolecules dissolve readily in water because they can replace water-water interactions with more energetically favorable water-solute interactions. In contrast, nonpolar biomolecules interfere with water-water interactions but are unable to form water-solute interactions.</a:t>
            </a: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Hydrogen Bonding Gives Water Its Unusual Properties </a:t>
            </a: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endParaRP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25533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sp>
        <p:nvSpPr>
          <p:cNvPr id="4" name="Google Shape;223;p7">
            <a:extLst>
              <a:ext uri="{FF2B5EF4-FFF2-40B4-BE49-F238E27FC236}">
                <a16:creationId xmlns:a16="http://schemas.microsoft.com/office/drawing/2014/main" id="{1D2C1F21-04A9-5440-B989-681B395815F2}"/>
              </a:ext>
            </a:extLst>
          </p:cNvPr>
          <p:cNvSpPr txBox="1"/>
          <p:nvPr/>
        </p:nvSpPr>
        <p:spPr>
          <a:xfrm>
            <a:off x="785814" y="1541470"/>
            <a:ext cx="4790233"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Structure</a:t>
            </a:r>
            <a:r>
              <a:rPr lang="tr-TR" sz="1800" dirty="0">
                <a:solidFill>
                  <a:srgbClr val="3F3F3F"/>
                </a:solidFill>
                <a:latin typeface="Century Gothic"/>
                <a:ea typeface="Century Gothic"/>
                <a:cs typeface="Century Gothic"/>
                <a:sym typeface="Century Gothic"/>
              </a:rPr>
              <a:t> of the </a:t>
            </a:r>
            <a:r>
              <a:rPr lang="tr-TR" sz="1800" dirty="0" err="1">
                <a:solidFill>
                  <a:srgbClr val="3F3F3F"/>
                </a:solidFill>
                <a:latin typeface="Century Gothic"/>
                <a:ea typeface="Century Gothic"/>
                <a:cs typeface="Century Gothic"/>
                <a:sym typeface="Century Gothic"/>
              </a:rPr>
              <a:t>water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molecule</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dipolar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nature</a:t>
            </a:r>
            <a:r>
              <a:rPr lang="tr-TR" sz="1800" dirty="0">
                <a:solidFill>
                  <a:srgbClr val="3F3F3F"/>
                </a:solidFill>
                <a:latin typeface="Century Gothic"/>
                <a:ea typeface="Century Gothic"/>
                <a:cs typeface="Century Gothic"/>
                <a:sym typeface="Century Gothic"/>
              </a:rPr>
              <a:t> of the H2O </a:t>
            </a:r>
            <a:r>
              <a:rPr lang="tr-TR" sz="1800" dirty="0" err="1">
                <a:solidFill>
                  <a:srgbClr val="3F3F3F"/>
                </a:solidFill>
                <a:latin typeface="Century Gothic"/>
                <a:ea typeface="Century Gothic"/>
                <a:cs typeface="Century Gothic"/>
                <a:sym typeface="Century Gothic"/>
              </a:rPr>
              <a:t>molecule</a:t>
            </a:r>
            <a:r>
              <a:rPr lang="tr-TR" sz="1800" dirty="0">
                <a:solidFill>
                  <a:srgbClr val="3F3F3F"/>
                </a:solidFill>
                <a:latin typeface="Century Gothic"/>
                <a:ea typeface="Century Gothic"/>
                <a:cs typeface="Century Gothic"/>
                <a:sym typeface="Century Gothic"/>
              </a:rPr>
              <a:t> is </a:t>
            </a:r>
            <a:r>
              <a:rPr lang="tr-TR" sz="1800" dirty="0" err="1">
                <a:solidFill>
                  <a:srgbClr val="3F3F3F"/>
                </a:solidFill>
                <a:latin typeface="Century Gothic"/>
                <a:ea typeface="Century Gothic"/>
                <a:cs typeface="Century Gothic"/>
                <a:sym typeface="Century Gothic"/>
              </a:rPr>
              <a:t>shown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by</a:t>
            </a:r>
            <a:r>
              <a:rPr lang="tr-TR" sz="1800" dirty="0">
                <a:solidFill>
                  <a:srgbClr val="3F3F3F"/>
                </a:solidFill>
                <a:latin typeface="Century Gothic"/>
                <a:ea typeface="Century Gothic"/>
                <a:cs typeface="Century Gothic"/>
                <a:sym typeface="Century Gothic"/>
              </a:rPr>
              <a:t>:</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(a) </a:t>
            </a:r>
            <a:r>
              <a:rPr lang="tr-TR" sz="1800" dirty="0" err="1">
                <a:solidFill>
                  <a:srgbClr val="3F3F3F"/>
                </a:solidFill>
                <a:latin typeface="Century Gothic"/>
                <a:ea typeface="Century Gothic"/>
                <a:cs typeface="Century Gothic"/>
                <a:sym typeface="Century Gothic"/>
              </a:rPr>
              <a:t>ball-and-stick</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(b) </a:t>
            </a:r>
            <a:r>
              <a:rPr lang="tr-TR" sz="1800" dirty="0" err="1">
                <a:solidFill>
                  <a:srgbClr val="3F3F3F"/>
                </a:solidFill>
                <a:latin typeface="Century Gothic"/>
                <a:ea typeface="Century Gothic"/>
                <a:cs typeface="Century Gothic"/>
                <a:sym typeface="Century Gothic"/>
              </a:rPr>
              <a:t>space-filling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models</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dashed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lines</a:t>
            </a:r>
            <a:r>
              <a:rPr lang="tr-TR" sz="1800" dirty="0">
                <a:solidFill>
                  <a:srgbClr val="3F3F3F"/>
                </a:solidFill>
                <a:latin typeface="Century Gothic"/>
                <a:ea typeface="Century Gothic"/>
                <a:cs typeface="Century Gothic"/>
                <a:sym typeface="Century Gothic"/>
              </a:rPr>
              <a:t> in (a) </a:t>
            </a:r>
            <a:r>
              <a:rPr lang="tr-TR" sz="1800" dirty="0" err="1">
                <a:solidFill>
                  <a:srgbClr val="3F3F3F"/>
                </a:solidFill>
                <a:latin typeface="Century Gothic"/>
                <a:ea typeface="Century Gothic"/>
                <a:cs typeface="Century Gothic"/>
                <a:sym typeface="Century Gothic"/>
              </a:rPr>
              <a:t>represent</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nonbonding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orbitals</a:t>
            </a:r>
            <a:r>
              <a:rPr lang="tr-TR" sz="1800" dirty="0">
                <a:solidFill>
                  <a:srgbClr val="3F3F3F"/>
                </a:solidFill>
                <a:latin typeface="Century Gothic"/>
                <a:ea typeface="Century Gothic"/>
                <a:cs typeface="Century Gothic"/>
                <a:sym typeface="Century Gothic"/>
              </a:rPr>
              <a:t>.</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(c) </a:t>
            </a:r>
            <a:r>
              <a:rPr lang="tr-TR" sz="1800" dirty="0" err="1">
                <a:solidFill>
                  <a:srgbClr val="3F3F3F"/>
                </a:solidFill>
                <a:latin typeface="Century Gothic"/>
                <a:ea typeface="Century Gothic"/>
                <a:cs typeface="Century Gothic"/>
                <a:sym typeface="Century Gothic"/>
              </a:rPr>
              <a:t>Two</a:t>
            </a:r>
            <a:r>
              <a:rPr lang="tr-TR" sz="1800" dirty="0">
                <a:solidFill>
                  <a:srgbClr val="3F3F3F"/>
                </a:solidFill>
                <a:latin typeface="Century Gothic"/>
                <a:ea typeface="Century Gothic"/>
                <a:cs typeface="Century Gothic"/>
                <a:sym typeface="Century Gothic"/>
              </a:rPr>
              <a:t> H2O </a:t>
            </a:r>
            <a:r>
              <a:rPr lang="tr-TR" sz="1800" dirty="0" err="1">
                <a:solidFill>
                  <a:srgbClr val="3F3F3F"/>
                </a:solidFill>
                <a:latin typeface="Century Gothic"/>
                <a:ea typeface="Century Gothic"/>
                <a:cs typeface="Century Gothic"/>
                <a:sym typeface="Century Gothic"/>
              </a:rPr>
              <a:t>molecules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joined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by</a:t>
            </a:r>
            <a:r>
              <a:rPr lang="tr-TR" sz="1800" dirty="0">
                <a:solidFill>
                  <a:srgbClr val="3F3F3F"/>
                </a:solidFill>
                <a:latin typeface="Century Gothic"/>
                <a:ea typeface="Century Gothic"/>
                <a:cs typeface="Century Gothic"/>
                <a:sym typeface="Century Gothic"/>
              </a:rPr>
              <a:t> a </a:t>
            </a:r>
            <a:r>
              <a:rPr lang="tr-TR" sz="1800" dirty="0" err="1">
                <a:solidFill>
                  <a:srgbClr val="3F3F3F"/>
                </a:solidFill>
                <a:latin typeface="Century Gothic"/>
                <a:ea typeface="Century Gothic"/>
                <a:cs typeface="Century Gothic"/>
                <a:sym typeface="Century Gothic"/>
              </a:rPr>
              <a:t>hydrogen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bond</a:t>
            </a:r>
            <a:endParaRPr sz="1800" dirty="0">
              <a:solidFill>
                <a:srgbClr val="3F3F3F"/>
              </a:solidFill>
              <a:latin typeface="Century Gothic"/>
              <a:ea typeface="Century Gothic"/>
              <a:cs typeface="Century Gothic"/>
              <a:sym typeface="Century Gothic"/>
            </a:endParaRPr>
          </a:p>
        </p:txBody>
      </p:sp>
      <p:pic>
        <p:nvPicPr>
          <p:cNvPr id="3" name="Picture 2" descr="Diagram&#10;&#10;Description automatically generated">
            <a:extLst>
              <a:ext uri="{FF2B5EF4-FFF2-40B4-BE49-F238E27FC236}">
                <a16:creationId xmlns:a16="http://schemas.microsoft.com/office/drawing/2014/main" id="{DDB05F7C-03E0-ED4D-9AC7-F00F21E4F4FD}"/>
              </a:ext>
            </a:extLst>
          </p:cNvPr>
          <p:cNvPicPr>
            <a:picLocks noChangeAspect="1"/>
          </p:cNvPicPr>
          <p:nvPr/>
        </p:nvPicPr>
        <p:blipFill rotWithShape="1">
          <a:blip r:embed="rId3"/>
          <a:srcRect t="1" b="965"/>
          <a:stretch/>
        </p:blipFill>
        <p:spPr>
          <a:xfrm>
            <a:off x="6490448" y="633332"/>
            <a:ext cx="5278260" cy="5653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1547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sp>
        <p:nvSpPr>
          <p:cNvPr id="4" name="Google Shape;223;p7">
            <a:extLst>
              <a:ext uri="{FF2B5EF4-FFF2-40B4-BE49-F238E27FC236}">
                <a16:creationId xmlns:a16="http://schemas.microsoft.com/office/drawing/2014/main" id="{1D2C1F21-04A9-5440-B989-681B395815F2}"/>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000" dirty="0">
                <a:solidFill>
                  <a:srgbClr val="3F3F3F"/>
                </a:solidFill>
                <a:latin typeface="Century Gothic"/>
                <a:ea typeface="Century Gothic"/>
                <a:cs typeface="Century Gothic"/>
                <a:sym typeface="Century Gothic"/>
              </a:rPr>
              <a:t>Water Forms </a:t>
            </a:r>
            <a:r>
              <a:rPr lang="tr-TR" sz="2000" dirty="0" err="1">
                <a:solidFill>
                  <a:srgbClr val="3F3F3F"/>
                </a:solidFill>
                <a:latin typeface="Century Gothic"/>
                <a:ea typeface="Century Gothic"/>
                <a:cs typeface="Century Gothic"/>
                <a:sym typeface="Century Gothic"/>
              </a:rPr>
              <a:t>Hydrogen</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Bonds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with</a:t>
            </a:r>
            <a:r>
              <a:rPr lang="tr-TR" sz="2000" dirty="0">
                <a:solidFill>
                  <a:srgbClr val="3F3F3F"/>
                </a:solidFill>
                <a:latin typeface="Century Gothic"/>
                <a:ea typeface="Century Gothic"/>
                <a:cs typeface="Century Gothic"/>
                <a:sym typeface="Century Gothic"/>
              </a:rPr>
              <a:t> Polar </a:t>
            </a:r>
            <a:r>
              <a:rPr lang="tr-TR" sz="2000" dirty="0" err="1">
                <a:solidFill>
                  <a:srgbClr val="3F3F3F"/>
                </a:solidFill>
                <a:latin typeface="Century Gothic"/>
                <a:ea typeface="Century Gothic"/>
                <a:cs typeface="Century Gothic"/>
                <a:sym typeface="Century Gothic"/>
              </a:rPr>
              <a:t>Solutes</a:t>
            </a:r>
            <a:r>
              <a:rPr lang="tr-TR" sz="20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000" dirty="0">
                <a:solidFill>
                  <a:srgbClr val="3F3F3F"/>
                </a:solidFill>
                <a:latin typeface="Century Gothic"/>
                <a:ea typeface="Century Gothic"/>
                <a:cs typeface="Century Gothic"/>
                <a:sym typeface="Century Gothic"/>
              </a:rPr>
              <a:t>Water </a:t>
            </a:r>
            <a:r>
              <a:rPr lang="tr-TR" sz="2000" dirty="0" err="1">
                <a:solidFill>
                  <a:srgbClr val="3F3F3F"/>
                </a:solidFill>
                <a:latin typeface="Century Gothic"/>
                <a:ea typeface="Century Gothic"/>
                <a:cs typeface="Century Gothic"/>
                <a:sym typeface="Century Gothic"/>
              </a:rPr>
              <a:t>Interacts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Electrostatically</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with</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Charged</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Solutes</a:t>
            </a:r>
            <a:r>
              <a:rPr lang="tr-TR" sz="20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000" dirty="0">
                <a:solidFill>
                  <a:srgbClr val="3F3F3F"/>
                </a:solidFill>
                <a:latin typeface="Century Gothic"/>
                <a:ea typeface="Century Gothic"/>
                <a:cs typeface="Century Gothic"/>
                <a:sym typeface="Century Gothic"/>
              </a:rPr>
              <a:t>Water is a polar </a:t>
            </a:r>
            <a:r>
              <a:rPr lang="tr-TR" sz="2000" dirty="0" err="1">
                <a:solidFill>
                  <a:srgbClr val="3F3F3F"/>
                </a:solidFill>
                <a:latin typeface="Century Gothic"/>
                <a:ea typeface="Century Gothic"/>
                <a:cs typeface="Century Gothic"/>
                <a:sym typeface="Century Gothic"/>
              </a:rPr>
              <a:t>solvent</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It</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readily</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dissolves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most</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biomolecules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which</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are</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generally</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charged</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or</a:t>
            </a:r>
            <a:r>
              <a:rPr lang="tr-TR" sz="2000" dirty="0">
                <a:solidFill>
                  <a:srgbClr val="3F3F3F"/>
                </a:solidFill>
                <a:latin typeface="Century Gothic"/>
                <a:ea typeface="Century Gothic"/>
                <a:cs typeface="Century Gothic"/>
                <a:sym typeface="Century Gothic"/>
              </a:rPr>
              <a:t> polar </a:t>
            </a:r>
            <a:r>
              <a:rPr lang="tr-TR" sz="2000" dirty="0" err="1">
                <a:solidFill>
                  <a:srgbClr val="3F3F3F"/>
                </a:solidFill>
                <a:latin typeface="Century Gothic"/>
                <a:ea typeface="Century Gothic"/>
                <a:cs typeface="Century Gothic"/>
                <a:sym typeface="Century Gothic"/>
              </a:rPr>
              <a:t>compounds</a:t>
            </a:r>
            <a:r>
              <a:rPr lang="tr-TR" sz="2000" dirty="0">
                <a:solidFill>
                  <a:srgbClr val="3F3F3F"/>
                </a:solidFill>
                <a:latin typeface="Century Gothic"/>
                <a:ea typeface="Century Gothic"/>
                <a:cs typeface="Century Gothic"/>
                <a:sym typeface="Century Gothic"/>
              </a:rPr>
              <a:t>.</a:t>
            </a:r>
          </a:p>
          <a:p>
            <a:pPr marL="285750" indent="-285750">
              <a:buFont typeface="Arial" panose="020B0604020202020204" pitchFamily="34" charset="0"/>
              <a:buChar char="•"/>
            </a:pPr>
            <a:endParaRPr lang="tr-TR"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000" dirty="0" err="1">
                <a:solidFill>
                  <a:srgbClr val="3F3F3F"/>
                </a:solidFill>
                <a:latin typeface="Century Gothic"/>
                <a:ea typeface="Century Gothic"/>
                <a:cs typeface="Century Gothic"/>
                <a:sym typeface="Century Gothic"/>
              </a:rPr>
              <a:t>Compounds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that</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dissolve</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easily</a:t>
            </a:r>
            <a:r>
              <a:rPr lang="tr-TR" sz="2000" dirty="0">
                <a:solidFill>
                  <a:srgbClr val="3F3F3F"/>
                </a:solidFill>
                <a:latin typeface="Century Gothic"/>
                <a:ea typeface="Century Gothic"/>
                <a:cs typeface="Century Gothic"/>
                <a:sym typeface="Century Gothic"/>
              </a:rPr>
              <a:t> in </a:t>
            </a:r>
            <a:r>
              <a:rPr lang="tr-TR" sz="2000" dirty="0" err="1">
                <a:solidFill>
                  <a:srgbClr val="3F3F3F"/>
                </a:solidFill>
                <a:latin typeface="Century Gothic"/>
                <a:ea typeface="Century Gothic"/>
                <a:cs typeface="Century Gothic"/>
                <a:sym typeface="Century Gothic"/>
              </a:rPr>
              <a:t>water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are</a:t>
            </a:r>
            <a:r>
              <a:rPr lang="tr-TR" sz="2000" dirty="0">
                <a:solidFill>
                  <a:srgbClr val="3F3F3F"/>
                </a:solidFill>
                <a:latin typeface="Century Gothic"/>
                <a:ea typeface="Century Gothic"/>
                <a:cs typeface="Century Gothic"/>
                <a:sym typeface="Century Gothic"/>
              </a:rPr>
              <a:t> </a:t>
            </a:r>
            <a:r>
              <a:rPr lang="tr-TR" sz="2000" b="1" dirty="0" err="1">
                <a:solidFill>
                  <a:srgbClr val="3F3F3F"/>
                </a:solidFill>
                <a:latin typeface="Century Gothic"/>
                <a:ea typeface="Century Gothic"/>
                <a:cs typeface="Century Gothic"/>
                <a:sym typeface="Century Gothic"/>
              </a:rPr>
              <a:t>hydrophilic</a:t>
            </a:r>
            <a:endParaRPr lang="tr-TR" sz="20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000" dirty="0" err="1">
                <a:solidFill>
                  <a:srgbClr val="3F3F3F"/>
                </a:solidFill>
                <a:latin typeface="Century Gothic"/>
                <a:ea typeface="Century Gothic"/>
                <a:cs typeface="Century Gothic"/>
                <a:sym typeface="Century Gothic"/>
              </a:rPr>
              <a:t>In</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contrast</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nonpolar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solvents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are</a:t>
            </a:r>
            <a:r>
              <a:rPr lang="tr-TR" sz="2000" dirty="0">
                <a:solidFill>
                  <a:srgbClr val="3F3F3F"/>
                </a:solidFill>
                <a:latin typeface="Century Gothic"/>
                <a:ea typeface="Century Gothic"/>
                <a:cs typeface="Century Gothic"/>
                <a:sym typeface="Century Gothic"/>
              </a:rPr>
              <a:t> </a:t>
            </a:r>
            <a:r>
              <a:rPr lang="tr-TR" sz="2000" b="1" dirty="0" err="1">
                <a:solidFill>
                  <a:srgbClr val="3F3F3F"/>
                </a:solidFill>
                <a:latin typeface="Century Gothic"/>
                <a:ea typeface="Century Gothic"/>
                <a:cs typeface="Century Gothic"/>
                <a:sym typeface="Century Gothic"/>
              </a:rPr>
              <a:t>hydrophobic</a:t>
            </a:r>
            <a:r>
              <a:rPr lang="tr-TR" sz="2000" b="1"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nonpolar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molecules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such</a:t>
            </a:r>
            <a:r>
              <a:rPr lang="tr-TR" sz="2000" dirty="0">
                <a:solidFill>
                  <a:srgbClr val="3F3F3F"/>
                </a:solidFill>
                <a:latin typeface="Century Gothic"/>
                <a:ea typeface="Century Gothic"/>
                <a:cs typeface="Century Gothic"/>
                <a:sym typeface="Century Gothic"/>
              </a:rPr>
              <a:t> as </a:t>
            </a:r>
            <a:r>
              <a:rPr lang="tr-TR" sz="2000" dirty="0" err="1">
                <a:solidFill>
                  <a:srgbClr val="3F3F3F"/>
                </a:solidFill>
                <a:latin typeface="Century Gothic"/>
                <a:ea typeface="Century Gothic"/>
                <a:cs typeface="Century Gothic"/>
                <a:sym typeface="Century Gothic"/>
              </a:rPr>
              <a:t>lipids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and</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waxes</a:t>
            </a:r>
            <a:r>
              <a:rPr lang="tr-TR" sz="20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24352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pic>
        <p:nvPicPr>
          <p:cNvPr id="3" name="Picture 2" descr="Graphical user interface&#10;&#10;Description automatically generated with medium confidence">
            <a:extLst>
              <a:ext uri="{FF2B5EF4-FFF2-40B4-BE49-F238E27FC236}">
                <a16:creationId xmlns:a16="http://schemas.microsoft.com/office/drawing/2014/main" id="{F00722C1-519C-9E4C-8A68-1FEAA07EEA2C}"/>
              </a:ext>
            </a:extLst>
          </p:cNvPr>
          <p:cNvPicPr>
            <a:picLocks noChangeAspect="1"/>
          </p:cNvPicPr>
          <p:nvPr/>
        </p:nvPicPr>
        <p:blipFill>
          <a:blip r:embed="rId3"/>
          <a:stretch>
            <a:fillRect/>
          </a:stretch>
        </p:blipFill>
        <p:spPr>
          <a:xfrm>
            <a:off x="1278508" y="1325804"/>
            <a:ext cx="10490200" cy="5232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578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sp>
        <p:nvSpPr>
          <p:cNvPr id="4" name="Google Shape;223;p7">
            <a:extLst>
              <a:ext uri="{FF2B5EF4-FFF2-40B4-BE49-F238E27FC236}">
                <a16:creationId xmlns:a16="http://schemas.microsoft.com/office/drawing/2014/main" id="{1D2C1F21-04A9-5440-B989-681B395815F2}"/>
              </a:ext>
            </a:extLst>
          </p:cNvPr>
          <p:cNvSpPr txBox="1"/>
          <p:nvPr/>
        </p:nvSpPr>
        <p:spPr>
          <a:xfrm>
            <a:off x="785813" y="1541470"/>
            <a:ext cx="5614987" cy="681777"/>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Amphipathic</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compounds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contain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regions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that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are</a:t>
            </a:r>
            <a:r>
              <a:rPr lang="tr-TR" sz="1800" dirty="0">
                <a:solidFill>
                  <a:srgbClr val="3F3F3F"/>
                </a:solidFill>
                <a:latin typeface="Century Gothic"/>
                <a:ea typeface="Century Gothic"/>
                <a:cs typeface="Century Gothic"/>
                <a:sym typeface="Century Gothic"/>
              </a:rPr>
              <a:t> polar (</a:t>
            </a:r>
            <a:r>
              <a:rPr lang="tr-TR" sz="1800" dirty="0" err="1">
                <a:solidFill>
                  <a:srgbClr val="3F3F3F"/>
                </a:solidFill>
                <a:latin typeface="Century Gothic"/>
                <a:ea typeface="Century Gothic"/>
                <a:cs typeface="Century Gothic"/>
                <a:sym typeface="Century Gothic"/>
              </a:rPr>
              <a:t>or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charged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regions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that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are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nonpolar</a:t>
            </a:r>
            <a:r>
              <a:rPr lang="tr-TR" sz="1800" dirty="0">
                <a:solidFill>
                  <a:srgbClr val="3F3F3F"/>
                </a:solidFill>
                <a:latin typeface="Century Gothic"/>
                <a:ea typeface="Century Gothic"/>
                <a:cs typeface="Century Gothic"/>
                <a:sym typeface="Century Gothic"/>
              </a:rPr>
              <a:t>.</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pic>
        <p:nvPicPr>
          <p:cNvPr id="3" name="Picture 2" descr="Diagram&#10;&#10;Description automatically generated">
            <a:extLst>
              <a:ext uri="{FF2B5EF4-FFF2-40B4-BE49-F238E27FC236}">
                <a16:creationId xmlns:a16="http://schemas.microsoft.com/office/drawing/2014/main" id="{6BA3A851-366C-E242-B9C4-3B480A0A7739}"/>
              </a:ext>
            </a:extLst>
          </p:cNvPr>
          <p:cNvPicPr>
            <a:picLocks noChangeAspect="1"/>
          </p:cNvPicPr>
          <p:nvPr/>
        </p:nvPicPr>
        <p:blipFill rotWithShape="1">
          <a:blip r:embed="rId3"/>
          <a:srcRect r="6271"/>
          <a:stretch/>
        </p:blipFill>
        <p:spPr>
          <a:xfrm>
            <a:off x="8052885" y="3590777"/>
            <a:ext cx="3709664" cy="2663522"/>
          </a:xfrm>
          <a:prstGeom prst="rect">
            <a:avLst/>
          </a:prstGeom>
          <a:ln>
            <a:noFill/>
          </a:ln>
          <a:effectLst>
            <a:outerShdw blurRad="190500" algn="tl" rotWithShape="0">
              <a:srgbClr val="000000">
                <a:alpha val="70000"/>
              </a:srgbClr>
            </a:outerShdw>
          </a:effectLst>
        </p:spPr>
      </p:pic>
      <p:pic>
        <p:nvPicPr>
          <p:cNvPr id="6" name="Picture 5" descr="Diagram&#10;&#10;Description automatically generated with low confidence">
            <a:extLst>
              <a:ext uri="{FF2B5EF4-FFF2-40B4-BE49-F238E27FC236}">
                <a16:creationId xmlns:a16="http://schemas.microsoft.com/office/drawing/2014/main" id="{9135027A-D342-CC41-8D01-54F0CF816359}"/>
              </a:ext>
            </a:extLst>
          </p:cNvPr>
          <p:cNvPicPr>
            <a:picLocks noChangeAspect="1"/>
          </p:cNvPicPr>
          <p:nvPr/>
        </p:nvPicPr>
        <p:blipFill rotWithShape="1">
          <a:blip r:embed="rId4"/>
          <a:srcRect l="6290" r="3929"/>
          <a:stretch/>
        </p:blipFill>
        <p:spPr>
          <a:xfrm>
            <a:off x="7815433" y="763667"/>
            <a:ext cx="4184567" cy="2451100"/>
          </a:xfrm>
          <a:prstGeom prst="rect">
            <a:avLst/>
          </a:prstGeom>
          <a:ln>
            <a:noFill/>
          </a:ln>
          <a:effectLst>
            <a:outerShdw blurRad="190500" algn="tl" rotWithShape="0">
              <a:srgbClr val="000000">
                <a:alpha val="70000"/>
              </a:srgbClr>
            </a:outerShdw>
          </a:effectLst>
        </p:spPr>
      </p:pic>
      <p:pic>
        <p:nvPicPr>
          <p:cNvPr id="8" name="Picture 7" descr="A picture containing chart&#10;&#10;Description automatically generated">
            <a:extLst>
              <a:ext uri="{FF2B5EF4-FFF2-40B4-BE49-F238E27FC236}">
                <a16:creationId xmlns:a16="http://schemas.microsoft.com/office/drawing/2014/main" id="{ABB5E674-8D7A-5644-AC8D-B87C04826589}"/>
              </a:ext>
            </a:extLst>
          </p:cNvPr>
          <p:cNvPicPr>
            <a:picLocks noChangeAspect="1"/>
          </p:cNvPicPr>
          <p:nvPr/>
        </p:nvPicPr>
        <p:blipFill rotWithShape="1">
          <a:blip r:embed="rId5"/>
          <a:srcRect r="6622"/>
          <a:stretch/>
        </p:blipFill>
        <p:spPr>
          <a:xfrm>
            <a:off x="4240878" y="2827251"/>
            <a:ext cx="3340183" cy="3496898"/>
          </a:xfrm>
          <a:prstGeom prst="rect">
            <a:avLst/>
          </a:prstGeom>
          <a:ln>
            <a:noFill/>
          </a:ln>
          <a:effectLst>
            <a:outerShdw blurRad="190500" algn="tl" rotWithShape="0">
              <a:srgbClr val="000000">
                <a:alpha val="70000"/>
              </a:srgbClr>
            </a:outerShdw>
          </a:effectLst>
        </p:spPr>
      </p:pic>
      <p:pic>
        <p:nvPicPr>
          <p:cNvPr id="10" name="Picture 9" descr="Diagram&#10;&#10;Description automatically generated">
            <a:extLst>
              <a:ext uri="{FF2B5EF4-FFF2-40B4-BE49-F238E27FC236}">
                <a16:creationId xmlns:a16="http://schemas.microsoft.com/office/drawing/2014/main" id="{9741E50D-351C-8A42-B770-804FC34EAB12}"/>
              </a:ext>
            </a:extLst>
          </p:cNvPr>
          <p:cNvPicPr>
            <a:picLocks noChangeAspect="1"/>
          </p:cNvPicPr>
          <p:nvPr/>
        </p:nvPicPr>
        <p:blipFill rotWithShape="1">
          <a:blip r:embed="rId6"/>
          <a:srcRect l="4014" t="6854"/>
          <a:stretch/>
        </p:blipFill>
        <p:spPr>
          <a:xfrm>
            <a:off x="429451" y="2929390"/>
            <a:ext cx="3577056" cy="3292621"/>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0C8C08E4-2CCC-2E49-806C-059FD8D9A356}"/>
              </a:ext>
            </a:extLst>
          </p:cNvPr>
          <p:cNvSpPr/>
          <p:nvPr/>
        </p:nvSpPr>
        <p:spPr>
          <a:xfrm>
            <a:off x="5237018" y="5688034"/>
            <a:ext cx="213756" cy="6361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81104B95-12E2-1B47-91A8-B0BE6BE71B1B}"/>
              </a:ext>
            </a:extLst>
          </p:cNvPr>
          <p:cNvSpPr/>
          <p:nvPr/>
        </p:nvSpPr>
        <p:spPr>
          <a:xfrm>
            <a:off x="4935186" y="6094333"/>
            <a:ext cx="622465" cy="2298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5435DF17-6D24-7645-855E-60DEF352AAB1}"/>
              </a:ext>
            </a:extLst>
          </p:cNvPr>
          <p:cNvSpPr/>
          <p:nvPr/>
        </p:nvSpPr>
        <p:spPr>
          <a:xfrm>
            <a:off x="8840188" y="3590777"/>
            <a:ext cx="622465" cy="2298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6F38EE41-E953-C94F-BC87-97A1DBB164F9}"/>
              </a:ext>
            </a:extLst>
          </p:cNvPr>
          <p:cNvSpPr/>
          <p:nvPr/>
        </p:nvSpPr>
        <p:spPr>
          <a:xfrm>
            <a:off x="9142018" y="3705685"/>
            <a:ext cx="320635" cy="2298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11ED348E-65A8-1844-A1C1-1AB538D74C7D}"/>
              </a:ext>
            </a:extLst>
          </p:cNvPr>
          <p:cNvSpPr/>
          <p:nvPr/>
        </p:nvSpPr>
        <p:spPr>
          <a:xfrm>
            <a:off x="8995695" y="2558547"/>
            <a:ext cx="255184" cy="656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855912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sp>
        <p:nvSpPr>
          <p:cNvPr id="4" name="Google Shape;223;p7">
            <a:extLst>
              <a:ext uri="{FF2B5EF4-FFF2-40B4-BE49-F238E27FC236}">
                <a16:creationId xmlns:a16="http://schemas.microsoft.com/office/drawing/2014/main" id="{1D2C1F21-04A9-5440-B989-681B395815F2}"/>
              </a:ext>
            </a:extLst>
          </p:cNvPr>
          <p:cNvSpPr txBox="1"/>
          <p:nvPr/>
        </p:nvSpPr>
        <p:spPr>
          <a:xfrm>
            <a:off x="806824" y="1541470"/>
            <a:ext cx="5683623"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400" dirty="0">
                <a:solidFill>
                  <a:srgbClr val="3F3F3F"/>
                </a:solidFill>
                <a:latin typeface="Century Gothic"/>
                <a:ea typeface="Century Gothic"/>
                <a:cs typeface="Century Gothic"/>
                <a:sym typeface="Century Gothic"/>
              </a:rPr>
              <a:t>Van der </a:t>
            </a:r>
            <a:r>
              <a:rPr lang="tr-TR" sz="2400" dirty="0" err="1">
                <a:solidFill>
                  <a:srgbClr val="3F3F3F"/>
                </a:solidFill>
                <a:latin typeface="Century Gothic"/>
                <a:ea typeface="Century Gothic"/>
                <a:cs typeface="Century Gothic"/>
                <a:sym typeface="Century Gothic"/>
              </a:rPr>
              <a:t>Waals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Interactions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Are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Weak</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Interatomic</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Attractions</a:t>
            </a: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dirty="0" err="1">
                <a:solidFill>
                  <a:srgbClr val="3F3F3F"/>
                </a:solidFill>
                <a:latin typeface="Century Gothic"/>
                <a:ea typeface="Century Gothic"/>
                <a:cs typeface="Century Gothic"/>
                <a:sym typeface="Century Gothic"/>
              </a:rPr>
              <a:t>Macromolecules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such</a:t>
            </a:r>
            <a:r>
              <a:rPr lang="tr-TR" sz="2400" dirty="0">
                <a:solidFill>
                  <a:srgbClr val="3F3F3F"/>
                </a:solidFill>
                <a:latin typeface="Century Gothic"/>
                <a:ea typeface="Century Gothic"/>
                <a:cs typeface="Century Gothic"/>
                <a:sym typeface="Century Gothic"/>
              </a:rPr>
              <a:t> as </a:t>
            </a:r>
            <a:r>
              <a:rPr lang="tr-TR" sz="2400" dirty="0" err="1">
                <a:solidFill>
                  <a:srgbClr val="3F3F3F"/>
                </a:solidFill>
                <a:latin typeface="Century Gothic"/>
                <a:ea typeface="Century Gothic"/>
                <a:cs typeface="Century Gothic"/>
                <a:sym typeface="Century Gothic"/>
              </a:rPr>
              <a:t>proteins</a:t>
            </a:r>
            <a:r>
              <a:rPr lang="tr-TR" sz="2400" dirty="0">
                <a:solidFill>
                  <a:srgbClr val="3F3F3F"/>
                </a:solidFill>
                <a:latin typeface="Century Gothic"/>
                <a:ea typeface="Century Gothic"/>
                <a:cs typeface="Century Gothic"/>
                <a:sym typeface="Century Gothic"/>
              </a:rPr>
              <a:t>, DNA, </a:t>
            </a:r>
            <a:r>
              <a:rPr lang="tr-TR" sz="2400" dirty="0" err="1">
                <a:solidFill>
                  <a:srgbClr val="3F3F3F"/>
                </a:solidFill>
                <a:latin typeface="Century Gothic"/>
                <a:ea typeface="Century Gothic"/>
                <a:cs typeface="Century Gothic"/>
                <a:sym typeface="Century Gothic"/>
              </a:rPr>
              <a:t>and</a:t>
            </a:r>
            <a:r>
              <a:rPr lang="tr-TR" sz="2400" dirty="0">
                <a:solidFill>
                  <a:srgbClr val="3F3F3F"/>
                </a:solidFill>
                <a:latin typeface="Century Gothic"/>
                <a:ea typeface="Century Gothic"/>
                <a:cs typeface="Century Gothic"/>
                <a:sym typeface="Century Gothic"/>
              </a:rPr>
              <a:t> RNA </a:t>
            </a:r>
            <a:r>
              <a:rPr lang="tr-TR" sz="2400" dirty="0" err="1">
                <a:solidFill>
                  <a:srgbClr val="3F3F3F"/>
                </a:solidFill>
                <a:latin typeface="Century Gothic"/>
                <a:ea typeface="Century Gothic"/>
                <a:cs typeface="Century Gothic"/>
                <a:sym typeface="Century Gothic"/>
              </a:rPr>
              <a:t>contain</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so</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many</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sites</a:t>
            </a:r>
            <a:r>
              <a:rPr lang="tr-TR" sz="2400" dirty="0">
                <a:solidFill>
                  <a:srgbClr val="3F3F3F"/>
                </a:solidFill>
                <a:latin typeface="Century Gothic"/>
                <a:ea typeface="Century Gothic"/>
                <a:cs typeface="Century Gothic"/>
                <a:sym typeface="Century Gothic"/>
              </a:rPr>
              <a:t> of </a:t>
            </a:r>
            <a:r>
              <a:rPr lang="tr-TR" sz="2400" dirty="0" err="1">
                <a:solidFill>
                  <a:srgbClr val="3F3F3F"/>
                </a:solidFill>
                <a:latin typeface="Century Gothic"/>
                <a:ea typeface="Century Gothic"/>
                <a:cs typeface="Century Gothic"/>
                <a:sym typeface="Century Gothic"/>
              </a:rPr>
              <a:t>potential</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hydrogen</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bonding</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or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ionic</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van</a:t>
            </a:r>
            <a:r>
              <a:rPr lang="tr-TR" sz="2400" dirty="0">
                <a:solidFill>
                  <a:srgbClr val="3F3F3F"/>
                </a:solidFill>
                <a:latin typeface="Century Gothic"/>
                <a:ea typeface="Century Gothic"/>
                <a:cs typeface="Century Gothic"/>
                <a:sym typeface="Century Gothic"/>
              </a:rPr>
              <a:t> der </a:t>
            </a:r>
            <a:r>
              <a:rPr lang="tr-TR" sz="2400" dirty="0" err="1">
                <a:solidFill>
                  <a:srgbClr val="3F3F3F"/>
                </a:solidFill>
                <a:latin typeface="Century Gothic"/>
                <a:ea typeface="Century Gothic"/>
                <a:cs typeface="Century Gothic"/>
                <a:sym typeface="Century Gothic"/>
              </a:rPr>
              <a:t>Waals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or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hydrophobic</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interactions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that</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cumulative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effect</a:t>
            </a:r>
            <a:r>
              <a:rPr lang="tr-TR" sz="2400" dirty="0">
                <a:solidFill>
                  <a:srgbClr val="3F3F3F"/>
                </a:solidFill>
                <a:latin typeface="Century Gothic"/>
                <a:ea typeface="Century Gothic"/>
                <a:cs typeface="Century Gothic"/>
                <a:sym typeface="Century Gothic"/>
              </a:rPr>
              <a:t> of the </a:t>
            </a:r>
            <a:r>
              <a:rPr lang="tr-TR" sz="2400" dirty="0" err="1">
                <a:solidFill>
                  <a:srgbClr val="3F3F3F"/>
                </a:solidFill>
                <a:latin typeface="Century Gothic"/>
                <a:ea typeface="Century Gothic"/>
                <a:cs typeface="Century Gothic"/>
                <a:sym typeface="Century Gothic"/>
              </a:rPr>
              <a:t>many</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small</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binding</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forces</a:t>
            </a:r>
            <a:r>
              <a:rPr lang="tr-TR" sz="2400" dirty="0">
                <a:solidFill>
                  <a:srgbClr val="3F3F3F"/>
                </a:solidFill>
                <a:latin typeface="Century Gothic"/>
                <a:ea typeface="Century Gothic"/>
                <a:cs typeface="Century Gothic"/>
                <a:sym typeface="Century Gothic"/>
              </a:rPr>
              <a:t> can be </a:t>
            </a:r>
            <a:r>
              <a:rPr lang="tr-TR" sz="2400" dirty="0" err="1">
                <a:solidFill>
                  <a:srgbClr val="3F3F3F"/>
                </a:solidFill>
                <a:latin typeface="Century Gothic"/>
                <a:ea typeface="Century Gothic"/>
                <a:cs typeface="Century Gothic"/>
                <a:sym typeface="Century Gothic"/>
              </a:rPr>
              <a:t>enormous</a:t>
            </a:r>
            <a:r>
              <a:rPr lang="tr-TR" sz="24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p:txBody>
      </p:sp>
      <p:pic>
        <p:nvPicPr>
          <p:cNvPr id="3" name="Picture 2" descr="Graphical user interface, application&#10;&#10;Description automatically generated">
            <a:extLst>
              <a:ext uri="{FF2B5EF4-FFF2-40B4-BE49-F238E27FC236}">
                <a16:creationId xmlns:a16="http://schemas.microsoft.com/office/drawing/2014/main" id="{4E5392AB-ED8F-214E-A681-B3FFA8293105}"/>
              </a:ext>
            </a:extLst>
          </p:cNvPr>
          <p:cNvPicPr>
            <a:picLocks noChangeAspect="1"/>
          </p:cNvPicPr>
          <p:nvPr/>
        </p:nvPicPr>
        <p:blipFill>
          <a:blip r:embed="rId3"/>
          <a:stretch>
            <a:fillRect/>
          </a:stretch>
        </p:blipFill>
        <p:spPr>
          <a:xfrm>
            <a:off x="6956612" y="299796"/>
            <a:ext cx="4746064" cy="64032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5805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BIOCHEMISTRY</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THE FOUNDATIONS</a:t>
            </a:r>
            <a:endParaRPr dirty="0"/>
          </a:p>
        </p:txBody>
      </p:sp>
      <p:sp>
        <p:nvSpPr>
          <p:cNvPr id="33" name="Google Shape;223;p7">
            <a:extLst>
              <a:ext uri="{FF2B5EF4-FFF2-40B4-BE49-F238E27FC236}">
                <a16:creationId xmlns:a16="http://schemas.microsoft.com/office/drawing/2014/main" id="{3EB7D5C1-F6C4-C24C-BD5B-2CEDB134F381}"/>
              </a:ext>
            </a:extLst>
          </p:cNvPr>
          <p:cNvSpPr txBox="1"/>
          <p:nvPr/>
        </p:nvSpPr>
        <p:spPr>
          <a:xfrm>
            <a:off x="587829" y="1541470"/>
            <a:ext cx="6955971" cy="474503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Font typeface="Arial" panose="020B0604020202020204" pitchFamily="34" charset="0"/>
              <a:buChar char="•"/>
            </a:pPr>
            <a:r>
              <a:rPr lang="tr-TR" sz="1800" b="1" dirty="0">
                <a:solidFill>
                  <a:srgbClr val="3F3F3F"/>
                </a:solidFill>
                <a:latin typeface="Century Gothic"/>
                <a:ea typeface="Century Gothic"/>
                <a:cs typeface="Century Gothic"/>
                <a:sym typeface="Century Gothic"/>
              </a:rPr>
              <a:t>Biochemistry</a:t>
            </a:r>
            <a:r>
              <a:rPr lang="tr-TR" sz="1800" dirty="0">
                <a:solidFill>
                  <a:srgbClr val="3F3F3F"/>
                </a:solidFill>
                <a:latin typeface="Century Gothic"/>
                <a:ea typeface="Century Gothic"/>
                <a:cs typeface="Century Gothic"/>
                <a:sym typeface="Century Gothic"/>
              </a:rPr>
              <a:t> – The </a:t>
            </a:r>
            <a:r>
              <a:rPr lang="tr-TR" sz="1800" dirty="0" err="1">
                <a:solidFill>
                  <a:srgbClr val="3F3F3F"/>
                </a:solidFill>
                <a:latin typeface="Century Gothic"/>
                <a:ea typeface="Century Gothic"/>
                <a:cs typeface="Century Gothic"/>
                <a:sym typeface="Century Gothic"/>
              </a:rPr>
              <a:t>study</a:t>
            </a:r>
            <a:r>
              <a:rPr lang="tr-TR" sz="1800" dirty="0">
                <a:solidFill>
                  <a:srgbClr val="3F3F3F"/>
                </a:solidFill>
                <a:latin typeface="Century Gothic"/>
                <a:ea typeface="Century Gothic"/>
                <a:cs typeface="Century Gothic"/>
                <a:sym typeface="Century Gothic"/>
              </a:rPr>
              <a:t> of the </a:t>
            </a:r>
            <a:r>
              <a:rPr lang="tr-TR" sz="1800" dirty="0" err="1">
                <a:solidFill>
                  <a:srgbClr val="3F3F3F"/>
                </a:solidFill>
                <a:latin typeface="Century Gothic"/>
                <a:ea typeface="Century Gothic"/>
                <a:cs typeface="Century Gothic"/>
                <a:sym typeface="Century Gothic"/>
              </a:rPr>
              <a:t>chemistry</a:t>
            </a:r>
            <a:r>
              <a:rPr lang="tr-TR" sz="1800" dirty="0">
                <a:solidFill>
                  <a:srgbClr val="3F3F3F"/>
                </a:solidFill>
                <a:latin typeface="Century Gothic"/>
                <a:ea typeface="Century Gothic"/>
                <a:cs typeface="Century Gothic"/>
                <a:sym typeface="Century Gothic"/>
              </a:rPr>
              <a:t> of life </a:t>
            </a:r>
            <a:r>
              <a:rPr lang="tr-TR" sz="1800" dirty="0" err="1">
                <a:solidFill>
                  <a:srgbClr val="3F3F3F"/>
                </a:solidFill>
                <a:latin typeface="Century Gothic"/>
                <a:ea typeface="Century Gothic"/>
                <a:cs typeface="Century Gothic"/>
                <a:sym typeface="Century Gothic"/>
              </a:rPr>
              <a:t>processes</a:t>
            </a:r>
            <a:endParaRPr lang="tr-TR" sz="1800" dirty="0">
              <a:solidFill>
                <a:srgbClr val="3F3F3F"/>
              </a:solidFill>
              <a:latin typeface="Century Gothic"/>
              <a:ea typeface="Century Gothic"/>
              <a:cs typeface="Century Gothic"/>
              <a:sym typeface="Century Gothic"/>
            </a:endParaRPr>
          </a:p>
          <a:p>
            <a:pPr marL="285750" marR="0" lvl="0" indent="-285750" algn="l" rtl="0">
              <a:spcBef>
                <a:spcPts val="0"/>
              </a:spcBef>
              <a:spcAft>
                <a:spcPts val="0"/>
              </a:spcAft>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Biochemical unity underpins biological diversity </a:t>
            </a:r>
          </a:p>
          <a:p>
            <a:pPr marL="285750" marR="0" lvl="0" indent="-285750" algn="l" rtl="0">
              <a:spcBef>
                <a:spcPts val="0"/>
              </a:spcBef>
              <a:spcAft>
                <a:spcPts val="0"/>
              </a:spcAft>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Interplay of biological </a:t>
            </a:r>
            <a:r>
              <a:rPr lang="en-US" sz="1800" b="1" dirty="0">
                <a:solidFill>
                  <a:srgbClr val="3F3F3F"/>
                </a:solidFill>
                <a:latin typeface="Century Gothic"/>
                <a:ea typeface="Century Gothic"/>
                <a:cs typeface="Century Gothic"/>
                <a:sym typeface="Century Gothic"/>
              </a:rPr>
              <a:t>macromolecules</a:t>
            </a:r>
            <a:r>
              <a:rPr lang="en-US" sz="1800" dirty="0">
                <a:solidFill>
                  <a:srgbClr val="3F3F3F"/>
                </a:solidFill>
                <a:latin typeface="Century Gothic"/>
                <a:ea typeface="Century Gothic"/>
                <a:cs typeface="Century Gothic"/>
                <a:sym typeface="Century Gothic"/>
              </a:rPr>
              <a:t>, and </a:t>
            </a:r>
            <a:r>
              <a:rPr lang="en-US" sz="1800" b="1" dirty="0" err="1">
                <a:solidFill>
                  <a:srgbClr val="3F3F3F"/>
                </a:solidFill>
                <a:latin typeface="Century Gothic"/>
                <a:ea typeface="Century Gothic"/>
                <a:cs typeface="Century Gothic"/>
                <a:sym typeface="Century Gothic"/>
              </a:rPr>
              <a:t>micromolecules</a:t>
            </a:r>
            <a:endParaRPr lang="en-US" sz="1800" b="1"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endParaRPr lang="en-US" sz="1800" b="1"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b="1" dirty="0">
                <a:solidFill>
                  <a:srgbClr val="3F3F3F"/>
                </a:solidFill>
                <a:latin typeface="Century Gothic"/>
                <a:ea typeface="Century Gothic"/>
                <a:cs typeface="Century Gothic"/>
                <a:sym typeface="Century Gothic"/>
              </a:rPr>
              <a:t>Key metabolic processes also are common to many organisms</a:t>
            </a:r>
          </a:p>
          <a:p>
            <a:pPr marL="285750" lvl="0" indent="-285750">
              <a:buFont typeface="Arial" panose="020B0604020202020204" pitchFamily="34" charset="0"/>
              <a:buChar char="•"/>
            </a:pPr>
            <a:endParaRPr lang="en-US" sz="1800" b="1"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This lecture series will explore the chemical reactions and the associated biological macromolecules and metabolites that are found in biological processes common to many organisms, </a:t>
            </a:r>
            <a:r>
              <a:rPr lang="en-US" sz="1800" b="1" dirty="0">
                <a:solidFill>
                  <a:srgbClr val="3F3F3F"/>
                </a:solidFill>
                <a:latin typeface="Century Gothic"/>
                <a:ea typeface="Century Gothic"/>
                <a:cs typeface="Century Gothic"/>
                <a:sym typeface="Century Gothic"/>
              </a:rPr>
              <a:t>with specific focus on those processes most relevant to human metabolism and disease.</a:t>
            </a:r>
          </a:p>
          <a:p>
            <a:pPr marL="285750" lvl="0" indent="-285750">
              <a:buFont typeface="Arial" panose="020B0604020202020204" pitchFamily="34" charset="0"/>
              <a:buChar char="•"/>
            </a:pPr>
            <a:endParaRPr lang="en-US" sz="1800" b="1" dirty="0">
              <a:solidFill>
                <a:srgbClr val="3F3F3F"/>
              </a:solidFill>
              <a:latin typeface="Century Gothic"/>
              <a:ea typeface="Century Gothic"/>
              <a:cs typeface="Century Gothic"/>
              <a:sym typeface="Century Gothic"/>
            </a:endParaRPr>
          </a:p>
          <a:p>
            <a:pPr lvl="0"/>
            <a:endParaRPr lang="en-US" sz="1800" b="1" dirty="0">
              <a:solidFill>
                <a:srgbClr val="3F3F3F"/>
              </a:solidFill>
              <a:latin typeface="Century Gothic"/>
              <a:ea typeface="Century Gothic"/>
              <a:cs typeface="Century Gothic"/>
              <a:sym typeface="Century Gothic"/>
            </a:endParaRPr>
          </a:p>
          <a:p>
            <a:pPr marL="285750" marR="0" lvl="0" indent="-285750" algn="l" rtl="0">
              <a:spcBef>
                <a:spcPts val="0"/>
              </a:spcBef>
              <a:spcAft>
                <a:spcPts val="0"/>
              </a:spcAft>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pic>
        <p:nvPicPr>
          <p:cNvPr id="7" name="Picture 6" descr="Nobel Prize winners Peter Agre, M.D., and Carol Greider, Ph.D., who used, respectively, biochemical techniques to reveal key mechanisms of how water is transported into and out of cells, and how chromosomes are replicated faithfully.&#10;">
            <a:extLst>
              <a:ext uri="{FF2B5EF4-FFF2-40B4-BE49-F238E27FC236}">
                <a16:creationId xmlns:a16="http://schemas.microsoft.com/office/drawing/2014/main" id="{AE980285-A6F5-8F44-9FAA-614F89E2A8C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680553" y="299796"/>
            <a:ext cx="4286250" cy="2857500"/>
          </a:xfrm>
          <a:prstGeom prst="rect">
            <a:avLst/>
          </a:prstGeom>
        </p:spPr>
      </p:pic>
      <p:sp>
        <p:nvSpPr>
          <p:cNvPr id="4" name="TextBox 3">
            <a:extLst>
              <a:ext uri="{FF2B5EF4-FFF2-40B4-BE49-F238E27FC236}">
                <a16:creationId xmlns:a16="http://schemas.microsoft.com/office/drawing/2014/main" id="{B1FC4170-97C1-A347-AA10-9E726F2689B3}"/>
              </a:ext>
            </a:extLst>
          </p:cNvPr>
          <p:cNvSpPr txBox="1"/>
          <p:nvPr/>
        </p:nvSpPr>
        <p:spPr>
          <a:xfrm>
            <a:off x="7680554" y="3188551"/>
            <a:ext cx="4286249" cy="1169551"/>
          </a:xfrm>
          <a:prstGeom prst="rect">
            <a:avLst/>
          </a:prstGeom>
          <a:noFill/>
        </p:spPr>
        <p:txBody>
          <a:bodyPr wrap="square" rtlCol="0">
            <a:spAutoFit/>
          </a:bodyPr>
          <a:lstStyle/>
          <a:p>
            <a:pPr algn="just"/>
            <a:r>
              <a:rPr lang="en-GB" dirty="0"/>
              <a:t>Nobel Prize winners Peter </a:t>
            </a:r>
            <a:r>
              <a:rPr lang="en-GB" dirty="0" err="1"/>
              <a:t>Agre</a:t>
            </a:r>
            <a:r>
              <a:rPr lang="en-GB" dirty="0"/>
              <a:t>, M.D., and Carol </a:t>
            </a:r>
            <a:r>
              <a:rPr lang="en-GB" dirty="0" err="1"/>
              <a:t>Greider</a:t>
            </a:r>
            <a:r>
              <a:rPr lang="en-GB" dirty="0"/>
              <a:t>, Ph.D., who used, respectively, biochemical techniques to reveal key mechanisms of how water is transported into and out of cells, and how chromosomes are replicated faithfully.</a:t>
            </a:r>
          </a:p>
        </p:txBody>
      </p:sp>
    </p:spTree>
    <p:extLst>
      <p:ext uri="{BB962C8B-B14F-4D97-AF65-F5344CB8AC3E}">
        <p14:creationId xmlns:p14="http://schemas.microsoft.com/office/powerpoint/2010/main" val="1729153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sp>
        <p:nvSpPr>
          <p:cNvPr id="4" name="Google Shape;223;p7">
            <a:extLst>
              <a:ext uri="{FF2B5EF4-FFF2-40B4-BE49-F238E27FC236}">
                <a16:creationId xmlns:a16="http://schemas.microsoft.com/office/drawing/2014/main" id="{1D2C1F21-04A9-5440-B989-681B395815F2}"/>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000" dirty="0">
                <a:solidFill>
                  <a:srgbClr val="3F3F3F"/>
                </a:solidFill>
                <a:latin typeface="Century Gothic"/>
                <a:ea typeface="Century Gothic"/>
                <a:cs typeface="Century Gothic"/>
                <a:sym typeface="Century Gothic"/>
              </a:rPr>
              <a:t>Water </a:t>
            </a:r>
            <a:r>
              <a:rPr lang="tr-TR" sz="2000" dirty="0" err="1">
                <a:solidFill>
                  <a:srgbClr val="3F3F3F"/>
                </a:solidFill>
                <a:latin typeface="Century Gothic"/>
                <a:ea typeface="Century Gothic"/>
                <a:cs typeface="Century Gothic"/>
                <a:sym typeface="Century Gothic"/>
              </a:rPr>
              <a:t>molecules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tend</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to</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move</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from</a:t>
            </a:r>
            <a:r>
              <a:rPr lang="tr-TR" sz="2000" dirty="0">
                <a:solidFill>
                  <a:srgbClr val="3F3F3F"/>
                </a:solidFill>
                <a:latin typeface="Century Gothic"/>
                <a:ea typeface="Century Gothic"/>
                <a:cs typeface="Century Gothic"/>
                <a:sym typeface="Century Gothic"/>
              </a:rPr>
              <a:t> a </a:t>
            </a:r>
            <a:r>
              <a:rPr lang="tr-TR" sz="2000" dirty="0" err="1">
                <a:solidFill>
                  <a:srgbClr val="3F3F3F"/>
                </a:solidFill>
                <a:latin typeface="Century Gothic"/>
                <a:ea typeface="Century Gothic"/>
                <a:cs typeface="Century Gothic"/>
                <a:sym typeface="Century Gothic"/>
              </a:rPr>
              <a:t>region</a:t>
            </a:r>
            <a:r>
              <a:rPr lang="tr-TR" sz="2000" dirty="0">
                <a:solidFill>
                  <a:srgbClr val="3F3F3F"/>
                </a:solidFill>
                <a:latin typeface="Century Gothic"/>
                <a:ea typeface="Century Gothic"/>
                <a:cs typeface="Century Gothic"/>
                <a:sym typeface="Century Gothic"/>
              </a:rPr>
              <a:t> of </a:t>
            </a:r>
            <a:r>
              <a:rPr lang="tr-TR" sz="2000" dirty="0" err="1">
                <a:solidFill>
                  <a:srgbClr val="3F3F3F"/>
                </a:solidFill>
                <a:latin typeface="Century Gothic"/>
                <a:ea typeface="Century Gothic"/>
                <a:cs typeface="Century Gothic"/>
                <a:sym typeface="Century Gothic"/>
              </a:rPr>
              <a:t>higher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water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concentration</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to</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one</a:t>
            </a:r>
            <a:r>
              <a:rPr lang="tr-TR" sz="2000" dirty="0">
                <a:solidFill>
                  <a:srgbClr val="3F3F3F"/>
                </a:solidFill>
                <a:latin typeface="Century Gothic"/>
                <a:ea typeface="Century Gothic"/>
                <a:cs typeface="Century Gothic"/>
                <a:sym typeface="Century Gothic"/>
              </a:rPr>
              <a:t> of </a:t>
            </a:r>
            <a:r>
              <a:rPr lang="tr-TR" sz="2000" dirty="0" err="1">
                <a:solidFill>
                  <a:srgbClr val="3F3F3F"/>
                </a:solidFill>
                <a:latin typeface="Century Gothic"/>
                <a:ea typeface="Century Gothic"/>
                <a:cs typeface="Century Gothic"/>
                <a:sym typeface="Century Gothic"/>
              </a:rPr>
              <a:t>lower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water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con</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centration</a:t>
            </a:r>
            <a:r>
              <a:rPr lang="tr-TR" sz="20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en-US"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2000" dirty="0">
                <a:solidFill>
                  <a:srgbClr val="3F3F3F"/>
                </a:solidFill>
                <a:latin typeface="Century Gothic"/>
                <a:ea typeface="Century Gothic"/>
                <a:cs typeface="Century Gothic"/>
                <a:sym typeface="Century Gothic"/>
              </a:rPr>
              <a:t>When two different aqueous solutions are separated by a semipermeable membrane (one that allows the passage of water but not solute molecules), water molecules diffusing from the region of higher water concentration to that of lower water concentration produce </a:t>
            </a:r>
            <a:r>
              <a:rPr lang="en-US" sz="2000" b="1" dirty="0">
                <a:solidFill>
                  <a:srgbClr val="3F3F3F"/>
                </a:solidFill>
                <a:latin typeface="Century Gothic"/>
                <a:ea typeface="Century Gothic"/>
                <a:cs typeface="Century Gothic"/>
                <a:sym typeface="Century Gothic"/>
              </a:rPr>
              <a:t>osmotic pressure </a:t>
            </a:r>
          </a:p>
          <a:p>
            <a:pPr marL="285750" indent="-285750">
              <a:buFont typeface="Arial" panose="020B0604020202020204" pitchFamily="34" charset="0"/>
              <a:buChar char="•"/>
            </a:pPr>
            <a:endParaRPr lang="en-US"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2000" b="1" dirty="0">
                <a:solidFill>
                  <a:srgbClr val="3F3F3F"/>
                </a:solidFill>
                <a:latin typeface="Century Gothic"/>
                <a:ea typeface="Century Gothic"/>
                <a:cs typeface="Century Gothic"/>
                <a:sym typeface="Century Gothic"/>
              </a:rPr>
              <a:t>Osmosis</a:t>
            </a:r>
            <a:r>
              <a:rPr lang="en-US" sz="2000" dirty="0">
                <a:solidFill>
                  <a:srgbClr val="3F3F3F"/>
                </a:solidFill>
                <a:latin typeface="Century Gothic"/>
                <a:ea typeface="Century Gothic"/>
                <a:cs typeface="Century Gothic"/>
                <a:sym typeface="Century Gothic"/>
              </a:rPr>
              <a:t>, water movement across a semipermeable membrane driven by differences in osmotic pressure.</a:t>
            </a:r>
            <a:endParaRPr sz="20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91992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sp>
        <p:nvSpPr>
          <p:cNvPr id="4" name="Google Shape;223;p7">
            <a:extLst>
              <a:ext uri="{FF2B5EF4-FFF2-40B4-BE49-F238E27FC236}">
                <a16:creationId xmlns:a16="http://schemas.microsoft.com/office/drawing/2014/main" id="{1D2C1F21-04A9-5440-B989-681B395815F2}"/>
              </a:ext>
            </a:extLst>
          </p:cNvPr>
          <p:cNvSpPr txBox="1"/>
          <p:nvPr/>
        </p:nvSpPr>
        <p:spPr>
          <a:xfrm>
            <a:off x="785814" y="1541470"/>
            <a:ext cx="5310186" cy="5016734"/>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400" dirty="0">
                <a:solidFill>
                  <a:srgbClr val="3F3F3F"/>
                </a:solidFill>
                <a:latin typeface="Century Gothic"/>
                <a:ea typeface="Century Gothic"/>
                <a:cs typeface="Century Gothic"/>
                <a:sym typeface="Century Gothic"/>
              </a:rPr>
              <a:t>Solutions of </a:t>
            </a:r>
            <a:r>
              <a:rPr lang="tr-TR" sz="2400" dirty="0" err="1">
                <a:solidFill>
                  <a:srgbClr val="3F3F3F"/>
                </a:solidFill>
                <a:latin typeface="Century Gothic"/>
                <a:ea typeface="Century Gothic"/>
                <a:cs typeface="Century Gothic"/>
                <a:sym typeface="Century Gothic"/>
              </a:rPr>
              <a:t>equal</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osmolarity</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are</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said</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to</a:t>
            </a:r>
            <a:r>
              <a:rPr lang="tr-TR" sz="2400" dirty="0">
                <a:solidFill>
                  <a:srgbClr val="3F3F3F"/>
                </a:solidFill>
                <a:latin typeface="Century Gothic"/>
                <a:ea typeface="Century Gothic"/>
                <a:cs typeface="Century Gothic"/>
                <a:sym typeface="Century Gothic"/>
              </a:rPr>
              <a:t> be </a:t>
            </a:r>
            <a:r>
              <a:rPr lang="tr-TR" sz="2400" b="1" dirty="0" err="1">
                <a:solidFill>
                  <a:srgbClr val="3F3F3F"/>
                </a:solidFill>
                <a:latin typeface="Century Gothic"/>
                <a:ea typeface="Century Gothic"/>
                <a:cs typeface="Century Gothic"/>
                <a:sym typeface="Century Gothic"/>
              </a:rPr>
              <a:t>isotonic</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Surrounded</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by</a:t>
            </a:r>
            <a:r>
              <a:rPr lang="tr-TR" sz="2400" dirty="0">
                <a:solidFill>
                  <a:srgbClr val="3F3F3F"/>
                </a:solidFill>
                <a:latin typeface="Century Gothic"/>
                <a:ea typeface="Century Gothic"/>
                <a:cs typeface="Century Gothic"/>
                <a:sym typeface="Century Gothic"/>
              </a:rPr>
              <a:t> an </a:t>
            </a:r>
            <a:r>
              <a:rPr lang="tr-TR" sz="2400" dirty="0" err="1">
                <a:solidFill>
                  <a:srgbClr val="3F3F3F"/>
                </a:solidFill>
                <a:latin typeface="Century Gothic"/>
                <a:ea typeface="Century Gothic"/>
                <a:cs typeface="Century Gothic"/>
                <a:sym typeface="Century Gothic"/>
              </a:rPr>
              <a:t>isotonic</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solution</a:t>
            </a:r>
            <a:r>
              <a:rPr lang="tr-TR" sz="2400" dirty="0">
                <a:solidFill>
                  <a:srgbClr val="3F3F3F"/>
                </a:solidFill>
                <a:latin typeface="Century Gothic"/>
                <a:ea typeface="Century Gothic"/>
                <a:cs typeface="Century Gothic"/>
                <a:sym typeface="Century Gothic"/>
              </a:rPr>
              <a:t>, a </a:t>
            </a:r>
            <a:r>
              <a:rPr lang="tr-TR" sz="2400" dirty="0" err="1">
                <a:solidFill>
                  <a:srgbClr val="3F3F3F"/>
                </a:solidFill>
                <a:latin typeface="Century Gothic"/>
                <a:ea typeface="Century Gothic"/>
                <a:cs typeface="Century Gothic"/>
                <a:sym typeface="Century Gothic"/>
              </a:rPr>
              <a:t>cell</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neither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gains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nor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loses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water</a:t>
            </a: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dirty="0" err="1">
                <a:solidFill>
                  <a:srgbClr val="3F3F3F"/>
                </a:solidFill>
                <a:latin typeface="Century Gothic"/>
                <a:ea typeface="Century Gothic"/>
                <a:cs typeface="Century Gothic"/>
                <a:sym typeface="Century Gothic"/>
              </a:rPr>
              <a:t>In</a:t>
            </a:r>
            <a:r>
              <a:rPr lang="tr-TR" sz="2400" dirty="0">
                <a:solidFill>
                  <a:srgbClr val="3F3F3F"/>
                </a:solidFill>
                <a:latin typeface="Century Gothic"/>
                <a:ea typeface="Century Gothic"/>
                <a:cs typeface="Century Gothic"/>
                <a:sym typeface="Century Gothic"/>
              </a:rPr>
              <a:t> a </a:t>
            </a:r>
            <a:r>
              <a:rPr lang="tr-TR" sz="2400" b="1" dirty="0" err="1">
                <a:solidFill>
                  <a:srgbClr val="3F3F3F"/>
                </a:solidFill>
                <a:latin typeface="Century Gothic"/>
                <a:ea typeface="Century Gothic"/>
                <a:cs typeface="Century Gothic"/>
                <a:sym typeface="Century Gothic"/>
              </a:rPr>
              <a:t>hypertonic</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solution</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cell</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shrinks</a:t>
            </a:r>
            <a:r>
              <a:rPr lang="tr-TR" sz="2400" dirty="0">
                <a:solidFill>
                  <a:srgbClr val="3F3F3F"/>
                </a:solidFill>
                <a:latin typeface="Century Gothic"/>
                <a:ea typeface="Century Gothic"/>
                <a:cs typeface="Century Gothic"/>
                <a:sym typeface="Century Gothic"/>
              </a:rPr>
              <a:t> as </a:t>
            </a:r>
            <a:r>
              <a:rPr lang="tr-TR" sz="2400" dirty="0" err="1">
                <a:solidFill>
                  <a:srgbClr val="3F3F3F"/>
                </a:solidFill>
                <a:latin typeface="Century Gothic"/>
                <a:ea typeface="Century Gothic"/>
                <a:cs typeface="Century Gothic"/>
                <a:sym typeface="Century Gothic"/>
              </a:rPr>
              <a:t>water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flows</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out</a:t>
            </a:r>
            <a:r>
              <a:rPr lang="tr-TR" sz="24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4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400" dirty="0" err="1">
                <a:solidFill>
                  <a:srgbClr val="3F3F3F"/>
                </a:solidFill>
                <a:latin typeface="Century Gothic"/>
                <a:ea typeface="Century Gothic"/>
                <a:cs typeface="Century Gothic"/>
                <a:sym typeface="Century Gothic"/>
              </a:rPr>
              <a:t>In</a:t>
            </a:r>
            <a:r>
              <a:rPr lang="tr-TR" sz="2400" dirty="0">
                <a:solidFill>
                  <a:srgbClr val="3F3F3F"/>
                </a:solidFill>
                <a:latin typeface="Century Gothic"/>
                <a:ea typeface="Century Gothic"/>
                <a:cs typeface="Century Gothic"/>
                <a:sym typeface="Century Gothic"/>
              </a:rPr>
              <a:t> a </a:t>
            </a:r>
            <a:r>
              <a:rPr lang="tr-TR" sz="2400" b="1" dirty="0" err="1">
                <a:solidFill>
                  <a:srgbClr val="3F3F3F"/>
                </a:solidFill>
                <a:latin typeface="Century Gothic"/>
                <a:ea typeface="Century Gothic"/>
                <a:cs typeface="Century Gothic"/>
                <a:sym typeface="Century Gothic"/>
              </a:rPr>
              <a:t>hypotonic</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solution</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with</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lower</a:t>
            </a:r>
            <a:r>
              <a:rPr lang="tr-TR" sz="2400" dirty="0">
                <a:solidFill>
                  <a:srgbClr val="3F3F3F"/>
                </a:solidFill>
                <a:latin typeface="Century Gothic"/>
                <a:ea typeface="Century Gothic"/>
                <a:cs typeface="Century Gothic"/>
                <a:sym typeface="Century Gothic"/>
              </a:rPr>
              <a:t> </a:t>
            </a:r>
            <a:r>
              <a:rPr lang="tr-TR" sz="2400" b="1" dirty="0" err="1">
                <a:solidFill>
                  <a:srgbClr val="3F3F3F"/>
                </a:solidFill>
                <a:latin typeface="Century Gothic"/>
                <a:ea typeface="Century Gothic"/>
                <a:cs typeface="Century Gothic"/>
                <a:sym typeface="Century Gothic"/>
              </a:rPr>
              <a:t>osmolarity</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than</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cytosol</a:t>
            </a:r>
            <a:r>
              <a:rPr lang="tr-TR" sz="2400" dirty="0">
                <a:solidFill>
                  <a:srgbClr val="3F3F3F"/>
                </a:solidFill>
                <a:latin typeface="Century Gothic"/>
                <a:ea typeface="Century Gothic"/>
                <a:cs typeface="Century Gothic"/>
                <a:sym typeface="Century Gothic"/>
              </a:rPr>
              <a:t>, the </a:t>
            </a:r>
            <a:r>
              <a:rPr lang="tr-TR" sz="2400" dirty="0" err="1">
                <a:solidFill>
                  <a:srgbClr val="3F3F3F"/>
                </a:solidFill>
                <a:latin typeface="Century Gothic"/>
                <a:ea typeface="Century Gothic"/>
                <a:cs typeface="Century Gothic"/>
                <a:sym typeface="Century Gothic"/>
              </a:rPr>
              <a:t>cell</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swells</a:t>
            </a:r>
            <a:r>
              <a:rPr lang="tr-TR" sz="2400" dirty="0">
                <a:solidFill>
                  <a:srgbClr val="3F3F3F"/>
                </a:solidFill>
                <a:latin typeface="Century Gothic"/>
                <a:ea typeface="Century Gothic"/>
                <a:cs typeface="Century Gothic"/>
                <a:sym typeface="Century Gothic"/>
              </a:rPr>
              <a:t> as </a:t>
            </a:r>
            <a:r>
              <a:rPr lang="tr-TR" sz="2400" dirty="0" err="1">
                <a:solidFill>
                  <a:srgbClr val="3F3F3F"/>
                </a:solidFill>
                <a:latin typeface="Century Gothic"/>
                <a:ea typeface="Century Gothic"/>
                <a:cs typeface="Century Gothic"/>
                <a:sym typeface="Century Gothic"/>
              </a:rPr>
              <a:t>water</a:t>
            </a:r>
            <a:r>
              <a:rPr lang="tr-TR" sz="2400" dirty="0">
                <a:solidFill>
                  <a:srgbClr val="3F3F3F"/>
                </a:solidFill>
                <a:latin typeface="Century Gothic"/>
                <a:ea typeface="Century Gothic"/>
                <a:cs typeface="Century Gothic"/>
                <a:sym typeface="Century Gothic"/>
              </a:rPr>
              <a:t> </a:t>
            </a:r>
            <a:r>
              <a:rPr lang="tr-TR" sz="2400" dirty="0" err="1">
                <a:solidFill>
                  <a:srgbClr val="3F3F3F"/>
                </a:solidFill>
                <a:latin typeface="Century Gothic"/>
                <a:ea typeface="Century Gothic"/>
                <a:cs typeface="Century Gothic"/>
                <a:sym typeface="Century Gothic"/>
              </a:rPr>
              <a:t>enters</a:t>
            </a:r>
            <a:r>
              <a:rPr lang="tr-TR" sz="2400" dirty="0">
                <a:solidFill>
                  <a:srgbClr val="3F3F3F"/>
                </a:solidFill>
                <a:latin typeface="Century Gothic"/>
                <a:ea typeface="Century Gothic"/>
                <a:cs typeface="Century Gothic"/>
                <a:sym typeface="Century Gothic"/>
              </a:rPr>
              <a:t> </a:t>
            </a:r>
          </a:p>
          <a:p>
            <a:endParaRPr lang="tr-TR" sz="1800" dirty="0">
              <a:solidFill>
                <a:srgbClr val="3F3F3F"/>
              </a:solidFill>
              <a:latin typeface="Century Gothic"/>
              <a:ea typeface="Century Gothic"/>
              <a:cs typeface="Century Gothic"/>
              <a:sym typeface="Century Gothic"/>
            </a:endParaRPr>
          </a:p>
          <a:p>
            <a:endParaRPr lang="tr-TR" sz="1800" dirty="0">
              <a:solidFill>
                <a:srgbClr val="3F3F3F"/>
              </a:solidFill>
              <a:latin typeface="Century Gothic"/>
              <a:ea typeface="Century Gothic"/>
              <a:cs typeface="Century Gothic"/>
              <a:sym typeface="Century Gothic"/>
            </a:endParaRPr>
          </a:p>
        </p:txBody>
      </p:sp>
      <p:pic>
        <p:nvPicPr>
          <p:cNvPr id="3" name="Picture 2" descr="A picture containing radar chart&#10;&#10;Description automatically generated">
            <a:extLst>
              <a:ext uri="{FF2B5EF4-FFF2-40B4-BE49-F238E27FC236}">
                <a16:creationId xmlns:a16="http://schemas.microsoft.com/office/drawing/2014/main" id="{8AD95CBD-9FB3-B54B-A247-75CEE33CAD36}"/>
              </a:ext>
            </a:extLst>
          </p:cNvPr>
          <p:cNvPicPr>
            <a:picLocks noChangeAspect="1"/>
          </p:cNvPicPr>
          <p:nvPr/>
        </p:nvPicPr>
        <p:blipFill>
          <a:blip r:embed="rId3"/>
          <a:stretch>
            <a:fillRect/>
          </a:stretch>
        </p:blipFill>
        <p:spPr>
          <a:xfrm>
            <a:off x="6859586" y="463550"/>
            <a:ext cx="4909122" cy="5930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36705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WATER</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606060"/>
              </a:buClr>
              <a:buSzPts val="1600"/>
            </a:pPr>
            <a:r>
              <a:rPr lang="tr-TR" sz="1600" dirty="0">
                <a:solidFill>
                  <a:srgbClr val="606060"/>
                </a:solidFill>
                <a:latin typeface="Century Gothic"/>
                <a:ea typeface="Century Gothic"/>
                <a:cs typeface="Century Gothic"/>
                <a:sym typeface="Century Gothic"/>
              </a:rPr>
              <a:t>The Fitness of the Aqueous Environment</a:t>
            </a:r>
          </a:p>
        </p:txBody>
      </p:sp>
      <p:sp>
        <p:nvSpPr>
          <p:cNvPr id="4" name="Google Shape;223;p7">
            <a:extLst>
              <a:ext uri="{FF2B5EF4-FFF2-40B4-BE49-F238E27FC236}">
                <a16:creationId xmlns:a16="http://schemas.microsoft.com/office/drawing/2014/main" id="{1D2C1F21-04A9-5440-B989-681B395815F2}"/>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tr-TR" sz="2200" dirty="0" err="1">
                <a:solidFill>
                  <a:srgbClr val="3F3F3F"/>
                </a:solidFill>
                <a:latin typeface="Century Gothic"/>
                <a:ea typeface="Century Gothic"/>
                <a:cs typeface="Century Gothic"/>
                <a:sym typeface="Century Gothic"/>
              </a:rPr>
              <a:t>Other</a:t>
            </a:r>
            <a:r>
              <a:rPr lang="tr-TR" sz="2200" dirty="0">
                <a:solidFill>
                  <a:srgbClr val="3F3F3F"/>
                </a:solidFill>
                <a:latin typeface="Century Gothic"/>
                <a:ea typeface="Century Gothic"/>
                <a:cs typeface="Century Gothic"/>
                <a:sym typeface="Century Gothic"/>
              </a:rPr>
              <a:t> </a:t>
            </a:r>
            <a:r>
              <a:rPr lang="tr-TR" sz="2200" dirty="0" err="1">
                <a:solidFill>
                  <a:srgbClr val="3F3F3F"/>
                </a:solidFill>
                <a:latin typeface="Century Gothic"/>
                <a:ea typeface="Century Gothic"/>
                <a:cs typeface="Century Gothic"/>
                <a:sym typeface="Century Gothic"/>
              </a:rPr>
              <a:t>important</a:t>
            </a:r>
            <a:r>
              <a:rPr lang="tr-TR" sz="2200" dirty="0">
                <a:solidFill>
                  <a:srgbClr val="3F3F3F"/>
                </a:solidFill>
                <a:latin typeface="Century Gothic"/>
                <a:ea typeface="Century Gothic"/>
                <a:cs typeface="Century Gothic"/>
                <a:sym typeface="Century Gothic"/>
              </a:rPr>
              <a:t> </a:t>
            </a:r>
            <a:r>
              <a:rPr lang="tr-TR" sz="2200" dirty="0" err="1">
                <a:solidFill>
                  <a:srgbClr val="3F3F3F"/>
                </a:solidFill>
                <a:latin typeface="Century Gothic"/>
                <a:ea typeface="Century Gothic"/>
                <a:cs typeface="Century Gothic"/>
                <a:sym typeface="Century Gothic"/>
              </a:rPr>
              <a:t>considerations</a:t>
            </a:r>
            <a:r>
              <a:rPr lang="tr-TR" sz="2200" dirty="0">
                <a:solidFill>
                  <a:srgbClr val="3F3F3F"/>
                </a:solidFill>
                <a:latin typeface="Century Gothic"/>
                <a:ea typeface="Century Gothic"/>
                <a:cs typeface="Century Gothic"/>
                <a:sym typeface="Century Gothic"/>
              </a:rPr>
              <a:t> (</a:t>
            </a:r>
            <a:r>
              <a:rPr lang="tr-TR" sz="2200" i="1" dirty="0" err="1">
                <a:solidFill>
                  <a:srgbClr val="3F3F3F"/>
                </a:solidFill>
                <a:latin typeface="Century Gothic"/>
                <a:ea typeface="Century Gothic"/>
                <a:cs typeface="Century Gothic"/>
                <a:sym typeface="Century Gothic"/>
              </a:rPr>
              <a:t>To</a:t>
            </a:r>
            <a:r>
              <a:rPr lang="tr-TR" sz="2200" i="1" dirty="0">
                <a:solidFill>
                  <a:srgbClr val="3F3F3F"/>
                </a:solidFill>
                <a:latin typeface="Century Gothic"/>
                <a:ea typeface="Century Gothic"/>
                <a:cs typeface="Century Gothic"/>
                <a:sym typeface="Century Gothic"/>
              </a:rPr>
              <a:t> be </a:t>
            </a:r>
            <a:r>
              <a:rPr lang="tr-TR" sz="2200" i="1" dirty="0" err="1">
                <a:solidFill>
                  <a:srgbClr val="3F3F3F"/>
                </a:solidFill>
                <a:latin typeface="Century Gothic"/>
                <a:ea typeface="Century Gothic"/>
                <a:cs typeface="Century Gothic"/>
                <a:sym typeface="Century Gothic"/>
              </a:rPr>
              <a:t>adressed</a:t>
            </a:r>
            <a:r>
              <a:rPr lang="tr-TR" sz="2200" i="1" dirty="0">
                <a:solidFill>
                  <a:srgbClr val="3F3F3F"/>
                </a:solidFill>
                <a:latin typeface="Century Gothic"/>
                <a:ea typeface="Century Gothic"/>
                <a:cs typeface="Century Gothic"/>
                <a:sym typeface="Century Gothic"/>
              </a:rPr>
              <a:t> in </a:t>
            </a:r>
            <a:r>
              <a:rPr lang="tr-TR" sz="2200" i="1" dirty="0" err="1">
                <a:solidFill>
                  <a:srgbClr val="3F3F3F"/>
                </a:solidFill>
                <a:latin typeface="Century Gothic"/>
                <a:ea typeface="Century Gothic"/>
                <a:cs typeface="Century Gothic"/>
                <a:sym typeface="Century Gothic"/>
              </a:rPr>
              <a:t>specific</a:t>
            </a:r>
            <a:r>
              <a:rPr lang="tr-TR" sz="2200" i="1" dirty="0">
                <a:solidFill>
                  <a:srgbClr val="3F3F3F"/>
                </a:solidFill>
                <a:latin typeface="Century Gothic"/>
                <a:ea typeface="Century Gothic"/>
                <a:cs typeface="Century Gothic"/>
                <a:sym typeface="Century Gothic"/>
              </a:rPr>
              <a:t> </a:t>
            </a:r>
            <a:r>
              <a:rPr lang="tr-TR" sz="2200" i="1" dirty="0" err="1">
                <a:solidFill>
                  <a:srgbClr val="3F3F3F"/>
                </a:solidFill>
                <a:latin typeface="Century Gothic"/>
                <a:ea typeface="Century Gothic"/>
                <a:cs typeface="Century Gothic"/>
                <a:sym typeface="Century Gothic"/>
              </a:rPr>
              <a:t>settings</a:t>
            </a:r>
            <a:r>
              <a:rPr lang="tr-TR" sz="2200" i="1" dirty="0">
                <a:solidFill>
                  <a:srgbClr val="3F3F3F"/>
                </a:solidFill>
                <a:latin typeface="Century Gothic"/>
                <a:ea typeface="Century Gothic"/>
                <a:cs typeface="Century Gothic"/>
                <a:sym typeface="Century Gothic"/>
              </a:rPr>
              <a:t> of </a:t>
            </a:r>
            <a:r>
              <a:rPr lang="tr-TR" sz="2200" i="1" dirty="0" err="1">
                <a:solidFill>
                  <a:srgbClr val="3F3F3F"/>
                </a:solidFill>
                <a:latin typeface="Century Gothic"/>
                <a:ea typeface="Century Gothic"/>
                <a:cs typeface="Century Gothic"/>
                <a:sym typeface="Century Gothic"/>
              </a:rPr>
              <a:t>relevance</a:t>
            </a:r>
            <a:r>
              <a:rPr lang="tr-TR" sz="2200" dirty="0">
                <a:solidFill>
                  <a:srgbClr val="3F3F3F"/>
                </a:solidFill>
                <a:latin typeface="Century Gothic"/>
                <a:ea typeface="Century Gothic"/>
                <a:cs typeface="Century Gothic"/>
                <a:sym typeface="Century Gothic"/>
              </a:rPr>
              <a:t>)</a:t>
            </a:r>
          </a:p>
          <a:p>
            <a:pPr marL="285750" marR="0" lvl="0" indent="-285750" algn="l" rtl="0">
              <a:spcBef>
                <a:spcPts val="0"/>
              </a:spcBef>
              <a:spcAft>
                <a:spcPts val="0"/>
              </a:spcAft>
              <a:buFont typeface="Arial" panose="020B0604020202020204" pitchFamily="34" charset="0"/>
              <a:buChar char="•"/>
            </a:pPr>
            <a:endParaRPr lang="tr-TR" sz="22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en-US" sz="2200" b="1" dirty="0">
                <a:solidFill>
                  <a:srgbClr val="3F3F3F"/>
                </a:solidFill>
                <a:latin typeface="Century Gothic"/>
                <a:ea typeface="Century Gothic"/>
                <a:cs typeface="Century Gothic"/>
                <a:sym typeface="Century Gothic"/>
              </a:rPr>
              <a:t>Pure Water Is Slightly Ionized </a:t>
            </a:r>
          </a:p>
          <a:p>
            <a:pPr marL="285750" marR="0" lvl="0" indent="-285750" algn="l" rtl="0">
              <a:spcBef>
                <a:spcPts val="0"/>
              </a:spcBef>
              <a:spcAft>
                <a:spcPts val="0"/>
              </a:spcAft>
              <a:buFont typeface="Arial" panose="020B0604020202020204" pitchFamily="34" charset="0"/>
              <a:buChar char="•"/>
            </a:pPr>
            <a:endParaRPr lang="en-US" sz="22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en-US" sz="2200" b="1" dirty="0">
                <a:solidFill>
                  <a:srgbClr val="3F3F3F"/>
                </a:solidFill>
                <a:latin typeface="Century Gothic"/>
                <a:ea typeface="Century Gothic"/>
                <a:cs typeface="Century Gothic"/>
                <a:sym typeface="Century Gothic"/>
              </a:rPr>
              <a:t>Water as a Reactant </a:t>
            </a:r>
            <a:r>
              <a:rPr lang="en-US" sz="2200" dirty="0">
                <a:solidFill>
                  <a:srgbClr val="3F3F3F"/>
                </a:solidFill>
                <a:latin typeface="Century Gothic"/>
                <a:ea typeface="Century Gothic"/>
                <a:cs typeface="Century Gothic"/>
                <a:sym typeface="Century Gothic"/>
              </a:rPr>
              <a:t>- Water is not just the solvent in which the chemical reactions of living cells occur; it is very often a direct participant in those reactions. </a:t>
            </a:r>
          </a:p>
          <a:p>
            <a:pPr marL="285750" lvl="0" indent="-285750">
              <a:buFont typeface="Arial" panose="020B0604020202020204" pitchFamily="34" charset="0"/>
              <a:buChar char="•"/>
            </a:pPr>
            <a:endParaRPr lang="en-US" sz="22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en-US" sz="2200" dirty="0">
                <a:solidFill>
                  <a:srgbClr val="3F3F3F"/>
                </a:solidFill>
                <a:latin typeface="Century Gothic"/>
                <a:ea typeface="Century Gothic"/>
                <a:cs typeface="Century Gothic"/>
                <a:sym typeface="Century Gothic"/>
              </a:rPr>
              <a:t>The high specific heat of water</a:t>
            </a:r>
          </a:p>
          <a:p>
            <a:pPr marL="285750" lvl="0" indent="-285750">
              <a:buFont typeface="Arial" panose="020B0604020202020204" pitchFamily="34" charset="0"/>
              <a:buChar char="•"/>
            </a:pPr>
            <a:endParaRPr lang="en-US" sz="22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en-US" sz="2200" b="1" dirty="0">
                <a:solidFill>
                  <a:srgbClr val="3F3F3F"/>
                </a:solidFill>
                <a:latin typeface="Century Gothic"/>
                <a:ea typeface="Century Gothic"/>
                <a:cs typeface="Century Gothic"/>
                <a:sym typeface="Century Gothic"/>
              </a:rPr>
              <a:t>Most fundamental to all living organisms is the fact that many physical and biological properties of cell macromolecules, derive from their interactions with water molecules of the surrounding medium. </a:t>
            </a:r>
            <a:endParaRPr sz="2200"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39759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29"/>
          <p:cNvSpPr/>
          <p:nvPr/>
        </p:nvSpPr>
        <p:spPr>
          <a:xfrm>
            <a:off x="438858" y="2105657"/>
            <a:ext cx="4584693" cy="43001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2000" dirty="0" err="1">
                <a:solidFill>
                  <a:srgbClr val="009999"/>
                </a:solidFill>
                <a:latin typeface="Century Gothic"/>
                <a:ea typeface="Century Gothic"/>
                <a:cs typeface="Century Gothic"/>
                <a:sym typeface="Century Gothic"/>
              </a:rPr>
              <a:t>Don’t</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forget</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to</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send</a:t>
            </a:r>
            <a:r>
              <a:rPr lang="tr-TR" sz="2000" dirty="0">
                <a:solidFill>
                  <a:srgbClr val="009999"/>
                </a:solidFill>
                <a:latin typeface="Century Gothic"/>
                <a:ea typeface="Century Gothic"/>
                <a:cs typeface="Century Gothic"/>
                <a:sym typeface="Century Gothic"/>
              </a:rPr>
              <a:t> in </a:t>
            </a:r>
            <a:r>
              <a:rPr lang="tr-TR" sz="2000" dirty="0" err="1">
                <a:solidFill>
                  <a:srgbClr val="009999"/>
                </a:solidFill>
                <a:latin typeface="Century Gothic"/>
                <a:ea typeface="Century Gothic"/>
                <a:cs typeface="Century Gothic"/>
                <a:sym typeface="Century Gothic"/>
              </a:rPr>
              <a:t>all</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your</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questions</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to</a:t>
            </a:r>
            <a:r>
              <a:rPr lang="tr-TR" sz="2000" dirty="0">
                <a:solidFill>
                  <a:srgbClr val="009999"/>
                </a:solidFill>
                <a:latin typeface="Century Gothic"/>
                <a:ea typeface="Century Gothic"/>
                <a:cs typeface="Century Gothic"/>
                <a:sym typeface="Century Gothic"/>
              </a:rPr>
              <a:t>:</a:t>
            </a:r>
          </a:p>
          <a:p>
            <a:pPr lvl="0"/>
            <a:endParaRPr lang="tr-TR" sz="2000" dirty="0">
              <a:solidFill>
                <a:srgbClr val="009999"/>
              </a:solidFill>
              <a:latin typeface="Century Gothic"/>
              <a:ea typeface="Century Gothic"/>
              <a:cs typeface="Century Gothic"/>
              <a:sym typeface="Century Gothic"/>
            </a:endParaRPr>
          </a:p>
          <a:p>
            <a:pPr lvl="0"/>
            <a:r>
              <a:rPr lang="tr-TR" sz="2000" b="1" i="1" dirty="0">
                <a:solidFill>
                  <a:srgbClr val="009999"/>
                </a:solidFill>
                <a:latin typeface="Century Gothic"/>
                <a:ea typeface="Century Gothic"/>
                <a:cs typeface="Century Gothic"/>
                <a:sym typeface="Century Gothic"/>
              </a:rPr>
              <a:t>brainintraining2020@gmail.com </a:t>
            </a:r>
          </a:p>
          <a:p>
            <a:pPr marL="0" marR="0" lvl="0" indent="0" algn="l" rtl="0">
              <a:spcBef>
                <a:spcPts val="0"/>
              </a:spcBef>
              <a:spcAft>
                <a:spcPts val="0"/>
              </a:spcAft>
              <a:buNone/>
            </a:pPr>
            <a:endParaRPr lang="tr-TR" sz="2000" dirty="0">
              <a:solidFill>
                <a:srgbClr val="009999"/>
              </a:solidFill>
              <a:latin typeface="Century Gothic"/>
              <a:ea typeface="Century Gothic"/>
              <a:cs typeface="Century Gothic"/>
              <a:sym typeface="Century Gothic"/>
            </a:endParaRPr>
          </a:p>
          <a:p>
            <a:pPr marL="0" marR="0" lvl="0" indent="0" algn="l" rtl="0">
              <a:spcBef>
                <a:spcPts val="0"/>
              </a:spcBef>
              <a:spcAft>
                <a:spcPts val="0"/>
              </a:spcAft>
              <a:buNone/>
            </a:pPr>
            <a:r>
              <a:rPr lang="tr-TR" sz="2000" dirty="0" err="1">
                <a:solidFill>
                  <a:srgbClr val="009999"/>
                </a:solidFill>
                <a:latin typeface="Century Gothic"/>
                <a:ea typeface="Century Gothic"/>
                <a:cs typeface="Century Gothic"/>
                <a:sym typeface="Century Gothic"/>
              </a:rPr>
              <a:t>Look</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out</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for</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answers</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before</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our</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next</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class</a:t>
            </a:r>
            <a:r>
              <a:rPr lang="tr-TR" sz="2000" dirty="0">
                <a:solidFill>
                  <a:srgbClr val="009999"/>
                </a:solidFill>
                <a:latin typeface="Century Gothic"/>
                <a:ea typeface="Century Gothic"/>
                <a:cs typeface="Century Gothic"/>
                <a:sym typeface="Century Gothic"/>
              </a:rPr>
              <a:t>.</a:t>
            </a:r>
          </a:p>
          <a:p>
            <a:pPr marL="0" marR="0" lvl="0" indent="0" algn="l" rtl="0">
              <a:spcBef>
                <a:spcPts val="0"/>
              </a:spcBef>
              <a:spcAft>
                <a:spcPts val="0"/>
              </a:spcAft>
              <a:buNone/>
            </a:pPr>
            <a:endParaRPr lang="tr-TR" sz="2000" dirty="0">
              <a:solidFill>
                <a:srgbClr val="009999"/>
              </a:solidFill>
              <a:latin typeface="Century Gothic"/>
              <a:ea typeface="Century Gothic"/>
              <a:cs typeface="Century Gothic"/>
              <a:sym typeface="Century Gothic"/>
            </a:endParaRPr>
          </a:p>
          <a:p>
            <a:pPr marL="0" marR="0" lvl="0" indent="0" algn="l" rtl="0">
              <a:spcBef>
                <a:spcPts val="0"/>
              </a:spcBef>
              <a:spcAft>
                <a:spcPts val="0"/>
              </a:spcAft>
              <a:buNone/>
            </a:pPr>
            <a:endParaRPr lang="tr-TR" sz="2000" dirty="0">
              <a:solidFill>
                <a:srgbClr val="009999"/>
              </a:solidFill>
              <a:latin typeface="Century Gothic"/>
              <a:ea typeface="Century Gothic"/>
              <a:cs typeface="Century Gothic"/>
              <a:sym typeface="Century Gothic"/>
            </a:endParaRPr>
          </a:p>
          <a:p>
            <a:r>
              <a:rPr lang="tr-TR" sz="2000" dirty="0" err="1">
                <a:solidFill>
                  <a:srgbClr val="009999"/>
                </a:solidFill>
                <a:latin typeface="Century Gothic"/>
                <a:ea typeface="Century Gothic"/>
                <a:cs typeface="Century Gothic"/>
                <a:sym typeface="Century Gothic"/>
              </a:rPr>
              <a:t>See</a:t>
            </a:r>
            <a:r>
              <a:rPr lang="tr-TR" sz="2000" dirty="0">
                <a:solidFill>
                  <a:srgbClr val="009999"/>
                </a:solidFill>
                <a:latin typeface="Century Gothic"/>
                <a:ea typeface="Century Gothic"/>
                <a:cs typeface="Century Gothic"/>
                <a:sym typeface="Century Gothic"/>
              </a:rPr>
              <a:t> </a:t>
            </a:r>
            <a:r>
              <a:rPr lang="tr-TR" sz="2000" dirty="0" err="1">
                <a:solidFill>
                  <a:srgbClr val="009999"/>
                </a:solidFill>
                <a:latin typeface="Century Gothic"/>
                <a:ea typeface="Century Gothic"/>
                <a:cs typeface="Century Gothic"/>
                <a:sym typeface="Century Gothic"/>
              </a:rPr>
              <a:t>you</a:t>
            </a:r>
            <a:r>
              <a:rPr lang="tr-TR" sz="2000" dirty="0">
                <a:solidFill>
                  <a:srgbClr val="009999"/>
                </a:solidFill>
                <a:latin typeface="Century Gothic"/>
                <a:ea typeface="Century Gothic"/>
                <a:cs typeface="Century Gothic"/>
                <a:sym typeface="Century Gothic"/>
              </a:rPr>
              <a:t> 27/02/2021 @ 6:00 PM </a:t>
            </a:r>
            <a:r>
              <a:rPr lang="tr-TR" sz="2000" dirty="0" err="1">
                <a:solidFill>
                  <a:srgbClr val="009999"/>
                </a:solidFill>
                <a:latin typeface="Century Gothic"/>
                <a:ea typeface="Century Gothic"/>
                <a:cs typeface="Century Gothic"/>
                <a:sym typeface="Century Gothic"/>
              </a:rPr>
              <a:t>for</a:t>
            </a:r>
            <a:r>
              <a:rPr lang="tr-TR" sz="2000" dirty="0">
                <a:solidFill>
                  <a:srgbClr val="009999"/>
                </a:solidFill>
                <a:latin typeface="Century Gothic"/>
                <a:ea typeface="Century Gothic"/>
                <a:cs typeface="Century Gothic"/>
                <a:sym typeface="Century Gothic"/>
              </a:rPr>
              <a:t> </a:t>
            </a:r>
            <a:r>
              <a:rPr lang="tr-TR" sz="2000" b="1" i="1" dirty="0">
                <a:solidFill>
                  <a:srgbClr val="009999"/>
                </a:solidFill>
                <a:latin typeface="Century Gothic"/>
                <a:ea typeface="Century Gothic"/>
                <a:cs typeface="Century Gothic"/>
                <a:sym typeface="Century Gothic"/>
              </a:rPr>
              <a:t>FOUNDATIONS 2 - </a:t>
            </a:r>
            <a:r>
              <a:rPr lang="tr-TR" sz="2000" b="1" i="1" dirty="0" err="1">
                <a:solidFill>
                  <a:srgbClr val="009999"/>
                </a:solidFill>
                <a:latin typeface="Century Gothic"/>
                <a:ea typeface="Century Gothic"/>
                <a:cs typeface="Century Gothic"/>
                <a:sym typeface="Century Gothic"/>
              </a:rPr>
              <a:t>Subcellular</a:t>
            </a:r>
            <a:r>
              <a:rPr lang="tr-TR" sz="2000" b="1" i="1" dirty="0">
                <a:solidFill>
                  <a:srgbClr val="009999"/>
                </a:solidFill>
                <a:latin typeface="Century Gothic"/>
                <a:ea typeface="Century Gothic"/>
                <a:cs typeface="Century Gothic"/>
                <a:sym typeface="Century Gothic"/>
              </a:rPr>
              <a:t> </a:t>
            </a:r>
            <a:r>
              <a:rPr lang="tr-TR" sz="2000" b="1" i="1" dirty="0" err="1">
                <a:solidFill>
                  <a:srgbClr val="009999"/>
                </a:solidFill>
                <a:latin typeface="Century Gothic"/>
                <a:ea typeface="Century Gothic"/>
                <a:cs typeface="Century Gothic"/>
                <a:sym typeface="Century Gothic"/>
              </a:rPr>
              <a:t>Organelles</a:t>
            </a:r>
            <a:endParaRPr lang="tr-TR" sz="2000" b="1" i="1" dirty="0">
              <a:solidFill>
                <a:srgbClr val="009999"/>
              </a:solidFill>
              <a:latin typeface="Century Gothic"/>
              <a:ea typeface="Century Gothic"/>
              <a:cs typeface="Century Gothic"/>
              <a:sym typeface="Century Gothic"/>
            </a:endParaRPr>
          </a:p>
          <a:p>
            <a:pPr marL="0" marR="0" lvl="0" indent="0" algn="l" rtl="0">
              <a:spcBef>
                <a:spcPts val="0"/>
              </a:spcBef>
              <a:spcAft>
                <a:spcPts val="0"/>
              </a:spcAft>
              <a:buNone/>
            </a:pPr>
            <a:endParaRPr lang="tr-TR" sz="2000" dirty="0">
              <a:solidFill>
                <a:srgbClr val="009999"/>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rgbClr val="009999"/>
              </a:solidFill>
              <a:latin typeface="Century Gothic"/>
              <a:ea typeface="Century Gothic"/>
              <a:cs typeface="Century Gothic"/>
              <a:sym typeface="Century Gothic"/>
            </a:endParaRPr>
          </a:p>
        </p:txBody>
      </p:sp>
      <p:grpSp>
        <p:nvGrpSpPr>
          <p:cNvPr id="1094" name="Google Shape;1094;p29"/>
          <p:cNvGrpSpPr/>
          <p:nvPr/>
        </p:nvGrpSpPr>
        <p:grpSpPr>
          <a:xfrm flipH="1">
            <a:off x="6298564" y="-3082"/>
            <a:ext cx="5860641" cy="6861082"/>
            <a:chOff x="441028" y="108253"/>
            <a:chExt cx="4654180" cy="6678233"/>
          </a:xfrm>
        </p:grpSpPr>
        <p:cxnSp>
          <p:nvCxnSpPr>
            <p:cNvPr id="1095" name="Google Shape;1095;p29"/>
            <p:cNvCxnSpPr/>
            <p:nvPr/>
          </p:nvCxnSpPr>
          <p:spPr>
            <a:xfrm>
              <a:off x="1397000" y="109248"/>
              <a:ext cx="3698208" cy="2003942"/>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096" name="Google Shape;1096;p29"/>
            <p:cNvCxnSpPr/>
            <p:nvPr/>
          </p:nvCxnSpPr>
          <p:spPr>
            <a:xfrm>
              <a:off x="441030" y="975564"/>
              <a:ext cx="4034133" cy="2193086"/>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097" name="Google Shape;1097;p29"/>
            <p:cNvCxnSpPr/>
            <p:nvPr/>
          </p:nvCxnSpPr>
          <p:spPr>
            <a:xfrm>
              <a:off x="441030" y="2325338"/>
              <a:ext cx="4259152" cy="2315413"/>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098" name="Google Shape;1098;p29"/>
            <p:cNvCxnSpPr/>
            <p:nvPr/>
          </p:nvCxnSpPr>
          <p:spPr>
            <a:xfrm>
              <a:off x="441030" y="3668759"/>
              <a:ext cx="4338247" cy="2358412"/>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099" name="Google Shape;1099;p29"/>
            <p:cNvCxnSpPr/>
            <p:nvPr/>
          </p:nvCxnSpPr>
          <p:spPr>
            <a:xfrm>
              <a:off x="442776" y="5064209"/>
              <a:ext cx="3204537" cy="1722277"/>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100" name="Google Shape;1100;p29"/>
            <p:cNvCxnSpPr/>
            <p:nvPr/>
          </p:nvCxnSpPr>
          <p:spPr>
            <a:xfrm>
              <a:off x="441030" y="6380062"/>
              <a:ext cx="754357" cy="405429"/>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101" name="Google Shape;1101;p29"/>
            <p:cNvCxnSpPr/>
            <p:nvPr/>
          </p:nvCxnSpPr>
          <p:spPr>
            <a:xfrm rot="10800000" flipH="1">
              <a:off x="441030" y="935237"/>
              <a:ext cx="4034131" cy="2248000"/>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102" name="Google Shape;1102;p29"/>
            <p:cNvCxnSpPr/>
            <p:nvPr/>
          </p:nvCxnSpPr>
          <p:spPr>
            <a:xfrm rot="10800000" flipH="1">
              <a:off x="441030" y="2083389"/>
              <a:ext cx="4314751" cy="2404374"/>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103" name="Google Shape;1103;p29"/>
            <p:cNvCxnSpPr/>
            <p:nvPr/>
          </p:nvCxnSpPr>
          <p:spPr>
            <a:xfrm rot="10800000" flipH="1">
              <a:off x="441028" y="3440258"/>
              <a:ext cx="4425082" cy="2465854"/>
            </a:xfrm>
            <a:prstGeom prst="straightConnector1">
              <a:avLst/>
            </a:prstGeom>
            <a:noFill/>
            <a:ln w="12700" cap="rnd" cmpd="sng">
              <a:solidFill>
                <a:srgbClr val="FFFFFF">
                  <a:alpha val="49803"/>
                </a:srgbClr>
              </a:solidFill>
              <a:prstDash val="solid"/>
              <a:miter lim="800000"/>
              <a:headEnd type="none" w="sm" len="sm"/>
              <a:tailEnd type="none" w="sm" len="sm"/>
            </a:ln>
          </p:spPr>
        </p:cxnSp>
        <p:cxnSp>
          <p:nvCxnSpPr>
            <p:cNvPr id="1104" name="Google Shape;1104;p29"/>
            <p:cNvCxnSpPr/>
            <p:nvPr/>
          </p:nvCxnSpPr>
          <p:spPr>
            <a:xfrm rot="10800000" flipH="1">
              <a:off x="1261223" y="4797682"/>
              <a:ext cx="3567204" cy="1987809"/>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105" name="Google Shape;1105;p29"/>
            <p:cNvCxnSpPr/>
            <p:nvPr/>
          </p:nvCxnSpPr>
          <p:spPr>
            <a:xfrm rot="10800000" flipH="1">
              <a:off x="441028" y="108253"/>
              <a:ext cx="3103433" cy="1729372"/>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106" name="Google Shape;1106;p29"/>
            <p:cNvCxnSpPr/>
            <p:nvPr/>
          </p:nvCxnSpPr>
          <p:spPr>
            <a:xfrm rot="10800000" flipH="1">
              <a:off x="441030" y="111253"/>
              <a:ext cx="682160" cy="377986"/>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107" name="Google Shape;1107;p29"/>
            <p:cNvCxnSpPr/>
            <p:nvPr/>
          </p:nvCxnSpPr>
          <p:spPr>
            <a:xfrm>
              <a:off x="1206647" y="109248"/>
              <a:ext cx="0" cy="6677238"/>
            </a:xfrm>
            <a:prstGeom prst="straightConnector1">
              <a:avLst/>
            </a:prstGeom>
            <a:noFill/>
            <a:ln w="12700" cap="rnd" cmpd="sng">
              <a:solidFill>
                <a:srgbClr val="FFFFFF">
                  <a:alpha val="60000"/>
                </a:srgbClr>
              </a:solidFill>
              <a:prstDash val="solid"/>
              <a:miter lim="800000"/>
              <a:headEnd type="none" w="sm" len="sm"/>
              <a:tailEnd type="none" w="sm" len="sm"/>
            </a:ln>
          </p:spPr>
        </p:cxnSp>
        <p:cxnSp>
          <p:nvCxnSpPr>
            <p:cNvPr id="1108" name="Google Shape;1108;p29"/>
            <p:cNvCxnSpPr/>
            <p:nvPr/>
          </p:nvCxnSpPr>
          <p:spPr>
            <a:xfrm>
              <a:off x="3676895" y="108253"/>
              <a:ext cx="0" cy="6678233"/>
            </a:xfrm>
            <a:prstGeom prst="straightConnector1">
              <a:avLst/>
            </a:prstGeom>
            <a:noFill/>
            <a:ln w="12700" cap="rnd" cmpd="sng">
              <a:solidFill>
                <a:srgbClr val="FFFFFF">
                  <a:alpha val="60000"/>
                </a:srgbClr>
              </a:solidFill>
              <a:prstDash val="solid"/>
              <a:miter lim="800000"/>
              <a:headEnd type="none" w="sm" len="sm"/>
              <a:tailEnd type="none" w="sm" len="sm"/>
            </a:ln>
          </p:spPr>
        </p:cxnSp>
      </p:grpSp>
      <p:grpSp>
        <p:nvGrpSpPr>
          <p:cNvPr id="1109" name="Google Shape;1109;p29"/>
          <p:cNvGrpSpPr/>
          <p:nvPr/>
        </p:nvGrpSpPr>
        <p:grpSpPr>
          <a:xfrm>
            <a:off x="8085157" y="5279067"/>
            <a:ext cx="587486" cy="1728000"/>
            <a:chOff x="8085157" y="5279067"/>
            <a:chExt cx="587486" cy="1728000"/>
          </a:xfrm>
        </p:grpSpPr>
        <p:sp>
          <p:nvSpPr>
            <p:cNvPr id="1110" name="Google Shape;1110;p29"/>
            <p:cNvSpPr/>
            <p:nvPr/>
          </p:nvSpPr>
          <p:spPr>
            <a:xfrm rot="10800000">
              <a:off x="8085157" y="5546117"/>
              <a:ext cx="587486" cy="1460950"/>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11" name="Google Shape;1111;p29"/>
            <p:cNvSpPr/>
            <p:nvPr/>
          </p:nvSpPr>
          <p:spPr>
            <a:xfrm>
              <a:off x="8111847" y="5279067"/>
              <a:ext cx="534106" cy="534099"/>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12" name="Google Shape;1112;p29"/>
          <p:cNvGrpSpPr/>
          <p:nvPr/>
        </p:nvGrpSpPr>
        <p:grpSpPr>
          <a:xfrm>
            <a:off x="7891999" y="3435106"/>
            <a:ext cx="807500" cy="2304000"/>
            <a:chOff x="7891999" y="3435106"/>
            <a:chExt cx="807500" cy="2304000"/>
          </a:xfrm>
        </p:grpSpPr>
        <p:sp>
          <p:nvSpPr>
            <p:cNvPr id="1113" name="Google Shape;1113;p29"/>
            <p:cNvSpPr/>
            <p:nvPr/>
          </p:nvSpPr>
          <p:spPr>
            <a:xfrm rot="10800000">
              <a:off x="7891999" y="3791172"/>
              <a:ext cx="807500" cy="194793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14" name="Google Shape;1114;p29"/>
            <p:cNvSpPr/>
            <p:nvPr/>
          </p:nvSpPr>
          <p:spPr>
            <a:xfrm>
              <a:off x="7939684" y="3435106"/>
              <a:ext cx="712133" cy="712132"/>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15" name="Google Shape;1115;p29"/>
          <p:cNvGrpSpPr/>
          <p:nvPr/>
        </p:nvGrpSpPr>
        <p:grpSpPr>
          <a:xfrm>
            <a:off x="8930899" y="5019598"/>
            <a:ext cx="771066" cy="2268000"/>
            <a:chOff x="8930899" y="5019598"/>
            <a:chExt cx="771066" cy="2268000"/>
          </a:xfrm>
        </p:grpSpPr>
        <p:sp>
          <p:nvSpPr>
            <p:cNvPr id="1116" name="Google Shape;1116;p29"/>
            <p:cNvSpPr/>
            <p:nvPr/>
          </p:nvSpPr>
          <p:spPr>
            <a:xfrm rot="10800000">
              <a:off x="8930899" y="5370100"/>
              <a:ext cx="771066" cy="191749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17" name="Google Shape;1117;p29"/>
            <p:cNvSpPr/>
            <p:nvPr/>
          </p:nvSpPr>
          <p:spPr>
            <a:xfrm>
              <a:off x="8965930" y="5019598"/>
              <a:ext cx="701006" cy="701005"/>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18" name="Google Shape;1118;p29"/>
          <p:cNvGrpSpPr/>
          <p:nvPr/>
        </p:nvGrpSpPr>
        <p:grpSpPr>
          <a:xfrm>
            <a:off x="6198014" y="3951156"/>
            <a:ext cx="786986" cy="2124000"/>
            <a:chOff x="6198014" y="3951156"/>
            <a:chExt cx="786986" cy="2124000"/>
          </a:xfrm>
        </p:grpSpPr>
        <p:sp>
          <p:nvSpPr>
            <p:cNvPr id="1119" name="Google Shape;1119;p29"/>
            <p:cNvSpPr/>
            <p:nvPr/>
          </p:nvSpPr>
          <p:spPr>
            <a:xfrm rot="10800000">
              <a:off x="6198014" y="4279404"/>
              <a:ext cx="786986" cy="1795752"/>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20" name="Google Shape;1120;p29"/>
            <p:cNvSpPr/>
            <p:nvPr/>
          </p:nvSpPr>
          <p:spPr>
            <a:xfrm>
              <a:off x="6263259" y="3951156"/>
              <a:ext cx="656498" cy="656497"/>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21" name="Google Shape;1121;p29"/>
          <p:cNvGrpSpPr/>
          <p:nvPr/>
        </p:nvGrpSpPr>
        <p:grpSpPr>
          <a:xfrm>
            <a:off x="8491539" y="3705321"/>
            <a:ext cx="1248391" cy="3672000"/>
            <a:chOff x="8491539" y="3705321"/>
            <a:chExt cx="1248391" cy="3672000"/>
          </a:xfrm>
        </p:grpSpPr>
        <p:sp>
          <p:nvSpPr>
            <p:cNvPr id="1122" name="Google Shape;1122;p29"/>
            <p:cNvSpPr/>
            <p:nvPr/>
          </p:nvSpPr>
          <p:spPr>
            <a:xfrm rot="10800000">
              <a:off x="8491539" y="4272801"/>
              <a:ext cx="1248391" cy="3104520"/>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23" name="Google Shape;1123;p29"/>
            <p:cNvSpPr/>
            <p:nvPr/>
          </p:nvSpPr>
          <p:spPr>
            <a:xfrm>
              <a:off x="8548254" y="3705321"/>
              <a:ext cx="1134960" cy="1134960"/>
            </a:xfrm>
            <a:prstGeom prst="ellipse">
              <a:avLst/>
            </a:prstGeom>
            <a:gradFill>
              <a:gsLst>
                <a:gs pos="0">
                  <a:srgbClr val="FFF5CE"/>
                </a:gs>
                <a:gs pos="60000">
                  <a:srgbClr val="009999"/>
                </a:gs>
                <a:gs pos="100000">
                  <a:srgbClr val="009999"/>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24" name="Google Shape;1124;p29"/>
          <p:cNvGrpSpPr/>
          <p:nvPr/>
        </p:nvGrpSpPr>
        <p:grpSpPr>
          <a:xfrm>
            <a:off x="7678206" y="4173322"/>
            <a:ext cx="905695" cy="2664001"/>
            <a:chOff x="7678206" y="4173322"/>
            <a:chExt cx="905695" cy="2664001"/>
          </a:xfrm>
        </p:grpSpPr>
        <p:sp>
          <p:nvSpPr>
            <p:cNvPr id="1125" name="Google Shape;1125;p29"/>
            <p:cNvSpPr/>
            <p:nvPr/>
          </p:nvSpPr>
          <p:spPr>
            <a:xfrm rot="10800000">
              <a:off x="7678206" y="4585024"/>
              <a:ext cx="905695" cy="225229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26" name="Google Shape;1126;p29"/>
            <p:cNvSpPr/>
            <p:nvPr/>
          </p:nvSpPr>
          <p:spPr>
            <a:xfrm>
              <a:off x="7719353" y="4173322"/>
              <a:ext cx="823402" cy="823403"/>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27" name="Google Shape;1127;p29"/>
          <p:cNvGrpSpPr/>
          <p:nvPr/>
        </p:nvGrpSpPr>
        <p:grpSpPr>
          <a:xfrm>
            <a:off x="8158768" y="4511565"/>
            <a:ext cx="942412" cy="2772000"/>
            <a:chOff x="8158768" y="4511565"/>
            <a:chExt cx="942412" cy="2772000"/>
          </a:xfrm>
        </p:grpSpPr>
        <p:sp>
          <p:nvSpPr>
            <p:cNvPr id="1128" name="Google Shape;1128;p29"/>
            <p:cNvSpPr/>
            <p:nvPr/>
          </p:nvSpPr>
          <p:spPr>
            <a:xfrm rot="10800000">
              <a:off x="8158768" y="4939957"/>
              <a:ext cx="942412" cy="234360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29" name="Google Shape;1129;p29"/>
            <p:cNvSpPr/>
            <p:nvPr/>
          </p:nvSpPr>
          <p:spPr>
            <a:xfrm>
              <a:off x="8201583" y="4511565"/>
              <a:ext cx="856783" cy="856784"/>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30" name="Google Shape;1130;p29"/>
          <p:cNvGrpSpPr/>
          <p:nvPr/>
        </p:nvGrpSpPr>
        <p:grpSpPr>
          <a:xfrm>
            <a:off x="11309411" y="6011164"/>
            <a:ext cx="715902" cy="1980000"/>
            <a:chOff x="11309411" y="6011164"/>
            <a:chExt cx="715902" cy="1980000"/>
          </a:xfrm>
        </p:grpSpPr>
        <p:sp>
          <p:nvSpPr>
            <p:cNvPr id="1131" name="Google Shape;1131;p29"/>
            <p:cNvSpPr/>
            <p:nvPr/>
          </p:nvSpPr>
          <p:spPr>
            <a:xfrm rot="10800000">
              <a:off x="11309411" y="6317158"/>
              <a:ext cx="715902" cy="1674006"/>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32" name="Google Shape;1132;p29"/>
            <p:cNvSpPr/>
            <p:nvPr/>
          </p:nvSpPr>
          <p:spPr>
            <a:xfrm>
              <a:off x="11361368" y="6011164"/>
              <a:ext cx="611990" cy="611988"/>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33" name="Google Shape;1133;p29"/>
          <p:cNvGrpSpPr/>
          <p:nvPr/>
        </p:nvGrpSpPr>
        <p:grpSpPr>
          <a:xfrm>
            <a:off x="9272737" y="6173657"/>
            <a:ext cx="868978" cy="2556000"/>
            <a:chOff x="9272737" y="6173657"/>
            <a:chExt cx="868978" cy="2556000"/>
          </a:xfrm>
        </p:grpSpPr>
        <p:sp>
          <p:nvSpPr>
            <p:cNvPr id="1134" name="Google Shape;1134;p29"/>
            <p:cNvSpPr/>
            <p:nvPr/>
          </p:nvSpPr>
          <p:spPr>
            <a:xfrm rot="10800000">
              <a:off x="9272737" y="6568668"/>
              <a:ext cx="868978" cy="216098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35" name="Google Shape;1135;p29"/>
            <p:cNvSpPr/>
            <p:nvPr/>
          </p:nvSpPr>
          <p:spPr>
            <a:xfrm>
              <a:off x="9312216" y="6173657"/>
              <a:ext cx="790021" cy="790021"/>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36" name="Google Shape;1136;p29"/>
          <p:cNvGrpSpPr/>
          <p:nvPr/>
        </p:nvGrpSpPr>
        <p:grpSpPr>
          <a:xfrm>
            <a:off x="8447464" y="5580235"/>
            <a:ext cx="1174957" cy="3455999"/>
            <a:chOff x="8447464" y="5580235"/>
            <a:chExt cx="1174957" cy="3455999"/>
          </a:xfrm>
        </p:grpSpPr>
        <p:sp>
          <p:nvSpPr>
            <p:cNvPr id="1137" name="Google Shape;1137;p29"/>
            <p:cNvSpPr/>
            <p:nvPr/>
          </p:nvSpPr>
          <p:spPr>
            <a:xfrm rot="10800000">
              <a:off x="8447464" y="6114333"/>
              <a:ext cx="1174957" cy="2921901"/>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38" name="Google Shape;1138;p29"/>
            <p:cNvSpPr/>
            <p:nvPr/>
          </p:nvSpPr>
          <p:spPr>
            <a:xfrm>
              <a:off x="8500844" y="5580235"/>
              <a:ext cx="1068199" cy="1068198"/>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39" name="Google Shape;1139;p29"/>
          <p:cNvGrpSpPr/>
          <p:nvPr/>
        </p:nvGrpSpPr>
        <p:grpSpPr>
          <a:xfrm>
            <a:off x="5713365" y="4642065"/>
            <a:ext cx="1358547" cy="3996000"/>
            <a:chOff x="5713365" y="4642065"/>
            <a:chExt cx="1358547" cy="3996000"/>
          </a:xfrm>
        </p:grpSpPr>
        <p:sp>
          <p:nvSpPr>
            <p:cNvPr id="1140" name="Google Shape;1140;p29"/>
            <p:cNvSpPr/>
            <p:nvPr/>
          </p:nvSpPr>
          <p:spPr>
            <a:xfrm rot="10800000">
              <a:off x="5713365" y="5259617"/>
              <a:ext cx="1358547" cy="337844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41" name="Google Shape;1141;p29"/>
            <p:cNvSpPr/>
            <p:nvPr/>
          </p:nvSpPr>
          <p:spPr>
            <a:xfrm>
              <a:off x="5775086" y="4642065"/>
              <a:ext cx="1235107" cy="1235104"/>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42" name="Google Shape;1142;p29"/>
          <p:cNvGrpSpPr/>
          <p:nvPr/>
        </p:nvGrpSpPr>
        <p:grpSpPr>
          <a:xfrm>
            <a:off x="7146608" y="5004310"/>
            <a:ext cx="820027" cy="2412000"/>
            <a:chOff x="7146608" y="5004310"/>
            <a:chExt cx="820027" cy="2412000"/>
          </a:xfrm>
        </p:grpSpPr>
        <p:sp>
          <p:nvSpPr>
            <p:cNvPr id="1143" name="Google Shape;1143;p29"/>
            <p:cNvSpPr/>
            <p:nvPr/>
          </p:nvSpPr>
          <p:spPr>
            <a:xfrm rot="10800000">
              <a:off x="7146608" y="5377067"/>
              <a:ext cx="820027" cy="2039243"/>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44" name="Google Shape;1144;p29"/>
            <p:cNvSpPr/>
            <p:nvPr/>
          </p:nvSpPr>
          <p:spPr>
            <a:xfrm>
              <a:off x="7183863" y="5004310"/>
              <a:ext cx="745518" cy="745513"/>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45" name="Google Shape;1145;p29"/>
          <p:cNvGrpSpPr/>
          <p:nvPr/>
        </p:nvGrpSpPr>
        <p:grpSpPr>
          <a:xfrm>
            <a:off x="6965950" y="4426151"/>
            <a:ext cx="879620" cy="2555999"/>
            <a:chOff x="6965950" y="4426151"/>
            <a:chExt cx="879620" cy="2555999"/>
          </a:xfrm>
        </p:grpSpPr>
        <p:sp>
          <p:nvSpPr>
            <p:cNvPr id="1146" name="Google Shape;1146;p29"/>
            <p:cNvSpPr/>
            <p:nvPr/>
          </p:nvSpPr>
          <p:spPr>
            <a:xfrm rot="10800000">
              <a:off x="6965950" y="4821161"/>
              <a:ext cx="879620" cy="216098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47" name="Google Shape;1147;p29"/>
            <p:cNvSpPr/>
            <p:nvPr/>
          </p:nvSpPr>
          <p:spPr>
            <a:xfrm>
              <a:off x="7010750" y="4426151"/>
              <a:ext cx="790022" cy="790021"/>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48" name="Google Shape;1148;p29"/>
          <p:cNvGrpSpPr/>
          <p:nvPr/>
        </p:nvGrpSpPr>
        <p:grpSpPr>
          <a:xfrm>
            <a:off x="10573460" y="4642065"/>
            <a:ext cx="525546" cy="1331996"/>
            <a:chOff x="10573460" y="4642065"/>
            <a:chExt cx="525546" cy="1331996"/>
          </a:xfrm>
        </p:grpSpPr>
        <p:sp>
          <p:nvSpPr>
            <p:cNvPr id="1149" name="Google Shape;1149;p29"/>
            <p:cNvSpPr/>
            <p:nvPr/>
          </p:nvSpPr>
          <p:spPr>
            <a:xfrm rot="10800000">
              <a:off x="10573460" y="4847912"/>
              <a:ext cx="525546" cy="112614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50" name="Google Shape;1150;p29"/>
            <p:cNvSpPr/>
            <p:nvPr/>
          </p:nvSpPr>
          <p:spPr>
            <a:xfrm>
              <a:off x="10630379" y="4642065"/>
              <a:ext cx="411710" cy="411701"/>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51" name="Google Shape;1151;p29"/>
          <p:cNvGrpSpPr/>
          <p:nvPr/>
        </p:nvGrpSpPr>
        <p:grpSpPr>
          <a:xfrm>
            <a:off x="9721347" y="4036519"/>
            <a:ext cx="715672" cy="1980000"/>
            <a:chOff x="9721347" y="4036519"/>
            <a:chExt cx="715672" cy="1980000"/>
          </a:xfrm>
        </p:grpSpPr>
        <p:sp>
          <p:nvSpPr>
            <p:cNvPr id="1152" name="Google Shape;1152;p29"/>
            <p:cNvSpPr/>
            <p:nvPr/>
          </p:nvSpPr>
          <p:spPr>
            <a:xfrm rot="10800000">
              <a:off x="9721347" y="4342513"/>
              <a:ext cx="715672" cy="1674006"/>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53" name="Google Shape;1153;p29"/>
            <p:cNvSpPr/>
            <p:nvPr/>
          </p:nvSpPr>
          <p:spPr>
            <a:xfrm>
              <a:off x="9773189" y="4036519"/>
              <a:ext cx="611990" cy="611988"/>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54" name="Google Shape;1154;p29"/>
          <p:cNvGrpSpPr/>
          <p:nvPr/>
        </p:nvGrpSpPr>
        <p:grpSpPr>
          <a:xfrm>
            <a:off x="7097292" y="3424240"/>
            <a:ext cx="1077041" cy="3167998"/>
            <a:chOff x="7097292" y="3424240"/>
            <a:chExt cx="1077041" cy="3167998"/>
          </a:xfrm>
        </p:grpSpPr>
        <p:sp>
          <p:nvSpPr>
            <p:cNvPr id="1155" name="Google Shape;1155;p29"/>
            <p:cNvSpPr/>
            <p:nvPr/>
          </p:nvSpPr>
          <p:spPr>
            <a:xfrm rot="10800000">
              <a:off x="7097292" y="3913829"/>
              <a:ext cx="1077041" cy="267840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56" name="Google Shape;1156;p29"/>
            <p:cNvSpPr/>
            <p:nvPr/>
          </p:nvSpPr>
          <p:spPr>
            <a:xfrm>
              <a:off x="7146224" y="3424240"/>
              <a:ext cx="979179" cy="979179"/>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57" name="Google Shape;1157;p29"/>
          <p:cNvGrpSpPr/>
          <p:nvPr/>
        </p:nvGrpSpPr>
        <p:grpSpPr>
          <a:xfrm>
            <a:off x="8359404" y="2834374"/>
            <a:ext cx="759196" cy="2124000"/>
            <a:chOff x="8359404" y="2834374"/>
            <a:chExt cx="759196" cy="2124000"/>
          </a:xfrm>
        </p:grpSpPr>
        <p:sp>
          <p:nvSpPr>
            <p:cNvPr id="1158" name="Google Shape;1158;p29"/>
            <p:cNvSpPr/>
            <p:nvPr/>
          </p:nvSpPr>
          <p:spPr>
            <a:xfrm rot="10800000">
              <a:off x="8359404" y="3162622"/>
              <a:ext cx="759196" cy="1795752"/>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59" name="Google Shape;1159;p29"/>
            <p:cNvSpPr/>
            <p:nvPr/>
          </p:nvSpPr>
          <p:spPr>
            <a:xfrm>
              <a:off x="8410754" y="2834374"/>
              <a:ext cx="656498" cy="656497"/>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60" name="Google Shape;1160;p29"/>
          <p:cNvGrpSpPr/>
          <p:nvPr/>
        </p:nvGrpSpPr>
        <p:grpSpPr>
          <a:xfrm>
            <a:off x="7769523" y="2742671"/>
            <a:ext cx="655340" cy="1728000"/>
            <a:chOff x="7769523" y="2742671"/>
            <a:chExt cx="655340" cy="1728000"/>
          </a:xfrm>
        </p:grpSpPr>
        <p:sp>
          <p:nvSpPr>
            <p:cNvPr id="1161" name="Google Shape;1161;p29"/>
            <p:cNvSpPr/>
            <p:nvPr/>
          </p:nvSpPr>
          <p:spPr>
            <a:xfrm rot="10800000">
              <a:off x="7769523" y="3009721"/>
              <a:ext cx="655340" cy="1460950"/>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62" name="Google Shape;1162;p29"/>
            <p:cNvSpPr/>
            <p:nvPr/>
          </p:nvSpPr>
          <p:spPr>
            <a:xfrm>
              <a:off x="7830143" y="2742671"/>
              <a:ext cx="534102" cy="534099"/>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63" name="Google Shape;1163;p29"/>
          <p:cNvGrpSpPr/>
          <p:nvPr/>
        </p:nvGrpSpPr>
        <p:grpSpPr>
          <a:xfrm>
            <a:off x="8279535" y="2409047"/>
            <a:ext cx="537440" cy="1404000"/>
            <a:chOff x="8279535" y="2409047"/>
            <a:chExt cx="537440" cy="1404000"/>
          </a:xfrm>
        </p:grpSpPr>
        <p:sp>
          <p:nvSpPr>
            <p:cNvPr id="1164" name="Google Shape;1164;p29"/>
            <p:cNvSpPr/>
            <p:nvPr/>
          </p:nvSpPr>
          <p:spPr>
            <a:xfrm rot="10800000">
              <a:off x="8279535" y="2626025"/>
              <a:ext cx="537440" cy="1187022"/>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65" name="Google Shape;1165;p29"/>
            <p:cNvSpPr/>
            <p:nvPr/>
          </p:nvSpPr>
          <p:spPr>
            <a:xfrm>
              <a:off x="8331276" y="2409047"/>
              <a:ext cx="433959" cy="433955"/>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66" name="Google Shape;1166;p29"/>
          <p:cNvGrpSpPr/>
          <p:nvPr/>
        </p:nvGrpSpPr>
        <p:grpSpPr>
          <a:xfrm>
            <a:off x="8849684" y="2232622"/>
            <a:ext cx="788156" cy="2160000"/>
            <a:chOff x="8851144" y="2051771"/>
            <a:chExt cx="788156" cy="2160000"/>
          </a:xfrm>
        </p:grpSpPr>
        <p:sp>
          <p:nvSpPr>
            <p:cNvPr id="1167" name="Google Shape;1167;p29"/>
            <p:cNvSpPr/>
            <p:nvPr/>
          </p:nvSpPr>
          <p:spPr>
            <a:xfrm rot="10800000">
              <a:off x="8851144" y="2385583"/>
              <a:ext cx="788156" cy="182618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68" name="Google Shape;1168;p29"/>
            <p:cNvSpPr/>
            <p:nvPr/>
          </p:nvSpPr>
          <p:spPr>
            <a:xfrm>
              <a:off x="8911411" y="2051771"/>
              <a:ext cx="667625" cy="667624"/>
            </a:xfrm>
            <a:prstGeom prst="ellipse">
              <a:avLst/>
            </a:prstGeom>
            <a:gradFill>
              <a:gsLst>
                <a:gs pos="0">
                  <a:srgbClr val="FFF5CE"/>
                </a:gs>
                <a:gs pos="60000">
                  <a:srgbClr val="009999"/>
                </a:gs>
                <a:gs pos="100000">
                  <a:srgbClr val="009999"/>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69" name="Google Shape;1169;p29"/>
          <p:cNvGrpSpPr/>
          <p:nvPr/>
        </p:nvGrpSpPr>
        <p:grpSpPr>
          <a:xfrm>
            <a:off x="7794790" y="2045230"/>
            <a:ext cx="536716" cy="1331997"/>
            <a:chOff x="7811947" y="1829573"/>
            <a:chExt cx="536716" cy="1331997"/>
          </a:xfrm>
        </p:grpSpPr>
        <p:sp>
          <p:nvSpPr>
            <p:cNvPr id="1170" name="Google Shape;1170;p29"/>
            <p:cNvSpPr/>
            <p:nvPr/>
          </p:nvSpPr>
          <p:spPr>
            <a:xfrm rot="10800000">
              <a:off x="7811947" y="2035421"/>
              <a:ext cx="536716" cy="112614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71" name="Google Shape;1171;p29"/>
            <p:cNvSpPr/>
            <p:nvPr/>
          </p:nvSpPr>
          <p:spPr>
            <a:xfrm>
              <a:off x="7874453" y="1829573"/>
              <a:ext cx="411705" cy="411701"/>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72" name="Google Shape;1172;p29"/>
          <p:cNvGrpSpPr/>
          <p:nvPr/>
        </p:nvGrpSpPr>
        <p:grpSpPr>
          <a:xfrm>
            <a:off x="7245345" y="5466330"/>
            <a:ext cx="1358542" cy="3996000"/>
            <a:chOff x="7245345" y="5466330"/>
            <a:chExt cx="1358542" cy="3996000"/>
          </a:xfrm>
        </p:grpSpPr>
        <p:sp>
          <p:nvSpPr>
            <p:cNvPr id="1173" name="Google Shape;1173;p29"/>
            <p:cNvSpPr/>
            <p:nvPr/>
          </p:nvSpPr>
          <p:spPr>
            <a:xfrm rot="10800000">
              <a:off x="7245345" y="6083882"/>
              <a:ext cx="1358542" cy="3378448"/>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74" name="Google Shape;1174;p29"/>
            <p:cNvSpPr/>
            <p:nvPr/>
          </p:nvSpPr>
          <p:spPr>
            <a:xfrm>
              <a:off x="7307066" y="5466330"/>
              <a:ext cx="1235103" cy="1235104"/>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75" name="Google Shape;1175;p29"/>
          <p:cNvGrpSpPr/>
          <p:nvPr/>
        </p:nvGrpSpPr>
        <p:grpSpPr>
          <a:xfrm>
            <a:off x="6696365" y="5346918"/>
            <a:ext cx="917938" cy="2700000"/>
            <a:chOff x="6696365" y="5346918"/>
            <a:chExt cx="917938" cy="2700000"/>
          </a:xfrm>
        </p:grpSpPr>
        <p:sp>
          <p:nvSpPr>
            <p:cNvPr id="1176" name="Google Shape;1176;p29"/>
            <p:cNvSpPr/>
            <p:nvPr/>
          </p:nvSpPr>
          <p:spPr>
            <a:xfrm rot="10800000">
              <a:off x="6696365" y="5764183"/>
              <a:ext cx="917938" cy="2282735"/>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77" name="Google Shape;1177;p29"/>
            <p:cNvSpPr/>
            <p:nvPr/>
          </p:nvSpPr>
          <p:spPr>
            <a:xfrm>
              <a:off x="6738068" y="5346918"/>
              <a:ext cx="834533" cy="834530"/>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78" name="Google Shape;1178;p29"/>
          <p:cNvGrpSpPr/>
          <p:nvPr/>
        </p:nvGrpSpPr>
        <p:grpSpPr>
          <a:xfrm>
            <a:off x="6245184" y="6257975"/>
            <a:ext cx="1174953" cy="3455999"/>
            <a:chOff x="6245184" y="6257975"/>
            <a:chExt cx="1174953" cy="3455999"/>
          </a:xfrm>
        </p:grpSpPr>
        <p:sp>
          <p:nvSpPr>
            <p:cNvPr id="1179" name="Google Shape;1179;p29"/>
            <p:cNvSpPr/>
            <p:nvPr/>
          </p:nvSpPr>
          <p:spPr>
            <a:xfrm rot="10800000">
              <a:off x="6245184" y="6792073"/>
              <a:ext cx="1174953" cy="2921901"/>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80" name="Google Shape;1180;p29"/>
            <p:cNvSpPr/>
            <p:nvPr/>
          </p:nvSpPr>
          <p:spPr>
            <a:xfrm>
              <a:off x="6298564" y="6257975"/>
              <a:ext cx="1068195" cy="1068198"/>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81" name="Google Shape;1181;p29"/>
          <p:cNvGrpSpPr/>
          <p:nvPr/>
        </p:nvGrpSpPr>
        <p:grpSpPr>
          <a:xfrm>
            <a:off x="9014414" y="3129639"/>
            <a:ext cx="905695" cy="2664001"/>
            <a:chOff x="9014414" y="3129639"/>
            <a:chExt cx="905695" cy="2664001"/>
          </a:xfrm>
        </p:grpSpPr>
        <p:sp>
          <p:nvSpPr>
            <p:cNvPr id="1182" name="Google Shape;1182;p29"/>
            <p:cNvSpPr/>
            <p:nvPr/>
          </p:nvSpPr>
          <p:spPr>
            <a:xfrm rot="10800000">
              <a:off x="9014414" y="3541341"/>
              <a:ext cx="905695" cy="225229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83" name="Google Shape;1183;p29"/>
            <p:cNvSpPr/>
            <p:nvPr/>
          </p:nvSpPr>
          <p:spPr>
            <a:xfrm>
              <a:off x="9055561" y="3129639"/>
              <a:ext cx="823402" cy="823403"/>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84" name="Google Shape;1184;p29"/>
          <p:cNvGrpSpPr/>
          <p:nvPr/>
        </p:nvGrpSpPr>
        <p:grpSpPr>
          <a:xfrm>
            <a:off x="9417129" y="4897396"/>
            <a:ext cx="1077041" cy="3168000"/>
            <a:chOff x="9417129" y="4897396"/>
            <a:chExt cx="1077041" cy="3168000"/>
          </a:xfrm>
        </p:grpSpPr>
        <p:sp>
          <p:nvSpPr>
            <p:cNvPr id="1185" name="Google Shape;1185;p29"/>
            <p:cNvSpPr/>
            <p:nvPr/>
          </p:nvSpPr>
          <p:spPr>
            <a:xfrm rot="10800000">
              <a:off x="9417129" y="5386987"/>
              <a:ext cx="1077041" cy="267840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86" name="Google Shape;1186;p29"/>
            <p:cNvSpPr/>
            <p:nvPr/>
          </p:nvSpPr>
          <p:spPr>
            <a:xfrm>
              <a:off x="9466061" y="4897396"/>
              <a:ext cx="979179" cy="979182"/>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87" name="Google Shape;1187;p29"/>
          <p:cNvGrpSpPr/>
          <p:nvPr/>
        </p:nvGrpSpPr>
        <p:grpSpPr>
          <a:xfrm>
            <a:off x="10073620" y="5646405"/>
            <a:ext cx="632480" cy="1692000"/>
            <a:chOff x="10073620" y="5646405"/>
            <a:chExt cx="632480" cy="1692000"/>
          </a:xfrm>
        </p:grpSpPr>
        <p:sp>
          <p:nvSpPr>
            <p:cNvPr id="1188" name="Google Shape;1188;p29"/>
            <p:cNvSpPr/>
            <p:nvPr/>
          </p:nvSpPr>
          <p:spPr>
            <a:xfrm rot="10800000">
              <a:off x="10073620" y="5907891"/>
              <a:ext cx="632480" cy="143051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89" name="Google Shape;1189;p29"/>
            <p:cNvSpPr/>
            <p:nvPr/>
          </p:nvSpPr>
          <p:spPr>
            <a:xfrm>
              <a:off x="10128371" y="5646405"/>
              <a:ext cx="522979" cy="522972"/>
            </a:xfrm>
            <a:prstGeom prst="ellipse">
              <a:avLst/>
            </a:prstGeom>
            <a:gradFill>
              <a:gsLst>
                <a:gs pos="0">
                  <a:schemeClr val="lt1"/>
                </a:gs>
                <a:gs pos="60000">
                  <a:schemeClr val="lt2"/>
                </a:gs>
                <a:gs pos="100000">
                  <a:srgbClr val="D8D8D8"/>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1190" name="Google Shape;1190;p29"/>
          <p:cNvGrpSpPr/>
          <p:nvPr/>
        </p:nvGrpSpPr>
        <p:grpSpPr>
          <a:xfrm>
            <a:off x="10231003" y="6243686"/>
            <a:ext cx="1077041" cy="3168000"/>
            <a:chOff x="10231003" y="6243686"/>
            <a:chExt cx="1077041" cy="3168000"/>
          </a:xfrm>
        </p:grpSpPr>
        <p:sp>
          <p:nvSpPr>
            <p:cNvPr id="1191" name="Google Shape;1191;p29"/>
            <p:cNvSpPr/>
            <p:nvPr/>
          </p:nvSpPr>
          <p:spPr>
            <a:xfrm rot="10800000">
              <a:off x="10231003" y="6733277"/>
              <a:ext cx="1077041" cy="2678409"/>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1192" name="Google Shape;1192;p29"/>
            <p:cNvSpPr/>
            <p:nvPr/>
          </p:nvSpPr>
          <p:spPr>
            <a:xfrm>
              <a:off x="10279935" y="6243686"/>
              <a:ext cx="979179" cy="979182"/>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127000" dist="381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sp>
        <p:nvSpPr>
          <p:cNvPr id="1193" name="Google Shape;1193;p29"/>
          <p:cNvSpPr txBox="1"/>
          <p:nvPr/>
        </p:nvSpPr>
        <p:spPr>
          <a:xfrm>
            <a:off x="441871" y="292349"/>
            <a:ext cx="7277482" cy="156966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tr-TR" sz="9600" b="1" dirty="0" err="1">
                <a:solidFill>
                  <a:srgbClr val="009999"/>
                </a:solidFill>
                <a:latin typeface="Century Gothic"/>
                <a:ea typeface="Century Gothic"/>
                <a:cs typeface="Century Gothic"/>
                <a:sym typeface="Century Gothic"/>
              </a:rPr>
              <a:t>Thank</a:t>
            </a:r>
            <a:r>
              <a:rPr lang="tr-TR" sz="9600" b="1" dirty="0">
                <a:solidFill>
                  <a:srgbClr val="009999"/>
                </a:solidFill>
                <a:latin typeface="Century Gothic"/>
                <a:ea typeface="Century Gothic"/>
                <a:cs typeface="Century Gothic"/>
                <a:sym typeface="Century Gothic"/>
              </a:rPr>
              <a:t> </a:t>
            </a:r>
            <a:r>
              <a:rPr lang="tr-TR" sz="9600" b="1" dirty="0" err="1">
                <a:solidFill>
                  <a:srgbClr val="009999"/>
                </a:solidFill>
                <a:latin typeface="Century Gothic"/>
                <a:ea typeface="Century Gothic"/>
                <a:cs typeface="Century Gothic"/>
                <a:sym typeface="Century Gothic"/>
              </a:rPr>
              <a:t>You</a:t>
            </a:r>
            <a:r>
              <a:rPr lang="tr-TR" sz="9600" b="1" dirty="0">
                <a:solidFill>
                  <a:srgbClr val="009999"/>
                </a:solidFill>
                <a:latin typeface="Century Gothic"/>
                <a:ea typeface="Century Gothic"/>
                <a:cs typeface="Century Gothic"/>
                <a:sym typeface="Century Gothic"/>
              </a:rPr>
              <a:t>!</a:t>
            </a:r>
            <a:endParaRPr sz="9600" b="1" dirty="0">
              <a:solidFill>
                <a:srgbClr val="009999"/>
              </a:solidFill>
              <a:latin typeface="Century Gothic"/>
              <a:ea typeface="Century Gothic"/>
              <a:cs typeface="Century Gothic"/>
              <a:sym typeface="Century Gothic"/>
            </a:endParaRPr>
          </a:p>
        </p:txBody>
      </p:sp>
      <p:pic>
        <p:nvPicPr>
          <p:cNvPr id="104" name="Picture 103" descr="Logo&#10;&#10;Description automatically generated">
            <a:extLst>
              <a:ext uri="{FF2B5EF4-FFF2-40B4-BE49-F238E27FC236}">
                <a16:creationId xmlns:a16="http://schemas.microsoft.com/office/drawing/2014/main" id="{69D7537F-D0C5-BD43-8082-BB8D55A62924}"/>
              </a:ext>
            </a:extLst>
          </p:cNvPr>
          <p:cNvPicPr>
            <a:picLocks noChangeAspect="1"/>
          </p:cNvPicPr>
          <p:nvPr/>
        </p:nvPicPr>
        <p:blipFill rotWithShape="1">
          <a:blip r:embed="rId3"/>
          <a:srcRect l="-4353" t="16193" r="-6571" b="29468"/>
          <a:stretch/>
        </p:blipFill>
        <p:spPr>
          <a:xfrm>
            <a:off x="8263173" y="7768"/>
            <a:ext cx="4202761" cy="2058810"/>
          </a:xfrm>
          <a:prstGeom prst="rect">
            <a:avLst/>
          </a:prstGeom>
        </p:spPr>
      </p:pic>
    </p:spTree>
    <p:extLst>
      <p:ext uri="{BB962C8B-B14F-4D97-AF65-F5344CB8AC3E}">
        <p14:creationId xmlns:p14="http://schemas.microsoft.com/office/powerpoint/2010/main" val="133488894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600"/>
                                  </p:stCondLst>
                                  <p:childTnLst>
                                    <p:set>
                                      <p:cBhvr>
                                        <p:cTn id="6" dur="1" fill="hold">
                                          <p:stCondLst>
                                            <p:cond delay="0"/>
                                          </p:stCondLst>
                                        </p:cTn>
                                        <p:tgtEl>
                                          <p:spTgt spid="1109"/>
                                        </p:tgtEl>
                                        <p:attrNameLst>
                                          <p:attrName>style.visibility</p:attrName>
                                        </p:attrNameLst>
                                      </p:cBhvr>
                                      <p:to>
                                        <p:strVal val="visible"/>
                                      </p:to>
                                    </p:set>
                                    <p:anim calcmode="lin" valueType="num">
                                      <p:cBhvr additive="base">
                                        <p:cTn id="7" dur="1250"/>
                                        <p:tgtEl>
                                          <p:spTgt spid="110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500"/>
                                  </p:stCondLst>
                                  <p:childTnLst>
                                    <p:set>
                                      <p:cBhvr>
                                        <p:cTn id="9" dur="1" fill="hold">
                                          <p:stCondLst>
                                            <p:cond delay="0"/>
                                          </p:stCondLst>
                                        </p:cTn>
                                        <p:tgtEl>
                                          <p:spTgt spid="1112"/>
                                        </p:tgtEl>
                                        <p:attrNameLst>
                                          <p:attrName>style.visibility</p:attrName>
                                        </p:attrNameLst>
                                      </p:cBhvr>
                                      <p:to>
                                        <p:strVal val="visible"/>
                                      </p:to>
                                    </p:set>
                                    <p:anim calcmode="lin" valueType="num">
                                      <p:cBhvr additive="base">
                                        <p:cTn id="10" dur="1250"/>
                                        <p:tgtEl>
                                          <p:spTgt spid="111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500"/>
                                  </p:stCondLst>
                                  <p:childTnLst>
                                    <p:set>
                                      <p:cBhvr>
                                        <p:cTn id="12" dur="1" fill="hold">
                                          <p:stCondLst>
                                            <p:cond delay="0"/>
                                          </p:stCondLst>
                                        </p:cTn>
                                        <p:tgtEl>
                                          <p:spTgt spid="1115"/>
                                        </p:tgtEl>
                                        <p:attrNameLst>
                                          <p:attrName>style.visibility</p:attrName>
                                        </p:attrNameLst>
                                      </p:cBhvr>
                                      <p:to>
                                        <p:strVal val="visible"/>
                                      </p:to>
                                    </p:set>
                                    <p:anim calcmode="lin" valueType="num">
                                      <p:cBhvr additive="base">
                                        <p:cTn id="13" dur="1250"/>
                                        <p:tgtEl>
                                          <p:spTgt spid="1115"/>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800"/>
                                  </p:stCondLst>
                                  <p:childTnLst>
                                    <p:set>
                                      <p:cBhvr>
                                        <p:cTn id="15" dur="1" fill="hold">
                                          <p:stCondLst>
                                            <p:cond delay="0"/>
                                          </p:stCondLst>
                                        </p:cTn>
                                        <p:tgtEl>
                                          <p:spTgt spid="1118"/>
                                        </p:tgtEl>
                                        <p:attrNameLst>
                                          <p:attrName>style.visibility</p:attrName>
                                        </p:attrNameLst>
                                      </p:cBhvr>
                                      <p:to>
                                        <p:strVal val="visible"/>
                                      </p:to>
                                    </p:set>
                                    <p:anim calcmode="lin" valueType="num">
                                      <p:cBhvr additive="base">
                                        <p:cTn id="16" dur="1250"/>
                                        <p:tgtEl>
                                          <p:spTgt spid="1118"/>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600"/>
                                  </p:stCondLst>
                                  <p:childTnLst>
                                    <p:set>
                                      <p:cBhvr>
                                        <p:cTn id="18" dur="1" fill="hold">
                                          <p:stCondLst>
                                            <p:cond delay="0"/>
                                          </p:stCondLst>
                                        </p:cTn>
                                        <p:tgtEl>
                                          <p:spTgt spid="1121"/>
                                        </p:tgtEl>
                                        <p:attrNameLst>
                                          <p:attrName>style.visibility</p:attrName>
                                        </p:attrNameLst>
                                      </p:cBhvr>
                                      <p:to>
                                        <p:strVal val="visible"/>
                                      </p:to>
                                    </p:set>
                                    <p:anim calcmode="lin" valueType="num">
                                      <p:cBhvr additive="base">
                                        <p:cTn id="19" dur="1250"/>
                                        <p:tgtEl>
                                          <p:spTgt spid="1121"/>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000"/>
                                  </p:stCondLst>
                                  <p:childTnLst>
                                    <p:set>
                                      <p:cBhvr>
                                        <p:cTn id="21" dur="1" fill="hold">
                                          <p:stCondLst>
                                            <p:cond delay="0"/>
                                          </p:stCondLst>
                                        </p:cTn>
                                        <p:tgtEl>
                                          <p:spTgt spid="1124"/>
                                        </p:tgtEl>
                                        <p:attrNameLst>
                                          <p:attrName>style.visibility</p:attrName>
                                        </p:attrNameLst>
                                      </p:cBhvr>
                                      <p:to>
                                        <p:strVal val="visible"/>
                                      </p:to>
                                    </p:set>
                                    <p:anim calcmode="lin" valueType="num">
                                      <p:cBhvr additive="base">
                                        <p:cTn id="22" dur="1250"/>
                                        <p:tgtEl>
                                          <p:spTgt spid="112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1200"/>
                                  </p:stCondLst>
                                  <p:childTnLst>
                                    <p:set>
                                      <p:cBhvr>
                                        <p:cTn id="24" dur="1" fill="hold">
                                          <p:stCondLst>
                                            <p:cond delay="0"/>
                                          </p:stCondLst>
                                        </p:cTn>
                                        <p:tgtEl>
                                          <p:spTgt spid="1127"/>
                                        </p:tgtEl>
                                        <p:attrNameLst>
                                          <p:attrName>style.visibility</p:attrName>
                                        </p:attrNameLst>
                                      </p:cBhvr>
                                      <p:to>
                                        <p:strVal val="visible"/>
                                      </p:to>
                                    </p:set>
                                    <p:anim calcmode="lin" valueType="num">
                                      <p:cBhvr additive="base">
                                        <p:cTn id="25" dur="1250"/>
                                        <p:tgtEl>
                                          <p:spTgt spid="1127"/>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2400"/>
                                  </p:stCondLst>
                                  <p:childTnLst>
                                    <p:set>
                                      <p:cBhvr>
                                        <p:cTn id="27" dur="1" fill="hold">
                                          <p:stCondLst>
                                            <p:cond delay="0"/>
                                          </p:stCondLst>
                                        </p:cTn>
                                        <p:tgtEl>
                                          <p:spTgt spid="1130"/>
                                        </p:tgtEl>
                                        <p:attrNameLst>
                                          <p:attrName>style.visibility</p:attrName>
                                        </p:attrNameLst>
                                      </p:cBhvr>
                                      <p:to>
                                        <p:strVal val="visible"/>
                                      </p:to>
                                    </p:set>
                                    <p:anim calcmode="lin" valueType="num">
                                      <p:cBhvr additive="base">
                                        <p:cTn id="28" dur="1250"/>
                                        <p:tgtEl>
                                          <p:spTgt spid="1130"/>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2100"/>
                                  </p:stCondLst>
                                  <p:childTnLst>
                                    <p:set>
                                      <p:cBhvr>
                                        <p:cTn id="30" dur="1" fill="hold">
                                          <p:stCondLst>
                                            <p:cond delay="0"/>
                                          </p:stCondLst>
                                        </p:cTn>
                                        <p:tgtEl>
                                          <p:spTgt spid="1133"/>
                                        </p:tgtEl>
                                        <p:attrNameLst>
                                          <p:attrName>style.visibility</p:attrName>
                                        </p:attrNameLst>
                                      </p:cBhvr>
                                      <p:to>
                                        <p:strVal val="visible"/>
                                      </p:to>
                                    </p:set>
                                    <p:anim calcmode="lin" valueType="num">
                                      <p:cBhvr additive="base">
                                        <p:cTn id="31" dur="1250"/>
                                        <p:tgtEl>
                                          <p:spTgt spid="1133"/>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2000"/>
                                  </p:stCondLst>
                                  <p:childTnLst>
                                    <p:set>
                                      <p:cBhvr>
                                        <p:cTn id="33" dur="1" fill="hold">
                                          <p:stCondLst>
                                            <p:cond delay="0"/>
                                          </p:stCondLst>
                                        </p:cTn>
                                        <p:tgtEl>
                                          <p:spTgt spid="1136"/>
                                        </p:tgtEl>
                                        <p:attrNameLst>
                                          <p:attrName>style.visibility</p:attrName>
                                        </p:attrNameLst>
                                      </p:cBhvr>
                                      <p:to>
                                        <p:strVal val="visible"/>
                                      </p:to>
                                    </p:set>
                                    <p:anim calcmode="lin" valueType="num">
                                      <p:cBhvr additive="base">
                                        <p:cTn id="34" dur="1250"/>
                                        <p:tgtEl>
                                          <p:spTgt spid="1136"/>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1700"/>
                                  </p:stCondLst>
                                  <p:childTnLst>
                                    <p:set>
                                      <p:cBhvr>
                                        <p:cTn id="36" dur="1" fill="hold">
                                          <p:stCondLst>
                                            <p:cond delay="0"/>
                                          </p:stCondLst>
                                        </p:cTn>
                                        <p:tgtEl>
                                          <p:spTgt spid="1139"/>
                                        </p:tgtEl>
                                        <p:attrNameLst>
                                          <p:attrName>style.visibility</p:attrName>
                                        </p:attrNameLst>
                                      </p:cBhvr>
                                      <p:to>
                                        <p:strVal val="visible"/>
                                      </p:to>
                                    </p:set>
                                    <p:anim calcmode="lin" valueType="num">
                                      <p:cBhvr additive="base">
                                        <p:cTn id="37" dur="1250"/>
                                        <p:tgtEl>
                                          <p:spTgt spid="1139"/>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2300"/>
                                  </p:stCondLst>
                                  <p:childTnLst>
                                    <p:set>
                                      <p:cBhvr>
                                        <p:cTn id="39" dur="1" fill="hold">
                                          <p:stCondLst>
                                            <p:cond delay="0"/>
                                          </p:stCondLst>
                                        </p:cTn>
                                        <p:tgtEl>
                                          <p:spTgt spid="1142"/>
                                        </p:tgtEl>
                                        <p:attrNameLst>
                                          <p:attrName>style.visibility</p:attrName>
                                        </p:attrNameLst>
                                      </p:cBhvr>
                                      <p:to>
                                        <p:strVal val="visible"/>
                                      </p:to>
                                    </p:set>
                                    <p:anim calcmode="lin" valueType="num">
                                      <p:cBhvr additive="base">
                                        <p:cTn id="40" dur="1250"/>
                                        <p:tgtEl>
                                          <p:spTgt spid="1142"/>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900"/>
                                  </p:stCondLst>
                                  <p:childTnLst>
                                    <p:set>
                                      <p:cBhvr>
                                        <p:cTn id="42" dur="1" fill="hold">
                                          <p:stCondLst>
                                            <p:cond delay="0"/>
                                          </p:stCondLst>
                                        </p:cTn>
                                        <p:tgtEl>
                                          <p:spTgt spid="1145"/>
                                        </p:tgtEl>
                                        <p:attrNameLst>
                                          <p:attrName>style.visibility</p:attrName>
                                        </p:attrNameLst>
                                      </p:cBhvr>
                                      <p:to>
                                        <p:strVal val="visible"/>
                                      </p:to>
                                    </p:set>
                                    <p:anim calcmode="lin" valueType="num">
                                      <p:cBhvr additive="base">
                                        <p:cTn id="43" dur="1250"/>
                                        <p:tgtEl>
                                          <p:spTgt spid="1145"/>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1400"/>
                                  </p:stCondLst>
                                  <p:childTnLst>
                                    <p:set>
                                      <p:cBhvr>
                                        <p:cTn id="45" dur="1" fill="hold">
                                          <p:stCondLst>
                                            <p:cond delay="0"/>
                                          </p:stCondLst>
                                        </p:cTn>
                                        <p:tgtEl>
                                          <p:spTgt spid="1148"/>
                                        </p:tgtEl>
                                        <p:attrNameLst>
                                          <p:attrName>style.visibility</p:attrName>
                                        </p:attrNameLst>
                                      </p:cBhvr>
                                      <p:to>
                                        <p:strVal val="visible"/>
                                      </p:to>
                                    </p:set>
                                    <p:anim calcmode="lin" valueType="num">
                                      <p:cBhvr additive="base">
                                        <p:cTn id="46" dur="1250"/>
                                        <p:tgtEl>
                                          <p:spTgt spid="1148"/>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1100"/>
                                  </p:stCondLst>
                                  <p:childTnLst>
                                    <p:set>
                                      <p:cBhvr>
                                        <p:cTn id="48" dur="1" fill="hold">
                                          <p:stCondLst>
                                            <p:cond delay="0"/>
                                          </p:stCondLst>
                                        </p:cTn>
                                        <p:tgtEl>
                                          <p:spTgt spid="1151"/>
                                        </p:tgtEl>
                                        <p:attrNameLst>
                                          <p:attrName>style.visibility</p:attrName>
                                        </p:attrNameLst>
                                      </p:cBhvr>
                                      <p:to>
                                        <p:strVal val="visible"/>
                                      </p:to>
                                    </p:set>
                                    <p:anim calcmode="lin" valueType="num">
                                      <p:cBhvr additive="base">
                                        <p:cTn id="49" dur="1250"/>
                                        <p:tgtEl>
                                          <p:spTgt spid="1151"/>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700"/>
                                  </p:stCondLst>
                                  <p:childTnLst>
                                    <p:set>
                                      <p:cBhvr>
                                        <p:cTn id="51" dur="1" fill="hold">
                                          <p:stCondLst>
                                            <p:cond delay="0"/>
                                          </p:stCondLst>
                                        </p:cTn>
                                        <p:tgtEl>
                                          <p:spTgt spid="1154"/>
                                        </p:tgtEl>
                                        <p:attrNameLst>
                                          <p:attrName>style.visibility</p:attrName>
                                        </p:attrNameLst>
                                      </p:cBhvr>
                                      <p:to>
                                        <p:strVal val="visible"/>
                                      </p:to>
                                    </p:set>
                                    <p:anim calcmode="lin" valueType="num">
                                      <p:cBhvr additive="base">
                                        <p:cTn id="52" dur="1250"/>
                                        <p:tgtEl>
                                          <p:spTgt spid="1154"/>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400"/>
                                  </p:stCondLst>
                                  <p:childTnLst>
                                    <p:set>
                                      <p:cBhvr>
                                        <p:cTn id="54" dur="1" fill="hold">
                                          <p:stCondLst>
                                            <p:cond delay="0"/>
                                          </p:stCondLst>
                                        </p:cTn>
                                        <p:tgtEl>
                                          <p:spTgt spid="1157"/>
                                        </p:tgtEl>
                                        <p:attrNameLst>
                                          <p:attrName>style.visibility</p:attrName>
                                        </p:attrNameLst>
                                      </p:cBhvr>
                                      <p:to>
                                        <p:strVal val="visible"/>
                                      </p:to>
                                    </p:set>
                                    <p:anim calcmode="lin" valueType="num">
                                      <p:cBhvr additive="base">
                                        <p:cTn id="55" dur="1250"/>
                                        <p:tgtEl>
                                          <p:spTgt spid="1157"/>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300"/>
                                  </p:stCondLst>
                                  <p:childTnLst>
                                    <p:set>
                                      <p:cBhvr>
                                        <p:cTn id="57" dur="1" fill="hold">
                                          <p:stCondLst>
                                            <p:cond delay="0"/>
                                          </p:stCondLst>
                                        </p:cTn>
                                        <p:tgtEl>
                                          <p:spTgt spid="1160"/>
                                        </p:tgtEl>
                                        <p:attrNameLst>
                                          <p:attrName>style.visibility</p:attrName>
                                        </p:attrNameLst>
                                      </p:cBhvr>
                                      <p:to>
                                        <p:strVal val="visible"/>
                                      </p:to>
                                    </p:set>
                                    <p:anim calcmode="lin" valueType="num">
                                      <p:cBhvr additive="base">
                                        <p:cTn id="58" dur="1250"/>
                                        <p:tgtEl>
                                          <p:spTgt spid="1160"/>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200"/>
                                  </p:stCondLst>
                                  <p:childTnLst>
                                    <p:set>
                                      <p:cBhvr>
                                        <p:cTn id="60" dur="1" fill="hold">
                                          <p:stCondLst>
                                            <p:cond delay="0"/>
                                          </p:stCondLst>
                                        </p:cTn>
                                        <p:tgtEl>
                                          <p:spTgt spid="1163"/>
                                        </p:tgtEl>
                                        <p:attrNameLst>
                                          <p:attrName>style.visibility</p:attrName>
                                        </p:attrNameLst>
                                      </p:cBhvr>
                                      <p:to>
                                        <p:strVal val="visible"/>
                                      </p:to>
                                    </p:set>
                                    <p:anim calcmode="lin" valueType="num">
                                      <p:cBhvr additive="base">
                                        <p:cTn id="61" dur="1250"/>
                                        <p:tgtEl>
                                          <p:spTgt spid="1163"/>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100"/>
                                  </p:stCondLst>
                                  <p:childTnLst>
                                    <p:set>
                                      <p:cBhvr>
                                        <p:cTn id="63" dur="1" fill="hold">
                                          <p:stCondLst>
                                            <p:cond delay="0"/>
                                          </p:stCondLst>
                                        </p:cTn>
                                        <p:tgtEl>
                                          <p:spTgt spid="1166"/>
                                        </p:tgtEl>
                                        <p:attrNameLst>
                                          <p:attrName>style.visibility</p:attrName>
                                        </p:attrNameLst>
                                      </p:cBhvr>
                                      <p:to>
                                        <p:strVal val="visible"/>
                                      </p:to>
                                    </p:set>
                                    <p:anim calcmode="lin" valueType="num">
                                      <p:cBhvr additive="base">
                                        <p:cTn id="64" dur="1250"/>
                                        <p:tgtEl>
                                          <p:spTgt spid="1166"/>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69"/>
                                        </p:tgtEl>
                                        <p:attrNameLst>
                                          <p:attrName>style.visibility</p:attrName>
                                        </p:attrNameLst>
                                      </p:cBhvr>
                                      <p:to>
                                        <p:strVal val="visible"/>
                                      </p:to>
                                    </p:set>
                                    <p:anim calcmode="lin" valueType="num">
                                      <p:cBhvr additive="base">
                                        <p:cTn id="67" dur="1250"/>
                                        <p:tgtEl>
                                          <p:spTgt spid="1169"/>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1900"/>
                                  </p:stCondLst>
                                  <p:childTnLst>
                                    <p:set>
                                      <p:cBhvr>
                                        <p:cTn id="69" dur="1" fill="hold">
                                          <p:stCondLst>
                                            <p:cond delay="0"/>
                                          </p:stCondLst>
                                        </p:cTn>
                                        <p:tgtEl>
                                          <p:spTgt spid="1172"/>
                                        </p:tgtEl>
                                        <p:attrNameLst>
                                          <p:attrName>style.visibility</p:attrName>
                                        </p:attrNameLst>
                                      </p:cBhvr>
                                      <p:to>
                                        <p:strVal val="visible"/>
                                      </p:to>
                                    </p:set>
                                    <p:anim calcmode="lin" valueType="num">
                                      <p:cBhvr additive="base">
                                        <p:cTn id="70" dur="1250"/>
                                        <p:tgtEl>
                                          <p:spTgt spid="1172"/>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1800"/>
                                  </p:stCondLst>
                                  <p:childTnLst>
                                    <p:set>
                                      <p:cBhvr>
                                        <p:cTn id="72" dur="1" fill="hold">
                                          <p:stCondLst>
                                            <p:cond delay="0"/>
                                          </p:stCondLst>
                                        </p:cTn>
                                        <p:tgtEl>
                                          <p:spTgt spid="1175"/>
                                        </p:tgtEl>
                                        <p:attrNameLst>
                                          <p:attrName>style.visibility</p:attrName>
                                        </p:attrNameLst>
                                      </p:cBhvr>
                                      <p:to>
                                        <p:strVal val="visible"/>
                                      </p:to>
                                    </p:set>
                                    <p:anim calcmode="lin" valueType="num">
                                      <p:cBhvr additive="base">
                                        <p:cTn id="73" dur="1250"/>
                                        <p:tgtEl>
                                          <p:spTgt spid="1175"/>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2300"/>
                                  </p:stCondLst>
                                  <p:childTnLst>
                                    <p:set>
                                      <p:cBhvr>
                                        <p:cTn id="75" dur="1" fill="hold">
                                          <p:stCondLst>
                                            <p:cond delay="0"/>
                                          </p:stCondLst>
                                        </p:cTn>
                                        <p:tgtEl>
                                          <p:spTgt spid="1178"/>
                                        </p:tgtEl>
                                        <p:attrNameLst>
                                          <p:attrName>style.visibility</p:attrName>
                                        </p:attrNameLst>
                                      </p:cBhvr>
                                      <p:to>
                                        <p:strVal val="visible"/>
                                      </p:to>
                                    </p:set>
                                    <p:anim calcmode="lin" valueType="num">
                                      <p:cBhvr additive="base">
                                        <p:cTn id="76" dur="1250"/>
                                        <p:tgtEl>
                                          <p:spTgt spid="1178"/>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600"/>
                                  </p:stCondLst>
                                  <p:childTnLst>
                                    <p:set>
                                      <p:cBhvr>
                                        <p:cTn id="78" dur="1" fill="hold">
                                          <p:stCondLst>
                                            <p:cond delay="0"/>
                                          </p:stCondLst>
                                        </p:cTn>
                                        <p:tgtEl>
                                          <p:spTgt spid="1181"/>
                                        </p:tgtEl>
                                        <p:attrNameLst>
                                          <p:attrName>style.visibility</p:attrName>
                                        </p:attrNameLst>
                                      </p:cBhvr>
                                      <p:to>
                                        <p:strVal val="visible"/>
                                      </p:to>
                                    </p:set>
                                    <p:anim calcmode="lin" valueType="num">
                                      <p:cBhvr additive="base">
                                        <p:cTn id="79" dur="1250"/>
                                        <p:tgtEl>
                                          <p:spTgt spid="1181"/>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1300"/>
                                  </p:stCondLst>
                                  <p:childTnLst>
                                    <p:set>
                                      <p:cBhvr>
                                        <p:cTn id="81" dur="1" fill="hold">
                                          <p:stCondLst>
                                            <p:cond delay="0"/>
                                          </p:stCondLst>
                                        </p:cTn>
                                        <p:tgtEl>
                                          <p:spTgt spid="1184"/>
                                        </p:tgtEl>
                                        <p:attrNameLst>
                                          <p:attrName>style.visibility</p:attrName>
                                        </p:attrNameLst>
                                      </p:cBhvr>
                                      <p:to>
                                        <p:strVal val="visible"/>
                                      </p:to>
                                    </p:set>
                                    <p:anim calcmode="lin" valueType="num">
                                      <p:cBhvr additive="base">
                                        <p:cTn id="82" dur="1250"/>
                                        <p:tgtEl>
                                          <p:spTgt spid="1184"/>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2500"/>
                                  </p:stCondLst>
                                  <p:childTnLst>
                                    <p:set>
                                      <p:cBhvr>
                                        <p:cTn id="84" dur="1" fill="hold">
                                          <p:stCondLst>
                                            <p:cond delay="0"/>
                                          </p:stCondLst>
                                        </p:cTn>
                                        <p:tgtEl>
                                          <p:spTgt spid="1187"/>
                                        </p:tgtEl>
                                        <p:attrNameLst>
                                          <p:attrName>style.visibility</p:attrName>
                                        </p:attrNameLst>
                                      </p:cBhvr>
                                      <p:to>
                                        <p:strVal val="visible"/>
                                      </p:to>
                                    </p:set>
                                    <p:anim calcmode="lin" valueType="num">
                                      <p:cBhvr additive="base">
                                        <p:cTn id="85" dur="1250"/>
                                        <p:tgtEl>
                                          <p:spTgt spid="1187"/>
                                        </p:tgtEl>
                                        <p:attrNameLst>
                                          <p:attrName>ppt_y</p:attrName>
                                        </p:attrNameLst>
                                      </p:cBhvr>
                                      <p:tavLst>
                                        <p:tav tm="0">
                                          <p:val>
                                            <p:strVal val="#ppt_y+1"/>
                                          </p:val>
                                        </p:tav>
                                        <p:tav tm="100000">
                                          <p:val>
                                            <p:strVal val="#ppt_y"/>
                                          </p:val>
                                        </p:tav>
                                      </p:tavLst>
                                    </p:anim>
                                  </p:childTnLst>
                                </p:cTn>
                              </p:par>
                              <p:par>
                                <p:cTn id="86" presetID="2" presetClass="entr" presetSubtype="4" fill="hold" nodeType="withEffect">
                                  <p:stCondLst>
                                    <p:cond delay="2200"/>
                                  </p:stCondLst>
                                  <p:childTnLst>
                                    <p:set>
                                      <p:cBhvr>
                                        <p:cTn id="87" dur="1" fill="hold">
                                          <p:stCondLst>
                                            <p:cond delay="0"/>
                                          </p:stCondLst>
                                        </p:cTn>
                                        <p:tgtEl>
                                          <p:spTgt spid="1190"/>
                                        </p:tgtEl>
                                        <p:attrNameLst>
                                          <p:attrName>style.visibility</p:attrName>
                                        </p:attrNameLst>
                                      </p:cBhvr>
                                      <p:to>
                                        <p:strVal val="visible"/>
                                      </p:to>
                                    </p:set>
                                    <p:anim calcmode="lin" valueType="num">
                                      <p:cBhvr additive="base">
                                        <p:cTn id="88" dur="1250"/>
                                        <p:tgtEl>
                                          <p:spTgt spid="1190"/>
                                        </p:tgtEl>
                                        <p:attrNameLst>
                                          <p:attrName>ppt_y</p:attrName>
                                        </p:attrNameLst>
                                      </p:cBhvr>
                                      <p:tavLst>
                                        <p:tav tm="0">
                                          <p:val>
                                            <p:strVal val="#ppt_y+1"/>
                                          </p:val>
                                        </p:tav>
                                        <p:tav tm="100000">
                                          <p:val>
                                            <p:strVal val="#ppt_y"/>
                                          </p:val>
                                        </p:tav>
                                      </p:tavLst>
                                    </p:anim>
                                  </p:childTnLst>
                                </p:cTn>
                              </p:par>
                              <p:par>
                                <p:cTn id="89" presetID="37" presetClass="entr" presetSubtype="0" fill="hold" nodeType="withEffect">
                                  <p:stCondLst>
                                    <p:cond delay="220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900" decel="100000" fill="hold"/>
                                        <p:tgtEl>
                                          <p:spTgt spid="104"/>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95" presetID="10" presetClass="entr" presetSubtype="0" fill="hold" nodeType="withEffect">
                                  <p:stCondLst>
                                    <p:cond delay="500"/>
                                  </p:stCondLst>
                                  <p:childTnLst>
                                    <p:set>
                                      <p:cBhvr>
                                        <p:cTn id="96" dur="1" fill="hold">
                                          <p:stCondLst>
                                            <p:cond delay="0"/>
                                          </p:stCondLst>
                                        </p:cTn>
                                        <p:tgtEl>
                                          <p:spTgt spid="1193"/>
                                        </p:tgtEl>
                                        <p:attrNameLst>
                                          <p:attrName>style.visibility</p:attrName>
                                        </p:attrNameLst>
                                      </p:cBhvr>
                                      <p:to>
                                        <p:strVal val="visible"/>
                                      </p:to>
                                    </p:set>
                                    <p:animEffect transition="in" filter="fade">
                                      <p:cBhvr>
                                        <p:cTn id="97" dur="1000"/>
                                        <p:tgtEl>
                                          <p:spTgt spid="1193"/>
                                        </p:tgtEl>
                                      </p:cBhvr>
                                    </p:animEffect>
                                  </p:childTnLst>
                                </p:cTn>
                              </p:par>
                              <p:par>
                                <p:cTn id="98" presetID="10" presetClass="entr" presetSubtype="0" fill="hold" nodeType="withEffect">
                                  <p:stCondLst>
                                    <p:cond delay="2250"/>
                                  </p:stCondLst>
                                  <p:childTnLst>
                                    <p:set>
                                      <p:cBhvr>
                                        <p:cTn id="99" dur="1" fill="hold">
                                          <p:stCondLst>
                                            <p:cond delay="0"/>
                                          </p:stCondLst>
                                        </p:cTn>
                                        <p:tgtEl>
                                          <p:spTgt spid="1093"/>
                                        </p:tgtEl>
                                        <p:attrNameLst>
                                          <p:attrName>style.visibility</p:attrName>
                                        </p:attrNameLst>
                                      </p:cBhvr>
                                      <p:to>
                                        <p:strVal val="visible"/>
                                      </p:to>
                                    </p:set>
                                    <p:animEffect transition="in" filter="fade">
                                      <p:cBhvr>
                                        <p:cTn id="100" dur="750"/>
                                        <p:tgtEl>
                                          <p:spTgt spid="1093"/>
                                        </p:tgtEl>
                                      </p:cBhvr>
                                    </p:animEffect>
                                  </p:childTnLst>
                                </p:cTn>
                              </p:par>
                            </p:childTnLst>
                          </p:cTn>
                        </p:par>
                        <p:par>
                          <p:cTn id="101" fill="hold">
                            <p:stCondLst>
                              <p:cond delay="3750"/>
                            </p:stCondLst>
                            <p:childTnLst>
                              <p:par>
                                <p:cTn id="102" presetID="10" presetClass="entr" presetSubtype="0" fill="hold" nodeType="afterEffect">
                                  <p:stCondLst>
                                    <p:cond delay="1000"/>
                                  </p:stCondLst>
                                  <p:childTnLst>
                                    <p:set>
                                      <p:cBhvr>
                                        <p:cTn id="103" dur="1" fill="hold">
                                          <p:stCondLst>
                                            <p:cond delay="0"/>
                                          </p:stCondLst>
                                        </p:cTn>
                                        <p:tgtEl>
                                          <p:spTgt spid="1094"/>
                                        </p:tgtEl>
                                        <p:attrNameLst>
                                          <p:attrName>style.visibility</p:attrName>
                                        </p:attrNameLst>
                                      </p:cBhvr>
                                      <p:to>
                                        <p:strVal val="visible"/>
                                      </p:to>
                                    </p:set>
                                    <p:animEffect transition="in" filter="fade">
                                      <p:cBhvr>
                                        <p:cTn id="104" dur="2000"/>
                                        <p:tgtEl>
                                          <p:spTgt spid="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200" name="Google Shape;1200;p30"/>
          <p:cNvSpPr/>
          <p:nvPr/>
        </p:nvSpPr>
        <p:spPr>
          <a:xfrm>
            <a:off x="0" y="2781743"/>
            <a:ext cx="12188700" cy="2363997"/>
          </a:xfrm>
          <a:prstGeom prst="rect">
            <a:avLst/>
          </a:prstGeom>
          <a:solidFill>
            <a:srgbClr val="009999"/>
          </a:solidFill>
          <a:ln>
            <a:noFill/>
          </a:ln>
        </p:spPr>
        <p:txBody>
          <a:bodyPr spcFirstLastPara="1" wrap="square" lIns="91400" tIns="45675" rIns="91400" bIns="45675" anchor="ctr" anchorCtr="0">
            <a:noAutofit/>
          </a:bodyPr>
          <a:lstStyle/>
          <a:p>
            <a:pPr marL="0" marR="0" lvl="0" indent="0" algn="l" rtl="0">
              <a:spcBef>
                <a:spcPts val="0"/>
              </a:spcBef>
              <a:spcAft>
                <a:spcPts val="0"/>
              </a:spcAft>
              <a:buNone/>
            </a:pPr>
            <a:endParaRPr sz="1700" dirty="0">
              <a:solidFill>
                <a:srgbClr val="47984B"/>
              </a:solidFill>
              <a:highlight>
                <a:srgbClr val="47984B"/>
              </a:highlight>
              <a:latin typeface="Arial"/>
              <a:ea typeface="Arial"/>
              <a:cs typeface="Arial"/>
              <a:sym typeface="Arial"/>
            </a:endParaRPr>
          </a:p>
        </p:txBody>
      </p:sp>
      <p:sp>
        <p:nvSpPr>
          <p:cNvPr id="1201" name="Google Shape;1201;p30"/>
          <p:cNvSpPr/>
          <p:nvPr/>
        </p:nvSpPr>
        <p:spPr>
          <a:xfrm>
            <a:off x="942052" y="3043486"/>
            <a:ext cx="5300100" cy="1654020"/>
          </a:xfrm>
          <a:prstGeom prst="rect">
            <a:avLst/>
          </a:prstGeom>
          <a:noFill/>
          <a:ln>
            <a:noFill/>
          </a:ln>
        </p:spPr>
        <p:txBody>
          <a:bodyPr spcFirstLastPara="1" wrap="square" lIns="91400" tIns="45675" rIns="91400" bIns="45675" anchor="t" anchorCtr="0">
            <a:noAutofit/>
          </a:bodyPr>
          <a:lstStyle/>
          <a:p>
            <a:pPr lvl="0"/>
            <a:r>
              <a:rPr lang="tr-TR" sz="2800" b="1" dirty="0">
                <a:solidFill>
                  <a:srgbClr val="FFFFFF"/>
                </a:solidFill>
                <a:latin typeface="Helvetica Neue"/>
                <a:ea typeface="Helvetica Neue"/>
                <a:cs typeface="Helvetica Neue"/>
                <a:sym typeface="Helvetica Neue"/>
              </a:rPr>
              <a:t>BERG BİOCHEMİSTRY</a:t>
            </a:r>
          </a:p>
          <a:p>
            <a:pPr lvl="0"/>
            <a:endParaRPr lang="tr-TR" sz="2000" b="1" dirty="0">
              <a:solidFill>
                <a:srgbClr val="FFFFFF"/>
              </a:solidFill>
              <a:latin typeface="Helvetica Neue"/>
              <a:ea typeface="Helvetica Neue"/>
              <a:cs typeface="Helvetica Neue"/>
              <a:sym typeface="Helvetica Neue"/>
            </a:endParaRPr>
          </a:p>
          <a:p>
            <a:pPr lvl="0"/>
            <a:r>
              <a:rPr lang="tr-TR" sz="2000" dirty="0">
                <a:solidFill>
                  <a:srgbClr val="FFFFFF"/>
                </a:solidFill>
                <a:latin typeface="Helvetica Neue"/>
                <a:ea typeface="Helvetica Neue"/>
                <a:cs typeface="Helvetica Neue"/>
                <a:sym typeface="Helvetica Neue"/>
              </a:rPr>
              <a:t>5th </a:t>
            </a:r>
            <a:r>
              <a:rPr lang="tr-TR" sz="2000" dirty="0" err="1">
                <a:solidFill>
                  <a:srgbClr val="FFFFFF"/>
                </a:solidFill>
                <a:latin typeface="Helvetica Neue"/>
                <a:ea typeface="Helvetica Neue"/>
                <a:cs typeface="Helvetica Neue"/>
                <a:sym typeface="Helvetica Neue"/>
              </a:rPr>
              <a:t>edition</a:t>
            </a:r>
            <a:r>
              <a:rPr lang="tr-TR" sz="2000" dirty="0">
                <a:solidFill>
                  <a:srgbClr val="FFFFFF"/>
                </a:solidFill>
                <a:latin typeface="Helvetica Neue"/>
                <a:ea typeface="Helvetica Neue"/>
                <a:cs typeface="Helvetica Neue"/>
                <a:sym typeface="Helvetica Neue"/>
              </a:rPr>
              <a:t>. </a:t>
            </a:r>
            <a:r>
              <a:rPr lang="tr-TR" sz="2000" dirty="0" err="1">
                <a:solidFill>
                  <a:srgbClr val="FFFFFF"/>
                </a:solidFill>
                <a:latin typeface="Helvetica Neue"/>
                <a:ea typeface="Helvetica Neue"/>
                <a:cs typeface="Helvetica Neue"/>
                <a:sym typeface="Helvetica Neue"/>
              </a:rPr>
              <a:t>Jeremy</a:t>
            </a:r>
            <a:r>
              <a:rPr lang="tr-TR" sz="2000" dirty="0">
                <a:solidFill>
                  <a:srgbClr val="FFFFFF"/>
                </a:solidFill>
                <a:latin typeface="Helvetica Neue"/>
                <a:ea typeface="Helvetica Neue"/>
                <a:cs typeface="Helvetica Neue"/>
                <a:sym typeface="Helvetica Neue"/>
              </a:rPr>
              <a:t> M. </a:t>
            </a:r>
            <a:r>
              <a:rPr lang="tr-TR" sz="2000" dirty="0" err="1">
                <a:solidFill>
                  <a:srgbClr val="FFFFFF"/>
                </a:solidFill>
                <a:latin typeface="Helvetica Neue"/>
                <a:ea typeface="Helvetica Neue"/>
                <a:cs typeface="Helvetica Neue"/>
                <a:sym typeface="Helvetica Neue"/>
              </a:rPr>
              <a:t>Berg</a:t>
            </a:r>
            <a:r>
              <a:rPr lang="tr-TR" sz="2000" dirty="0">
                <a:solidFill>
                  <a:srgbClr val="FFFFFF"/>
                </a:solidFill>
                <a:latin typeface="Helvetica Neue"/>
                <a:ea typeface="Helvetica Neue"/>
                <a:cs typeface="Helvetica Neue"/>
                <a:sym typeface="Helvetica Neue"/>
              </a:rPr>
              <a:t>, John L. </a:t>
            </a:r>
            <a:r>
              <a:rPr lang="tr-TR" sz="2000" dirty="0" err="1">
                <a:solidFill>
                  <a:srgbClr val="FFFFFF"/>
                </a:solidFill>
                <a:latin typeface="Helvetica Neue"/>
                <a:ea typeface="Helvetica Neue"/>
                <a:cs typeface="Helvetica Neue"/>
                <a:sym typeface="Helvetica Neue"/>
              </a:rPr>
              <a:t>Tymoczko</a:t>
            </a:r>
            <a:r>
              <a:rPr lang="tr-TR" sz="2000" dirty="0">
                <a:solidFill>
                  <a:srgbClr val="FFFFFF"/>
                </a:solidFill>
                <a:latin typeface="Helvetica Neue"/>
                <a:ea typeface="Helvetica Neue"/>
                <a:cs typeface="Helvetica Neue"/>
                <a:sym typeface="Helvetica Neue"/>
              </a:rPr>
              <a:t>, </a:t>
            </a:r>
            <a:r>
              <a:rPr lang="tr-TR" sz="2000" dirty="0" err="1">
                <a:solidFill>
                  <a:srgbClr val="FFFFFF"/>
                </a:solidFill>
                <a:latin typeface="Helvetica Neue"/>
                <a:ea typeface="Helvetica Neue"/>
                <a:cs typeface="Helvetica Neue"/>
                <a:sym typeface="Helvetica Neue"/>
              </a:rPr>
              <a:t>and</a:t>
            </a:r>
            <a:r>
              <a:rPr lang="tr-TR" sz="2000" dirty="0">
                <a:solidFill>
                  <a:srgbClr val="FFFFFF"/>
                </a:solidFill>
                <a:latin typeface="Helvetica Neue"/>
                <a:ea typeface="Helvetica Neue"/>
                <a:cs typeface="Helvetica Neue"/>
                <a:sym typeface="Helvetica Neue"/>
              </a:rPr>
              <a:t> </a:t>
            </a:r>
            <a:r>
              <a:rPr lang="tr-TR" sz="2000" dirty="0" err="1">
                <a:solidFill>
                  <a:srgbClr val="FFFFFF"/>
                </a:solidFill>
                <a:latin typeface="Helvetica Neue"/>
                <a:ea typeface="Helvetica Neue"/>
                <a:cs typeface="Helvetica Neue"/>
                <a:sym typeface="Helvetica Neue"/>
              </a:rPr>
              <a:t>Lubert</a:t>
            </a:r>
            <a:r>
              <a:rPr lang="tr-TR" sz="2000" dirty="0">
                <a:solidFill>
                  <a:srgbClr val="FFFFFF"/>
                </a:solidFill>
                <a:latin typeface="Helvetica Neue"/>
                <a:ea typeface="Helvetica Neue"/>
                <a:cs typeface="Helvetica Neue"/>
                <a:sym typeface="Helvetica Neue"/>
              </a:rPr>
              <a:t> </a:t>
            </a:r>
            <a:r>
              <a:rPr lang="tr-TR" sz="2000" dirty="0" err="1">
                <a:solidFill>
                  <a:srgbClr val="FFFFFF"/>
                </a:solidFill>
                <a:latin typeface="Helvetica Neue"/>
                <a:ea typeface="Helvetica Neue"/>
                <a:cs typeface="Helvetica Neue"/>
                <a:sym typeface="Helvetica Neue"/>
              </a:rPr>
              <a:t>Stryer</a:t>
            </a:r>
            <a:endParaRPr sz="1200" dirty="0">
              <a:solidFill>
                <a:srgbClr val="FFFFFF"/>
              </a:solidFill>
              <a:latin typeface="Helvetica Neue"/>
              <a:ea typeface="Helvetica Neue"/>
              <a:cs typeface="Helvetica Neue"/>
              <a:sym typeface="Helvetica Neue"/>
            </a:endParaRPr>
          </a:p>
        </p:txBody>
      </p:sp>
      <p:sp>
        <p:nvSpPr>
          <p:cNvPr id="1203" name="Google Shape;1203;p30"/>
          <p:cNvSpPr txBox="1"/>
          <p:nvPr/>
        </p:nvSpPr>
        <p:spPr>
          <a:xfrm>
            <a:off x="2680737" y="530036"/>
            <a:ext cx="6422100" cy="1015500"/>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tr-TR" sz="6000" b="1" dirty="0">
                <a:solidFill>
                  <a:schemeClr val="dk1"/>
                </a:solidFill>
                <a:latin typeface="Helvetica Neue"/>
                <a:ea typeface="Helvetica Neue"/>
                <a:cs typeface="Helvetica Neue"/>
                <a:sym typeface="Helvetica Neue"/>
              </a:rPr>
              <a:t>REFERENCES</a:t>
            </a:r>
            <a:endParaRPr sz="6000" dirty="0">
              <a:solidFill>
                <a:schemeClr val="dk1"/>
              </a:solidFill>
              <a:latin typeface="Helvetica Neue"/>
              <a:ea typeface="Helvetica Neue"/>
              <a:cs typeface="Helvetica Neue"/>
              <a:sym typeface="Helvetica Neue"/>
            </a:endParaRPr>
          </a:p>
        </p:txBody>
      </p:sp>
      <p:sp>
        <p:nvSpPr>
          <p:cNvPr id="7" name="Google Shape;1201;p30">
            <a:extLst>
              <a:ext uri="{FF2B5EF4-FFF2-40B4-BE49-F238E27FC236}">
                <a16:creationId xmlns:a16="http://schemas.microsoft.com/office/drawing/2014/main" id="{10BB281C-6FDA-2F44-A662-F07DD0ED5396}"/>
              </a:ext>
            </a:extLst>
          </p:cNvPr>
          <p:cNvSpPr/>
          <p:nvPr/>
        </p:nvSpPr>
        <p:spPr>
          <a:xfrm>
            <a:off x="6382872" y="2975368"/>
            <a:ext cx="5486400" cy="1654020"/>
          </a:xfrm>
          <a:prstGeom prst="rect">
            <a:avLst/>
          </a:prstGeom>
          <a:noFill/>
          <a:ln>
            <a:noFill/>
          </a:ln>
        </p:spPr>
        <p:txBody>
          <a:bodyPr spcFirstLastPara="1" wrap="square" lIns="91400" tIns="45675" rIns="91400" bIns="45675" anchor="t" anchorCtr="0">
            <a:noAutofit/>
          </a:bodyPr>
          <a:lstStyle/>
          <a:p>
            <a:r>
              <a:rPr lang="tr-TR" sz="2800" b="1" dirty="0">
                <a:solidFill>
                  <a:srgbClr val="FFFFFF"/>
                </a:solidFill>
                <a:latin typeface="Helvetica Neue"/>
                <a:ea typeface="Helvetica Neue"/>
                <a:cs typeface="Helvetica Neue"/>
                <a:sym typeface="Helvetica Neue"/>
              </a:rPr>
              <a:t>LEHNİNGER PRİNCİPLES OF BİOCHEMİSTRY</a:t>
            </a:r>
          </a:p>
          <a:p>
            <a:pPr lvl="0"/>
            <a:endParaRPr lang="tr-TR" sz="2000" b="1" dirty="0">
              <a:solidFill>
                <a:srgbClr val="FFFFFF"/>
              </a:solidFill>
              <a:latin typeface="Helvetica Neue"/>
              <a:ea typeface="Helvetica Neue"/>
              <a:cs typeface="Helvetica Neue"/>
              <a:sym typeface="Helvetica Neue"/>
            </a:endParaRPr>
          </a:p>
          <a:p>
            <a:pPr lvl="0"/>
            <a:r>
              <a:rPr lang="tr-TR" sz="2000" dirty="0">
                <a:solidFill>
                  <a:srgbClr val="FFFFFF"/>
                </a:solidFill>
                <a:latin typeface="Helvetica Neue"/>
                <a:ea typeface="Helvetica Neue"/>
                <a:cs typeface="Helvetica Neue"/>
                <a:sym typeface="Helvetica Neue"/>
              </a:rPr>
              <a:t>4th </a:t>
            </a:r>
            <a:r>
              <a:rPr lang="tr-TR" sz="2000" dirty="0" err="1">
                <a:solidFill>
                  <a:srgbClr val="FFFFFF"/>
                </a:solidFill>
                <a:latin typeface="Helvetica Neue"/>
                <a:ea typeface="Helvetica Neue"/>
                <a:cs typeface="Helvetica Neue"/>
                <a:sym typeface="Helvetica Neue"/>
              </a:rPr>
              <a:t>edition</a:t>
            </a:r>
            <a:r>
              <a:rPr lang="tr-TR" sz="2000" dirty="0">
                <a:solidFill>
                  <a:srgbClr val="FFFFFF"/>
                </a:solidFill>
                <a:latin typeface="Helvetica Neue"/>
                <a:ea typeface="Helvetica Neue"/>
                <a:cs typeface="Helvetica Neue"/>
                <a:sym typeface="Helvetica Neue"/>
              </a:rPr>
              <a:t>. Nelson, David L., </a:t>
            </a:r>
            <a:r>
              <a:rPr lang="tr-TR" sz="2000" dirty="0" err="1">
                <a:solidFill>
                  <a:srgbClr val="FFFFFF"/>
                </a:solidFill>
                <a:latin typeface="Helvetica Neue"/>
                <a:ea typeface="Helvetica Neue"/>
                <a:cs typeface="Helvetica Neue"/>
                <a:sym typeface="Helvetica Neue"/>
              </a:rPr>
              <a:t>and</a:t>
            </a:r>
            <a:r>
              <a:rPr lang="tr-TR" sz="2000" dirty="0">
                <a:solidFill>
                  <a:srgbClr val="FFFFFF"/>
                </a:solidFill>
                <a:latin typeface="Helvetica Neue"/>
                <a:ea typeface="Helvetica Neue"/>
                <a:cs typeface="Helvetica Neue"/>
                <a:sym typeface="Helvetica Neue"/>
              </a:rPr>
              <a:t> Michael M. </a:t>
            </a:r>
            <a:r>
              <a:rPr lang="tr-TR" sz="2000" dirty="0" err="1">
                <a:solidFill>
                  <a:srgbClr val="FFFFFF"/>
                </a:solidFill>
                <a:latin typeface="Helvetica Neue"/>
                <a:ea typeface="Helvetica Neue"/>
                <a:cs typeface="Helvetica Neue"/>
                <a:sym typeface="Helvetica Neue"/>
              </a:rPr>
              <a:t>Cox</a:t>
            </a:r>
            <a:endParaRPr sz="1200"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3556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 calcmode="lin" valueType="num">
                                      <p:cBhvr additive="base">
                                        <p:cTn id="7" dur="500"/>
                                        <p:tgtEl>
                                          <p:spTgt spid="1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BIOCHEMISTRY</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THE FOUNDATIONS</a:t>
            </a:r>
            <a:endParaRPr dirty="0"/>
          </a:p>
        </p:txBody>
      </p:sp>
      <p:sp>
        <p:nvSpPr>
          <p:cNvPr id="33" name="Google Shape;223;p7">
            <a:extLst>
              <a:ext uri="{FF2B5EF4-FFF2-40B4-BE49-F238E27FC236}">
                <a16:creationId xmlns:a16="http://schemas.microsoft.com/office/drawing/2014/main" id="{3EB7D5C1-F6C4-C24C-BD5B-2CEDB134F381}"/>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lvl="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The </a:t>
            </a:r>
            <a:r>
              <a:rPr lang="tr-TR" sz="1800" dirty="0" err="1">
                <a:solidFill>
                  <a:srgbClr val="3F3F3F"/>
                </a:solidFill>
                <a:latin typeface="Century Gothic"/>
                <a:ea typeface="Century Gothic"/>
                <a:cs typeface="Century Gothic"/>
                <a:sym typeface="Century Gothic"/>
              </a:rPr>
              <a:t>study</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biochemistry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shows</a:t>
            </a:r>
            <a:r>
              <a:rPr lang="tr-TR" sz="1800" dirty="0">
                <a:solidFill>
                  <a:srgbClr val="3F3F3F"/>
                </a:solidFill>
                <a:latin typeface="Century Gothic"/>
                <a:ea typeface="Century Gothic"/>
                <a:cs typeface="Century Gothic"/>
                <a:sym typeface="Century Gothic"/>
              </a:rPr>
              <a:t> how </a:t>
            </a:r>
            <a:r>
              <a:rPr lang="tr-TR" sz="1800" dirty="0" err="1">
                <a:solidFill>
                  <a:srgbClr val="3F3F3F"/>
                </a:solidFill>
                <a:latin typeface="Century Gothic"/>
                <a:ea typeface="Century Gothic"/>
                <a:cs typeface="Century Gothic"/>
                <a:sym typeface="Century Gothic"/>
              </a:rPr>
              <a:t>inanimate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molecules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interact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to</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maintain</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perpetuate</a:t>
            </a:r>
            <a:r>
              <a:rPr lang="tr-TR" sz="1800" dirty="0">
                <a:solidFill>
                  <a:srgbClr val="3F3F3F"/>
                </a:solidFill>
                <a:latin typeface="Century Gothic"/>
                <a:ea typeface="Century Gothic"/>
                <a:cs typeface="Century Gothic"/>
                <a:sym typeface="Century Gothic"/>
              </a:rPr>
              <a:t> life.</a:t>
            </a:r>
          </a:p>
          <a:p>
            <a:pPr marL="285750" lvl="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r>
              <a:rPr lang="tr-TR" sz="1800" dirty="0" err="1">
                <a:solidFill>
                  <a:srgbClr val="3F3F3F"/>
                </a:solidFill>
                <a:latin typeface="Century Gothic"/>
                <a:ea typeface="Century Gothic"/>
                <a:cs typeface="Century Gothic"/>
                <a:sym typeface="Century Gothic"/>
              </a:rPr>
              <a:t>Living</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organisms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possess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attributes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that</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distinguish</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them</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nonliving</a:t>
            </a:r>
            <a:r>
              <a:rPr lang="tr-TR" sz="1800" dirty="0">
                <a:solidFill>
                  <a:srgbClr val="3F3F3F"/>
                </a:solidFill>
                <a:latin typeface="Century Gothic"/>
                <a:ea typeface="Century Gothic"/>
                <a:cs typeface="Century Gothic"/>
                <a:sym typeface="Century Gothic"/>
              </a:rPr>
              <a:t>. </a:t>
            </a:r>
          </a:p>
          <a:p>
            <a:pPr marL="285750" lvl="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lvl="4"/>
            <a:r>
              <a:rPr lang="tr-TR" sz="1800" b="1" dirty="0">
                <a:solidFill>
                  <a:srgbClr val="3F3F3F"/>
                </a:solidFill>
                <a:latin typeface="Century Gothic"/>
                <a:ea typeface="Century Gothic"/>
                <a:cs typeface="Century Gothic"/>
                <a:sym typeface="Century Gothic"/>
              </a:rPr>
              <a:t>	A </a:t>
            </a:r>
            <a:r>
              <a:rPr lang="tr-TR" sz="1800" b="1" dirty="0" err="1">
                <a:solidFill>
                  <a:srgbClr val="3F3F3F"/>
                </a:solidFill>
                <a:latin typeface="Century Gothic"/>
                <a:ea typeface="Century Gothic"/>
                <a:cs typeface="Century Gothic"/>
                <a:sym typeface="Century Gothic"/>
              </a:rPr>
              <a:t>high</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degree</a:t>
            </a:r>
            <a:r>
              <a:rPr lang="tr-TR" sz="1800" b="1" dirty="0">
                <a:solidFill>
                  <a:srgbClr val="3F3F3F"/>
                </a:solidFill>
                <a:latin typeface="Century Gothic"/>
                <a:ea typeface="Century Gothic"/>
                <a:cs typeface="Century Gothic"/>
                <a:sym typeface="Century Gothic"/>
              </a:rPr>
              <a:t> of </a:t>
            </a:r>
            <a:r>
              <a:rPr lang="tr-TR" sz="1800" b="1" dirty="0" err="1">
                <a:solidFill>
                  <a:srgbClr val="3F3F3F"/>
                </a:solidFill>
                <a:latin typeface="Century Gothic"/>
                <a:ea typeface="Century Gothic"/>
                <a:cs typeface="Century Gothic"/>
                <a:sym typeface="Century Gothic"/>
              </a:rPr>
              <a:t>chemical</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complexity</a:t>
            </a:r>
            <a:endParaRPr lang="tr-TR" sz="1800" b="1" dirty="0">
              <a:solidFill>
                <a:srgbClr val="3F3F3F"/>
              </a:solidFill>
              <a:latin typeface="Century Gothic"/>
              <a:ea typeface="Century Gothic"/>
              <a:cs typeface="Century Gothic"/>
              <a:sym typeface="Century Gothic"/>
            </a:endParaRPr>
          </a:p>
          <a:p>
            <a:pPr marL="285750" lvl="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Systems</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for</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extracting</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transforming</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and</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using</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energy</a:t>
            </a:r>
            <a:r>
              <a:rPr lang="tr-TR" sz="1800" b="1" dirty="0">
                <a:solidFill>
                  <a:srgbClr val="3F3F3F"/>
                </a:solidFill>
                <a:latin typeface="Century Gothic"/>
                <a:ea typeface="Century Gothic"/>
                <a:cs typeface="Century Gothic"/>
                <a:sym typeface="Century Gothic"/>
              </a:rPr>
              <a:t> </a:t>
            </a:r>
            <a:r>
              <a:rPr lang="tr-TR" sz="1800" b="1" dirty="0" err="1">
                <a:solidFill>
                  <a:srgbClr val="3F3F3F"/>
                </a:solidFill>
                <a:latin typeface="Century Gothic"/>
                <a:ea typeface="Century Gothic"/>
                <a:cs typeface="Century Gothic"/>
                <a:sym typeface="Century Gothic"/>
              </a:rPr>
              <a:t>from</a:t>
            </a:r>
            <a:r>
              <a:rPr lang="tr-TR" sz="1800" b="1" dirty="0">
                <a:solidFill>
                  <a:srgbClr val="3F3F3F"/>
                </a:solidFill>
                <a:latin typeface="Century Gothic"/>
                <a:ea typeface="Century Gothic"/>
                <a:cs typeface="Century Gothic"/>
                <a:sym typeface="Century Gothic"/>
              </a:rPr>
              <a:t> the </a:t>
            </a:r>
            <a:r>
              <a:rPr lang="tr-TR" sz="1800" b="1" dirty="0" err="1">
                <a:solidFill>
                  <a:srgbClr val="3F3F3F"/>
                </a:solidFill>
                <a:latin typeface="Century Gothic"/>
                <a:ea typeface="Century Gothic"/>
                <a:cs typeface="Century Gothic"/>
                <a:sym typeface="Century Gothic"/>
              </a:rPr>
              <a:t>environment</a:t>
            </a:r>
            <a:endParaRPr lang="tr-TR" sz="1800" b="1" dirty="0">
              <a:solidFill>
                <a:srgbClr val="3F3F3F"/>
              </a:solidFill>
              <a:latin typeface="Century Gothic"/>
              <a:ea typeface="Century Gothic"/>
              <a:cs typeface="Century Gothic"/>
              <a:sym typeface="Century Gothic"/>
            </a:endParaRPr>
          </a:p>
          <a:p>
            <a:endParaRPr lang="tr-TR" sz="1800" b="1" dirty="0">
              <a:solidFill>
                <a:srgbClr val="3F3F3F"/>
              </a:solidFill>
              <a:latin typeface="Century Gothic" panose="020B0502020202020204" pitchFamily="34" charset="0"/>
              <a:ea typeface="Century Gothic"/>
              <a:cs typeface="Century Gothic"/>
              <a:sym typeface="Century Gothic"/>
            </a:endParaRPr>
          </a:p>
          <a:p>
            <a:r>
              <a:rPr lang="tr-TR" sz="1800" b="1" dirty="0">
                <a:solidFill>
                  <a:srgbClr val="3F3F3F"/>
                </a:solidFill>
                <a:latin typeface="Century Gothic" panose="020B0502020202020204" pitchFamily="34" charset="0"/>
                <a:ea typeface="Century Gothic"/>
                <a:cs typeface="Century Gothic"/>
                <a:sym typeface="Century Gothic"/>
              </a:rPr>
              <a:t>	A </a:t>
            </a:r>
            <a:r>
              <a:rPr lang="tr-TR" sz="1800" b="1" dirty="0" err="1">
                <a:solidFill>
                  <a:srgbClr val="3F3F3F"/>
                </a:solidFill>
                <a:latin typeface="Century Gothic" panose="020B0502020202020204" pitchFamily="34" charset="0"/>
                <a:ea typeface="Century Gothic"/>
                <a:cs typeface="Century Gothic"/>
                <a:sym typeface="Century Gothic"/>
              </a:rPr>
              <a:t>capacity</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for</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precise</a:t>
            </a:r>
            <a:r>
              <a:rPr lang="tr-TR" sz="1800" b="1" dirty="0">
                <a:solidFill>
                  <a:srgbClr val="3F3F3F"/>
                </a:solidFill>
                <a:latin typeface="Century Gothic" panose="020B0502020202020204" pitchFamily="34" charset="0"/>
                <a:ea typeface="Century Gothic"/>
                <a:cs typeface="Century Gothic"/>
                <a:sym typeface="Century Gothic"/>
              </a:rPr>
              <a:t> self-</a:t>
            </a:r>
            <a:r>
              <a:rPr lang="tr-TR" sz="1800" b="1" dirty="0" err="1">
                <a:solidFill>
                  <a:srgbClr val="3F3F3F"/>
                </a:solidFill>
                <a:latin typeface="Century Gothic" panose="020B0502020202020204" pitchFamily="34" charset="0"/>
                <a:ea typeface="Century Gothic"/>
                <a:cs typeface="Century Gothic"/>
                <a:sym typeface="Century Gothic"/>
              </a:rPr>
              <a:t>replication</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and</a:t>
            </a:r>
            <a:r>
              <a:rPr lang="tr-TR" sz="1800" b="1" dirty="0">
                <a:solidFill>
                  <a:srgbClr val="3F3F3F"/>
                </a:solidFill>
                <a:latin typeface="Century Gothic" panose="020B0502020202020204" pitchFamily="34" charset="0"/>
                <a:ea typeface="Century Gothic"/>
                <a:cs typeface="Century Gothic"/>
                <a:sym typeface="Century Gothic"/>
              </a:rPr>
              <a:t> self-</a:t>
            </a:r>
            <a:r>
              <a:rPr lang="tr-TR" sz="1800" b="1" dirty="0" err="1">
                <a:solidFill>
                  <a:srgbClr val="3F3F3F"/>
                </a:solidFill>
                <a:latin typeface="Century Gothic" panose="020B0502020202020204" pitchFamily="34" charset="0"/>
                <a:ea typeface="Century Gothic"/>
                <a:cs typeface="Century Gothic"/>
                <a:sym typeface="Century Gothic"/>
              </a:rPr>
              <a:t>assembly</a:t>
            </a:r>
            <a:endParaRPr lang="tr-TR" sz="1800" b="1" dirty="0">
              <a:solidFill>
                <a:srgbClr val="3F3F3F"/>
              </a:solidFill>
              <a:latin typeface="Century Gothic" panose="020B0502020202020204" pitchFamily="34" charset="0"/>
              <a:ea typeface="Century Gothic"/>
              <a:cs typeface="Century Gothic"/>
              <a:sym typeface="Century Gothic"/>
            </a:endParaRPr>
          </a:p>
          <a:p>
            <a:endParaRPr lang="tr-TR" sz="1800" b="1" dirty="0">
              <a:solidFill>
                <a:srgbClr val="3F3F3F"/>
              </a:solidFill>
              <a:latin typeface="Century Gothic" panose="020B0502020202020204" pitchFamily="34" charset="0"/>
              <a:ea typeface="Century Gothic"/>
              <a:cs typeface="Century Gothic"/>
              <a:sym typeface="Century Gothic"/>
            </a:endParaRPr>
          </a:p>
          <a:p>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Mechanisms</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responding</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to</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their</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surroundings</a:t>
            </a:r>
            <a:endParaRPr lang="tr-TR" sz="1800" b="1" dirty="0">
              <a:solidFill>
                <a:srgbClr val="3F3F3F"/>
              </a:solidFill>
              <a:latin typeface="Century Gothic" panose="020B0502020202020204" pitchFamily="34" charset="0"/>
              <a:ea typeface="Century Gothic"/>
              <a:cs typeface="Century Gothic"/>
              <a:sym typeface="Century Gothic"/>
            </a:endParaRPr>
          </a:p>
          <a:p>
            <a:r>
              <a:rPr lang="tr-TR" sz="1800" b="1" dirty="0">
                <a:solidFill>
                  <a:srgbClr val="3F3F3F"/>
                </a:solidFill>
                <a:latin typeface="Century Gothic" panose="020B0502020202020204" pitchFamily="34" charset="0"/>
                <a:ea typeface="Century Gothic"/>
                <a:cs typeface="Century Gothic"/>
                <a:sym typeface="Century Gothic"/>
              </a:rPr>
              <a:t> </a:t>
            </a:r>
          </a:p>
          <a:p>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Defined</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functional</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components</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and</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regulated</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interactions</a:t>
            </a:r>
            <a:endParaRPr lang="tr-TR" sz="1800" b="1" dirty="0">
              <a:solidFill>
                <a:srgbClr val="3F3F3F"/>
              </a:solidFill>
              <a:latin typeface="Century Gothic" panose="020B0502020202020204" pitchFamily="34" charset="0"/>
              <a:ea typeface="Century Gothic"/>
              <a:cs typeface="Century Gothic"/>
              <a:sym typeface="Century Gothic"/>
            </a:endParaRPr>
          </a:p>
          <a:p>
            <a:r>
              <a:rPr lang="tr-TR" sz="1800" b="1" dirty="0">
                <a:solidFill>
                  <a:srgbClr val="3F3F3F"/>
                </a:solidFill>
                <a:latin typeface="Century Gothic" panose="020B0502020202020204" pitchFamily="34" charset="0"/>
                <a:ea typeface="Century Gothic"/>
                <a:cs typeface="Century Gothic"/>
                <a:sym typeface="Century Gothic"/>
              </a:rPr>
              <a:t>	</a:t>
            </a:r>
          </a:p>
          <a:p>
            <a:r>
              <a:rPr lang="tr-TR" sz="1800" b="1" dirty="0">
                <a:solidFill>
                  <a:srgbClr val="3F3F3F"/>
                </a:solidFill>
                <a:latin typeface="Century Gothic" panose="020B0502020202020204" pitchFamily="34" charset="0"/>
                <a:ea typeface="Century Gothic"/>
                <a:cs typeface="Century Gothic"/>
                <a:sym typeface="Century Gothic"/>
              </a:rPr>
              <a:t>	A </a:t>
            </a:r>
            <a:r>
              <a:rPr lang="tr-TR" sz="1800" b="1" dirty="0" err="1">
                <a:solidFill>
                  <a:srgbClr val="3F3F3F"/>
                </a:solidFill>
                <a:latin typeface="Century Gothic" panose="020B0502020202020204" pitchFamily="34" charset="0"/>
                <a:ea typeface="Century Gothic"/>
                <a:cs typeface="Century Gothic"/>
                <a:sym typeface="Century Gothic"/>
              </a:rPr>
              <a:t>history</a:t>
            </a:r>
            <a:r>
              <a:rPr lang="tr-TR" sz="1800" b="1" dirty="0">
                <a:solidFill>
                  <a:srgbClr val="3F3F3F"/>
                </a:solidFill>
                <a:latin typeface="Century Gothic" panose="020B0502020202020204" pitchFamily="34" charset="0"/>
                <a:ea typeface="Century Gothic"/>
                <a:cs typeface="Century Gothic"/>
                <a:sym typeface="Century Gothic"/>
              </a:rPr>
              <a:t> of </a:t>
            </a:r>
            <a:r>
              <a:rPr lang="tr-TR" sz="1800" b="1" dirty="0" err="1">
                <a:solidFill>
                  <a:srgbClr val="3F3F3F"/>
                </a:solidFill>
                <a:latin typeface="Century Gothic" panose="020B0502020202020204" pitchFamily="34" charset="0"/>
                <a:ea typeface="Century Gothic"/>
                <a:cs typeface="Century Gothic"/>
                <a:sym typeface="Century Gothic"/>
              </a:rPr>
              <a:t>evolutionary</a:t>
            </a:r>
            <a:r>
              <a:rPr lang="tr-TR" sz="1800" b="1" dirty="0">
                <a:solidFill>
                  <a:srgbClr val="3F3F3F"/>
                </a:solidFill>
                <a:latin typeface="Century Gothic" panose="020B0502020202020204" pitchFamily="34" charset="0"/>
                <a:ea typeface="Century Gothic"/>
                <a:cs typeface="Century Gothic"/>
                <a:sym typeface="Century Gothic"/>
              </a:rPr>
              <a:t> </a:t>
            </a:r>
            <a:r>
              <a:rPr lang="tr-TR" sz="1800" b="1" dirty="0" err="1">
                <a:solidFill>
                  <a:srgbClr val="3F3F3F"/>
                </a:solidFill>
                <a:latin typeface="Century Gothic" panose="020B0502020202020204" pitchFamily="34" charset="0"/>
                <a:ea typeface="Century Gothic"/>
                <a:cs typeface="Century Gothic"/>
                <a:sym typeface="Century Gothic"/>
              </a:rPr>
              <a:t>change</a:t>
            </a:r>
            <a:endParaRPr lang="tr-TR" sz="1800" b="1" dirty="0">
              <a:solidFill>
                <a:srgbClr val="3F3F3F"/>
              </a:solidFill>
              <a:latin typeface="Century Gothic" panose="020B0502020202020204" pitchFamily="34" charset="0"/>
              <a:ea typeface="Century Gothic"/>
              <a:cs typeface="Century Gothic"/>
              <a:sym typeface="Century Gothic"/>
            </a:endParaRPr>
          </a:p>
          <a:p>
            <a:endParaRPr lang="tr-TR" sz="1800" b="1" dirty="0">
              <a:solidFill>
                <a:srgbClr val="3F3F3F"/>
              </a:solidFill>
              <a:latin typeface="Century Gothic" panose="020B0502020202020204" pitchFamily="34" charset="0"/>
              <a:ea typeface="Century Gothic"/>
              <a:cs typeface="Century Gothic"/>
              <a:sym typeface="Century Gothic"/>
            </a:endParaRPr>
          </a:p>
        </p:txBody>
      </p:sp>
    </p:spTree>
    <p:extLst>
      <p:ext uri="{BB962C8B-B14F-4D97-AF65-F5344CB8AC3E}">
        <p14:creationId xmlns:p14="http://schemas.microsoft.com/office/powerpoint/2010/main" val="2756115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BIOCHEMISTRY</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THE FOUNDATIONS</a:t>
            </a:r>
            <a:endParaRPr dirty="0"/>
          </a:p>
        </p:txBody>
      </p:sp>
      <p:sp>
        <p:nvSpPr>
          <p:cNvPr id="33" name="Google Shape;223;p7">
            <a:extLst>
              <a:ext uri="{FF2B5EF4-FFF2-40B4-BE49-F238E27FC236}">
                <a16:creationId xmlns:a16="http://schemas.microsoft.com/office/drawing/2014/main" id="{3EB7D5C1-F6C4-C24C-BD5B-2CEDB134F381}"/>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algn="ctr"/>
            <a:r>
              <a:rPr lang="tr-TR" sz="2800" dirty="0" err="1">
                <a:solidFill>
                  <a:srgbClr val="3F3F3F"/>
                </a:solidFill>
                <a:latin typeface="Century Gothic"/>
                <a:ea typeface="Century Gothic"/>
                <a:cs typeface="Century Gothic"/>
                <a:sym typeface="Century Gothic"/>
              </a:rPr>
              <a:t>In</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this</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introductory</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lesson</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we</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visit</a:t>
            </a:r>
            <a:r>
              <a:rPr lang="tr-TR" sz="2800" dirty="0">
                <a:solidFill>
                  <a:srgbClr val="3F3F3F"/>
                </a:solidFill>
                <a:latin typeface="Century Gothic"/>
                <a:ea typeface="Century Gothic"/>
                <a:cs typeface="Century Gothic"/>
                <a:sym typeface="Century Gothic"/>
              </a:rPr>
              <a:t> the </a:t>
            </a:r>
            <a:r>
              <a:rPr lang="tr-TR" sz="2800" b="1" dirty="0" err="1">
                <a:solidFill>
                  <a:srgbClr val="3F3F3F"/>
                </a:solidFill>
                <a:latin typeface="Century Gothic"/>
                <a:ea typeface="Century Gothic"/>
                <a:cs typeface="Century Gothic"/>
                <a:sym typeface="Century Gothic"/>
              </a:rPr>
              <a:t>cellular</a:t>
            </a:r>
            <a:r>
              <a:rPr lang="tr-TR" sz="2800"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physical</a:t>
            </a:r>
            <a:r>
              <a:rPr lang="tr-TR" sz="2800"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chemical</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and</a:t>
            </a:r>
            <a:r>
              <a:rPr lang="tr-TR" sz="2800"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genetic</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backgrounds</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to</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biochemistry</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and</a:t>
            </a:r>
            <a:r>
              <a:rPr lang="tr-TR" sz="2800" dirty="0">
                <a:solidFill>
                  <a:srgbClr val="3F3F3F"/>
                </a:solidFill>
                <a:latin typeface="Century Gothic"/>
                <a:ea typeface="Century Gothic"/>
                <a:cs typeface="Century Gothic"/>
                <a:sym typeface="Century Gothic"/>
              </a:rPr>
              <a:t> the </a:t>
            </a:r>
            <a:r>
              <a:rPr lang="tr-TR" sz="2800" dirty="0" err="1">
                <a:solidFill>
                  <a:srgbClr val="3F3F3F"/>
                </a:solidFill>
                <a:latin typeface="Century Gothic"/>
                <a:ea typeface="Century Gothic"/>
                <a:cs typeface="Century Gothic"/>
                <a:sym typeface="Century Gothic"/>
              </a:rPr>
              <a:t>overarching</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principle</a:t>
            </a:r>
            <a:r>
              <a:rPr lang="tr-TR" sz="2800" dirty="0">
                <a:solidFill>
                  <a:srgbClr val="3F3F3F"/>
                </a:solidFill>
                <a:latin typeface="Century Gothic"/>
                <a:ea typeface="Century Gothic"/>
                <a:cs typeface="Century Gothic"/>
                <a:sym typeface="Century Gothic"/>
              </a:rPr>
              <a:t> of </a:t>
            </a:r>
            <a:r>
              <a:rPr lang="tr-TR" sz="2800" dirty="0" err="1">
                <a:solidFill>
                  <a:srgbClr val="3F3F3F"/>
                </a:solidFill>
                <a:latin typeface="Century Gothic"/>
                <a:ea typeface="Century Gothic"/>
                <a:cs typeface="Century Gothic"/>
                <a:sym typeface="Century Gothic"/>
              </a:rPr>
              <a:t>evolution</a:t>
            </a:r>
            <a:r>
              <a:rPr lang="tr-TR" sz="2800" dirty="0">
                <a:solidFill>
                  <a:srgbClr val="3F3F3F"/>
                </a:solidFill>
                <a:latin typeface="Century Gothic"/>
                <a:ea typeface="Century Gothic"/>
                <a:cs typeface="Century Gothic"/>
                <a:sym typeface="Century Gothic"/>
              </a:rPr>
              <a:t>. </a:t>
            </a:r>
          </a:p>
          <a:p>
            <a:pPr algn="ctr"/>
            <a:endParaRPr lang="tr-TR" sz="2800" dirty="0">
              <a:solidFill>
                <a:srgbClr val="3F3F3F"/>
              </a:solidFill>
              <a:latin typeface="Century Gothic"/>
              <a:ea typeface="Century Gothic"/>
              <a:cs typeface="Century Gothic"/>
              <a:sym typeface="Century Gothic"/>
            </a:endParaRPr>
          </a:p>
          <a:p>
            <a:pPr algn="ctr"/>
            <a:r>
              <a:rPr lang="tr-TR" sz="2800" dirty="0" err="1">
                <a:solidFill>
                  <a:srgbClr val="3F3F3F"/>
                </a:solidFill>
                <a:latin typeface="Century Gothic"/>
                <a:ea typeface="Century Gothic"/>
                <a:cs typeface="Century Gothic"/>
                <a:sym typeface="Century Gothic"/>
              </a:rPr>
              <a:t>We</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then</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turn</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our</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attention</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to</a:t>
            </a:r>
            <a:r>
              <a:rPr lang="tr-TR" sz="2800"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water</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with</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descriptions</a:t>
            </a:r>
            <a:r>
              <a:rPr lang="tr-TR" sz="2800" dirty="0">
                <a:solidFill>
                  <a:srgbClr val="3F3F3F"/>
                </a:solidFill>
                <a:latin typeface="Century Gothic"/>
                <a:ea typeface="Century Gothic"/>
                <a:cs typeface="Century Gothic"/>
                <a:sym typeface="Century Gothic"/>
              </a:rPr>
              <a:t> of the </a:t>
            </a:r>
            <a:r>
              <a:rPr lang="tr-TR" sz="2800" dirty="0" err="1">
                <a:solidFill>
                  <a:srgbClr val="3F3F3F"/>
                </a:solidFill>
                <a:latin typeface="Century Gothic"/>
                <a:ea typeface="Century Gothic"/>
                <a:cs typeface="Century Gothic"/>
                <a:sym typeface="Century Gothic"/>
              </a:rPr>
              <a:t>physical</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and</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chemical</a:t>
            </a:r>
            <a:r>
              <a:rPr lang="tr-TR" sz="2800" dirty="0">
                <a:solidFill>
                  <a:srgbClr val="3F3F3F"/>
                </a:solidFill>
                <a:latin typeface="Century Gothic"/>
                <a:ea typeface="Century Gothic"/>
                <a:cs typeface="Century Gothic"/>
                <a:sym typeface="Century Gothic"/>
              </a:rPr>
              <a:t> </a:t>
            </a:r>
            <a:r>
              <a:rPr lang="tr-TR" sz="2800" dirty="0" err="1">
                <a:solidFill>
                  <a:srgbClr val="3F3F3F"/>
                </a:solidFill>
                <a:latin typeface="Century Gothic"/>
                <a:ea typeface="Century Gothic"/>
                <a:cs typeface="Century Gothic"/>
                <a:sym typeface="Century Gothic"/>
              </a:rPr>
              <a:t>properties</a:t>
            </a:r>
            <a:r>
              <a:rPr lang="tr-TR" sz="2800" dirty="0">
                <a:solidFill>
                  <a:srgbClr val="3F3F3F"/>
                </a:solidFill>
                <a:latin typeface="Century Gothic"/>
                <a:ea typeface="Century Gothic"/>
                <a:cs typeface="Century Gothic"/>
                <a:sym typeface="Century Gothic"/>
              </a:rPr>
              <a:t> of </a:t>
            </a:r>
            <a:r>
              <a:rPr lang="tr-TR" sz="2800" b="1" dirty="0">
                <a:solidFill>
                  <a:srgbClr val="3F3F3F"/>
                </a:solidFill>
                <a:latin typeface="Century Gothic"/>
                <a:ea typeface="Century Gothic"/>
                <a:cs typeface="Century Gothic"/>
                <a:sym typeface="Century Gothic"/>
              </a:rPr>
              <a:t>the aqueous </a:t>
            </a:r>
            <a:r>
              <a:rPr lang="tr-TR" sz="2800" b="1" dirty="0" err="1">
                <a:solidFill>
                  <a:srgbClr val="3F3F3F"/>
                </a:solidFill>
                <a:latin typeface="Century Gothic"/>
                <a:ea typeface="Century Gothic"/>
                <a:cs typeface="Century Gothic"/>
                <a:sym typeface="Century Gothic"/>
              </a:rPr>
              <a:t>environment</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to</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which</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all</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aspects</a:t>
            </a:r>
            <a:r>
              <a:rPr lang="tr-TR" sz="2800" b="1" dirty="0">
                <a:solidFill>
                  <a:srgbClr val="3F3F3F"/>
                </a:solidFill>
                <a:latin typeface="Century Gothic"/>
                <a:ea typeface="Century Gothic"/>
                <a:cs typeface="Century Gothic"/>
                <a:sym typeface="Century Gothic"/>
              </a:rPr>
              <a:t> of </a:t>
            </a:r>
            <a:r>
              <a:rPr lang="tr-TR" sz="2800" b="1" dirty="0" err="1">
                <a:solidFill>
                  <a:srgbClr val="3F3F3F"/>
                </a:solidFill>
                <a:latin typeface="Century Gothic"/>
                <a:ea typeface="Century Gothic"/>
                <a:cs typeface="Century Gothic"/>
                <a:sym typeface="Century Gothic"/>
              </a:rPr>
              <a:t>cell</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structure</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and</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function</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are</a:t>
            </a:r>
            <a:r>
              <a:rPr lang="tr-TR" sz="2800" b="1" dirty="0">
                <a:solidFill>
                  <a:srgbClr val="3F3F3F"/>
                </a:solidFill>
                <a:latin typeface="Century Gothic"/>
                <a:ea typeface="Century Gothic"/>
                <a:cs typeface="Century Gothic"/>
                <a:sym typeface="Century Gothic"/>
              </a:rPr>
              <a:t> </a:t>
            </a:r>
            <a:r>
              <a:rPr lang="tr-TR" sz="2800" b="1" dirty="0" err="1">
                <a:solidFill>
                  <a:srgbClr val="3F3F3F"/>
                </a:solidFill>
                <a:latin typeface="Century Gothic"/>
                <a:ea typeface="Century Gothic"/>
                <a:cs typeface="Century Gothic"/>
                <a:sym typeface="Century Gothic"/>
              </a:rPr>
              <a:t>adapted</a:t>
            </a:r>
            <a:r>
              <a:rPr lang="tr-TR" sz="2800" dirty="0">
                <a:solidFill>
                  <a:srgbClr val="3F3F3F"/>
                </a:solidFill>
                <a:latin typeface="Century Gothic"/>
                <a:ea typeface="Century Gothic"/>
                <a:cs typeface="Century Gothic"/>
                <a:sym typeface="Century Gothic"/>
              </a:rPr>
              <a:t>. </a:t>
            </a:r>
          </a:p>
          <a:p>
            <a:endParaRPr lang="tr-TR" sz="1800" dirty="0">
              <a:solidFill>
                <a:srgbClr val="3F3F3F"/>
              </a:solidFill>
              <a:latin typeface="Century Gothic"/>
              <a:ea typeface="Century Gothic"/>
              <a:cs typeface="Century Gothic"/>
              <a:sym typeface="Century Gothic"/>
            </a:endParaRPr>
          </a:p>
          <a:p>
            <a:endParaRP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70142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8"/>
          <p:cNvGrpSpPr/>
          <p:nvPr/>
        </p:nvGrpSpPr>
        <p:grpSpPr>
          <a:xfrm>
            <a:off x="4105506" y="1233488"/>
            <a:ext cx="618455" cy="1800000"/>
            <a:chOff x="597712" y="2415605"/>
            <a:chExt cx="1076110" cy="3131998"/>
          </a:xfrm>
        </p:grpSpPr>
        <p:sp>
          <p:nvSpPr>
            <p:cNvPr id="232" name="Google Shape;232;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3" name="Google Shape;233;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34" name="Google Shape;234;p8"/>
          <p:cNvGrpSpPr/>
          <p:nvPr/>
        </p:nvGrpSpPr>
        <p:grpSpPr>
          <a:xfrm>
            <a:off x="2760245" y="2023201"/>
            <a:ext cx="2027688" cy="6443998"/>
            <a:chOff x="935919" y="107043"/>
            <a:chExt cx="1818452" cy="5779044"/>
          </a:xfrm>
        </p:grpSpPr>
        <p:sp>
          <p:nvSpPr>
            <p:cNvPr id="235" name="Google Shape;235;p8"/>
            <p:cNvSpPr/>
            <p:nvPr/>
          </p:nvSpPr>
          <p:spPr>
            <a:xfrm rot="10800000">
              <a:off x="935919" y="1016252"/>
              <a:ext cx="1818452" cy="4869835"/>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6" name="Google Shape;236;p8"/>
            <p:cNvSpPr/>
            <p:nvPr/>
          </p:nvSpPr>
          <p:spPr>
            <a:xfrm>
              <a:off x="942885" y="107043"/>
              <a:ext cx="1799994" cy="1800000"/>
            </a:xfrm>
            <a:prstGeom prst="ellipse">
              <a:avLst/>
            </a:prstGeom>
            <a:gradFill>
              <a:gsLst>
                <a:gs pos="0">
                  <a:schemeClr val="lt1"/>
                </a:gs>
                <a:gs pos="60000">
                  <a:schemeClr val="lt2"/>
                </a:gs>
                <a:gs pos="100000">
                  <a:srgbClr val="D8D8D8"/>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1">
              <a:noAutofit/>
            </a:bodyPr>
            <a:lstStyle/>
            <a:p>
              <a:pPr marL="0" marR="0" lvl="0" indent="0" algn="ctr" rtl="0">
                <a:lnSpc>
                  <a:spcPct val="130000"/>
                </a:lnSpc>
                <a:spcBef>
                  <a:spcPts val="0"/>
                </a:spcBef>
                <a:spcAft>
                  <a:spcPts val="0"/>
                </a:spcAft>
                <a:buNone/>
              </a:pPr>
              <a:r>
                <a:rPr lang="tr-TR" sz="7200" dirty="0">
                  <a:solidFill>
                    <a:srgbClr val="009999"/>
                  </a:solidFill>
                  <a:latin typeface="Century Gothic"/>
                  <a:ea typeface="Century Gothic"/>
                  <a:cs typeface="Century Gothic"/>
                  <a:sym typeface="Century Gothic"/>
                </a:rPr>
                <a:t>02</a:t>
              </a:r>
              <a:endParaRPr sz="4000" dirty="0">
                <a:solidFill>
                  <a:srgbClr val="009999"/>
                </a:solidFill>
                <a:latin typeface="Century Gothic"/>
                <a:ea typeface="Century Gothic"/>
                <a:cs typeface="Century Gothic"/>
                <a:sym typeface="Century Gothic"/>
              </a:endParaRPr>
            </a:p>
          </p:txBody>
        </p:sp>
      </p:grpSp>
      <p:grpSp>
        <p:nvGrpSpPr>
          <p:cNvPr id="237" name="Google Shape;237;p8"/>
          <p:cNvGrpSpPr/>
          <p:nvPr/>
        </p:nvGrpSpPr>
        <p:grpSpPr>
          <a:xfrm>
            <a:off x="1981669" y="4924887"/>
            <a:ext cx="1194018" cy="3475167"/>
            <a:chOff x="597712" y="2415605"/>
            <a:chExt cx="1076110" cy="3131998"/>
          </a:xfrm>
        </p:grpSpPr>
        <p:sp>
          <p:nvSpPr>
            <p:cNvPr id="238" name="Google Shape;238;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39" name="Google Shape;239;p8"/>
            <p:cNvSpPr/>
            <p:nvPr/>
          </p:nvSpPr>
          <p:spPr>
            <a:xfrm>
              <a:off x="648010" y="2415605"/>
              <a:ext cx="971992" cy="972000"/>
            </a:xfrm>
            <a:prstGeom prst="ellipse">
              <a:avLst/>
            </a:prstGeom>
            <a:gradFill>
              <a:gsLst>
                <a:gs pos="0">
                  <a:srgbClr val="E1EFF9"/>
                </a:gs>
                <a:gs pos="1000">
                  <a:srgbClr val="E1EFF9"/>
                </a:gs>
                <a:gs pos="60000">
                  <a:srgbClr val="A5A5A5"/>
                </a:gs>
                <a:gs pos="100000">
                  <a:srgbClr val="A5A5A5"/>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0" name="Google Shape;240;p8"/>
          <p:cNvGrpSpPr/>
          <p:nvPr/>
        </p:nvGrpSpPr>
        <p:grpSpPr>
          <a:xfrm>
            <a:off x="4481255" y="4431190"/>
            <a:ext cx="618455" cy="1800000"/>
            <a:chOff x="597712" y="2415605"/>
            <a:chExt cx="1076110" cy="3131998"/>
          </a:xfrm>
        </p:grpSpPr>
        <p:sp>
          <p:nvSpPr>
            <p:cNvPr id="241" name="Google Shape;241;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2" name="Google Shape;242;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grpSp>
        <p:nvGrpSpPr>
          <p:cNvPr id="243" name="Google Shape;243;p8"/>
          <p:cNvGrpSpPr/>
          <p:nvPr/>
        </p:nvGrpSpPr>
        <p:grpSpPr>
          <a:xfrm>
            <a:off x="1033964" y="2075338"/>
            <a:ext cx="1150325" cy="3348000"/>
            <a:chOff x="597712" y="2415605"/>
            <a:chExt cx="1076110" cy="3131998"/>
          </a:xfrm>
        </p:grpSpPr>
        <p:sp>
          <p:nvSpPr>
            <p:cNvPr id="244" name="Google Shape;244;p8"/>
            <p:cNvSpPr/>
            <p:nvPr/>
          </p:nvSpPr>
          <p:spPr>
            <a:xfrm rot="10800000">
              <a:off x="597712" y="2908359"/>
              <a:ext cx="1076110" cy="2639244"/>
            </a:xfrm>
            <a:custGeom>
              <a:avLst/>
              <a:gdLst/>
              <a:ahLst/>
              <a:cxnLst/>
              <a:rect l="l" t="t" r="r" b="b"/>
              <a:pathLst>
                <a:path w="3341155" h="5054932" extrusionOk="0">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0">
                  <a:srgbClr val="000000">
                    <a:alpha val="0"/>
                  </a:srgbClr>
                </a:gs>
                <a:gs pos="30000">
                  <a:srgbClr val="000000">
                    <a:alpha val="0"/>
                  </a:srgbClr>
                </a:gs>
                <a:gs pos="50000">
                  <a:srgbClr val="000000">
                    <a:alpha val="3921"/>
                  </a:srgbClr>
                </a:gs>
                <a:gs pos="70000">
                  <a:srgbClr val="000000">
                    <a:alpha val="7843"/>
                  </a:srgbClr>
                </a:gs>
                <a:gs pos="100000">
                  <a:srgbClr val="262626">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sp>
          <p:nvSpPr>
            <p:cNvPr id="245" name="Google Shape;245;p8"/>
            <p:cNvSpPr/>
            <p:nvPr/>
          </p:nvSpPr>
          <p:spPr>
            <a:xfrm>
              <a:off x="648010" y="2415605"/>
              <a:ext cx="971992" cy="972000"/>
            </a:xfrm>
            <a:prstGeom prst="ellipse">
              <a:avLst/>
            </a:prstGeom>
            <a:gradFill>
              <a:gsLst>
                <a:gs pos="0">
                  <a:srgbClr val="FFF5CE"/>
                </a:gs>
                <a:gs pos="1000">
                  <a:srgbClr val="FFF5CE"/>
                </a:gs>
                <a:gs pos="60000">
                  <a:srgbClr val="009999"/>
                </a:gs>
                <a:gs pos="100000">
                  <a:srgbClr val="009999"/>
                </a:gs>
              </a:gsLst>
              <a:lin ang="5400000" scaled="0"/>
            </a:gradFill>
            <a:ln>
              <a:noFill/>
            </a:ln>
            <a:effectLst>
              <a:outerShdw blurRad="254000" dist="635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Gothic"/>
                <a:ea typeface="Century Gothic"/>
                <a:cs typeface="Century Gothic"/>
                <a:sym typeface="Century Gothic"/>
              </a:endParaRPr>
            </a:p>
          </p:txBody>
        </p:sp>
      </p:grpSp>
      <p:sp>
        <p:nvSpPr>
          <p:cNvPr id="246" name="Google Shape;246;p8"/>
          <p:cNvSpPr txBox="1"/>
          <p:nvPr/>
        </p:nvSpPr>
        <p:spPr>
          <a:xfrm>
            <a:off x="6745025" y="2472759"/>
            <a:ext cx="4756413" cy="1107996"/>
          </a:xfrm>
          <a:prstGeom prst="rect">
            <a:avLst/>
          </a:prstGeom>
          <a:noFill/>
          <a:ln>
            <a:noFill/>
          </a:ln>
          <a:effectLst>
            <a:outerShdw dist="25400" dir="5400000" algn="t" rotWithShape="0">
              <a:schemeClr val="lt1">
                <a:alpha val="40000"/>
              </a:schemeClr>
            </a:outerShdw>
          </a:effectLst>
        </p:spPr>
        <p:txBody>
          <a:bodyPr spcFirstLastPara="1" wrap="square" lIns="91425" tIns="45700" rIns="91425" bIns="45700" anchor="b" anchorCtr="0">
            <a:noAutofit/>
          </a:bodyPr>
          <a:lstStyle/>
          <a:p>
            <a:pPr marL="0" marR="0" lvl="0" indent="0" algn="l" rtl="0">
              <a:spcBef>
                <a:spcPts val="0"/>
              </a:spcBef>
              <a:spcAft>
                <a:spcPts val="0"/>
              </a:spcAft>
              <a:buNone/>
            </a:pPr>
            <a:r>
              <a:rPr lang="tr-TR" sz="6600" b="1" dirty="0">
                <a:solidFill>
                  <a:srgbClr val="009999"/>
                </a:solidFill>
                <a:latin typeface="Century Gothic"/>
                <a:ea typeface="Century Gothic"/>
                <a:cs typeface="Century Gothic"/>
                <a:sym typeface="Century Gothic"/>
              </a:rPr>
              <a:t>CELLULAR ESSENTIALS</a:t>
            </a:r>
            <a:endParaRPr sz="6600" b="1" dirty="0">
              <a:solidFill>
                <a:srgbClr val="009999"/>
              </a:solidFill>
              <a:latin typeface="Century Gothic"/>
              <a:ea typeface="Century Gothic"/>
              <a:cs typeface="Century Gothic"/>
              <a:sym typeface="Century Gothic"/>
            </a:endParaRPr>
          </a:p>
        </p:txBody>
      </p:sp>
      <p:sp>
        <p:nvSpPr>
          <p:cNvPr id="247" name="Google Shape;247;p8"/>
          <p:cNvSpPr/>
          <p:nvPr/>
        </p:nvSpPr>
        <p:spPr>
          <a:xfrm>
            <a:off x="711359" y="-348275"/>
            <a:ext cx="180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8"/>
          <p:cNvSpPr txBox="1"/>
          <p:nvPr/>
        </p:nvSpPr>
        <p:spPr>
          <a:xfrm>
            <a:off x="6840179" y="3580755"/>
            <a:ext cx="346966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200" dirty="0">
                <a:solidFill>
                  <a:srgbClr val="009999"/>
                </a:solidFill>
                <a:latin typeface="Century Gothic"/>
                <a:ea typeface="Century Gothic"/>
                <a:cs typeface="Century Gothic"/>
                <a:sym typeface="Century Gothic"/>
              </a:rPr>
              <a:t>GENERAL FOUNDATIONS</a:t>
            </a:r>
            <a:endParaRPr sz="3200" dirty="0">
              <a:solidFill>
                <a:srgbClr val="009999"/>
              </a:solidFill>
              <a:latin typeface="Century Gothic"/>
              <a:ea typeface="Century Gothic"/>
              <a:cs typeface="Century Gothic"/>
              <a:sym typeface="Century Gothic"/>
            </a:endParaRPr>
          </a:p>
        </p:txBody>
      </p:sp>
      <p:pic>
        <p:nvPicPr>
          <p:cNvPr id="23" name="Picture 22" descr="Logo&#10;&#10;Description automatically generated">
            <a:extLst>
              <a:ext uri="{FF2B5EF4-FFF2-40B4-BE49-F238E27FC236}">
                <a16:creationId xmlns:a16="http://schemas.microsoft.com/office/drawing/2014/main" id="{41149C59-A2C7-6642-A719-D1DBFF47C9FC}"/>
              </a:ext>
            </a:extLst>
          </p:cNvPr>
          <p:cNvPicPr>
            <a:picLocks noChangeAspect="1"/>
          </p:cNvPicPr>
          <p:nvPr/>
        </p:nvPicPr>
        <p:blipFill rotWithShape="1">
          <a:blip r:embed="rId3"/>
          <a:srcRect l="26547" t="16193" r="23656" b="45758"/>
          <a:stretch/>
        </p:blipFill>
        <p:spPr>
          <a:xfrm>
            <a:off x="10443066" y="46900"/>
            <a:ext cx="1634034" cy="1248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250"/>
                                        <p:tgtEl>
                                          <p:spTgt spid="23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50"/>
                                  </p:stCondLst>
                                  <p:childTnLst>
                                    <p:set>
                                      <p:cBhvr>
                                        <p:cTn id="9" dur="1" fill="hold">
                                          <p:stCondLst>
                                            <p:cond delay="0"/>
                                          </p:stCondLst>
                                        </p:cTn>
                                        <p:tgtEl>
                                          <p:spTgt spid="243"/>
                                        </p:tgtEl>
                                        <p:attrNameLst>
                                          <p:attrName>style.visibility</p:attrName>
                                        </p:attrNameLst>
                                      </p:cBhvr>
                                      <p:to>
                                        <p:strVal val="visible"/>
                                      </p:to>
                                    </p:set>
                                    <p:anim calcmode="lin" valueType="num">
                                      <p:cBhvr additive="base">
                                        <p:cTn id="10" dur="1250"/>
                                        <p:tgtEl>
                                          <p:spTgt spid="24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234"/>
                                        </p:tgtEl>
                                        <p:attrNameLst>
                                          <p:attrName>style.visibility</p:attrName>
                                        </p:attrNameLst>
                                      </p:cBhvr>
                                      <p:to>
                                        <p:strVal val="visible"/>
                                      </p:to>
                                    </p:set>
                                    <p:anim calcmode="lin" valueType="num">
                                      <p:cBhvr additive="base">
                                        <p:cTn id="13" dur="1250"/>
                                        <p:tgtEl>
                                          <p:spTgt spid="23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240"/>
                                        </p:tgtEl>
                                        <p:attrNameLst>
                                          <p:attrName>style.visibility</p:attrName>
                                        </p:attrNameLst>
                                      </p:cBhvr>
                                      <p:to>
                                        <p:strVal val="visible"/>
                                      </p:to>
                                    </p:set>
                                    <p:anim calcmode="lin" valueType="num">
                                      <p:cBhvr additive="base">
                                        <p:cTn id="16" dur="1250"/>
                                        <p:tgtEl>
                                          <p:spTgt spid="2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237"/>
                                        </p:tgtEl>
                                        <p:attrNameLst>
                                          <p:attrName>style.visibility</p:attrName>
                                        </p:attrNameLst>
                                      </p:cBhvr>
                                      <p:to>
                                        <p:strVal val="visible"/>
                                      </p:to>
                                    </p:set>
                                    <p:anim calcmode="lin" valueType="num">
                                      <p:cBhvr additive="base">
                                        <p:cTn id="19" dur="1250"/>
                                        <p:tgtEl>
                                          <p:spTgt spid="237"/>
                                        </p:tgtEl>
                                        <p:attrNameLst>
                                          <p:attrName>ppt_y</p:attrName>
                                        </p:attrNameLst>
                                      </p:cBhvr>
                                      <p:tavLst>
                                        <p:tav tm="0">
                                          <p:val>
                                            <p:strVal val="#ppt_y+1"/>
                                          </p:val>
                                        </p:tav>
                                        <p:tav tm="100000">
                                          <p:val>
                                            <p:strVal val="#ppt_y"/>
                                          </p:val>
                                        </p:tav>
                                      </p:tavLst>
                                    </p:anim>
                                  </p:childTnLst>
                                </p:cTn>
                              </p:par>
                              <p:par>
                                <p:cTn id="20" presetID="2" presetClass="entr" presetSubtype="2" fill="hold" nodeType="withEffect">
                                  <p:stCondLst>
                                    <p:cond delay="1000"/>
                                  </p:stCondLst>
                                  <p:childTnLst>
                                    <p:set>
                                      <p:cBhvr>
                                        <p:cTn id="21" dur="1" fill="hold">
                                          <p:stCondLst>
                                            <p:cond delay="0"/>
                                          </p:stCondLst>
                                        </p:cTn>
                                        <p:tgtEl>
                                          <p:spTgt spid="246"/>
                                        </p:tgtEl>
                                        <p:attrNameLst>
                                          <p:attrName>style.visibility</p:attrName>
                                        </p:attrNameLst>
                                      </p:cBhvr>
                                      <p:to>
                                        <p:strVal val="visible"/>
                                      </p:to>
                                    </p:set>
                                    <p:anim calcmode="lin" valueType="num">
                                      <p:cBhvr additive="base">
                                        <p:cTn id="22" dur="1500"/>
                                        <p:tgtEl>
                                          <p:spTgt spid="246"/>
                                        </p:tgtEl>
                                        <p:attrNameLst>
                                          <p:attrName>ppt_x</p:attrName>
                                        </p:attrNameLst>
                                      </p:cBhvr>
                                      <p:tavLst>
                                        <p:tav tm="0">
                                          <p:val>
                                            <p:strVal val="#ppt_x+1"/>
                                          </p:val>
                                        </p:tav>
                                        <p:tav tm="100000">
                                          <p:val>
                                            <p:strVal val="#ppt_x"/>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47"/>
                                        </p:tgtEl>
                                        <p:attrNameLst>
                                          <p:attrName>style.visibility</p:attrName>
                                        </p:attrNameLst>
                                      </p:cBhvr>
                                      <p:to>
                                        <p:strVal val="visible"/>
                                      </p:to>
                                    </p:set>
                                    <p:animEffect transition="in" filter="fade">
                                      <p:cBhvr>
                                        <p:cTn id="26" dur="1000"/>
                                        <p:tgtEl>
                                          <p:spTgt spid="247"/>
                                        </p:tgtEl>
                                      </p:cBhvr>
                                    </p:animEffect>
                                  </p:childTnLst>
                                </p:cTn>
                              </p:par>
                              <p:par>
                                <p:cTn id="27" presetID="10" presetClass="entr" presetSubtype="0" fill="hold" nodeType="withEffect">
                                  <p:stCondLst>
                                    <p:cond delay="0"/>
                                  </p:stCondLst>
                                  <p:childTnLst>
                                    <p:set>
                                      <p:cBhvr>
                                        <p:cTn id="28" dur="1" fill="hold">
                                          <p:stCondLst>
                                            <p:cond delay="0"/>
                                          </p:stCondLst>
                                        </p:cTn>
                                        <p:tgtEl>
                                          <p:spTgt spid="248"/>
                                        </p:tgtEl>
                                        <p:attrNameLst>
                                          <p:attrName>style.visibility</p:attrName>
                                        </p:attrNameLst>
                                      </p:cBhvr>
                                      <p:to>
                                        <p:strVal val="visible"/>
                                      </p:to>
                                    </p:set>
                                    <p:animEffect transition="in" filter="fade">
                                      <p:cBhvr>
                                        <p:cTn id="29" dur="1000"/>
                                        <p:tgtEl>
                                          <p:spTgt spid="248"/>
                                        </p:tgtEl>
                                      </p:cBhvr>
                                    </p:animEffect>
                                  </p:childTnLst>
                                </p:cTn>
                              </p:par>
                              <p:par>
                                <p:cTn id="30" presetID="37" presetClass="entr" presetSubtype="0" fill="hold" nodeType="withEffect">
                                  <p:stCondLst>
                                    <p:cond delay="20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900" decel="100000" fill="hold"/>
                                        <p:tgtEl>
                                          <p:spTgt spid="2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CELLULAR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33" name="Google Shape;223;p7">
            <a:extLst>
              <a:ext uri="{FF2B5EF4-FFF2-40B4-BE49-F238E27FC236}">
                <a16:creationId xmlns:a16="http://schemas.microsoft.com/office/drawing/2014/main" id="{3EB7D5C1-F6C4-C24C-BD5B-2CEDB134F381}"/>
              </a:ext>
            </a:extLst>
          </p:cNvPr>
          <p:cNvSpPr txBox="1"/>
          <p:nvPr/>
        </p:nvSpPr>
        <p:spPr>
          <a:xfrm>
            <a:off x="785813" y="1541470"/>
            <a:ext cx="6415087"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1800" dirty="0">
                <a:solidFill>
                  <a:srgbClr val="3F3F3F"/>
                </a:solidFill>
                <a:latin typeface="Century Gothic"/>
                <a:ea typeface="Century Gothic"/>
                <a:cs typeface="Century Gothic"/>
                <a:sym typeface="Century Gothic"/>
              </a:rPr>
              <a:t>At the </a:t>
            </a:r>
            <a:r>
              <a:rPr lang="tr-TR" sz="1800" dirty="0" err="1">
                <a:solidFill>
                  <a:srgbClr val="3F3F3F"/>
                </a:solidFill>
                <a:latin typeface="Century Gothic"/>
                <a:ea typeface="Century Gothic"/>
                <a:cs typeface="Century Gothic"/>
                <a:sym typeface="Century Gothic"/>
              </a:rPr>
              <a:t>cellular</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level</a:t>
            </a:r>
            <a:r>
              <a:rPr lang="tr-TR" sz="1800" dirty="0">
                <a:solidFill>
                  <a:srgbClr val="3F3F3F"/>
                </a:solidFill>
                <a:latin typeface="Century Gothic"/>
                <a:ea typeface="Century Gothic"/>
                <a:cs typeface="Century Gothic"/>
                <a:sym typeface="Century Gothic"/>
              </a:rPr>
              <a:t>, the </a:t>
            </a:r>
            <a:r>
              <a:rPr lang="tr-TR" sz="1800" dirty="0" err="1">
                <a:solidFill>
                  <a:srgbClr val="3F3F3F"/>
                </a:solidFill>
                <a:latin typeface="Century Gothic"/>
                <a:ea typeface="Century Gothic"/>
                <a:cs typeface="Century Gothic"/>
                <a:sym typeface="Century Gothic"/>
              </a:rPr>
              <a:t>unity</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and</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diversity</a:t>
            </a:r>
            <a:r>
              <a:rPr lang="tr-TR" sz="1800" dirty="0">
                <a:solidFill>
                  <a:srgbClr val="3F3F3F"/>
                </a:solidFill>
                <a:latin typeface="Century Gothic"/>
                <a:ea typeface="Century Gothic"/>
                <a:cs typeface="Century Gothic"/>
                <a:sym typeface="Century Gothic"/>
              </a:rPr>
              <a:t> of </a:t>
            </a:r>
            <a:r>
              <a:rPr lang="tr-TR" sz="1800" dirty="0" err="1">
                <a:solidFill>
                  <a:srgbClr val="3F3F3F"/>
                </a:solidFill>
                <a:latin typeface="Century Gothic"/>
                <a:ea typeface="Century Gothic"/>
                <a:cs typeface="Century Gothic"/>
                <a:sym typeface="Century Gothic"/>
              </a:rPr>
              <a:t>organisms</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become</a:t>
            </a:r>
            <a:r>
              <a:rPr lang="tr-TR" sz="1800" dirty="0">
                <a:solidFill>
                  <a:srgbClr val="3F3F3F"/>
                </a:solidFill>
                <a:latin typeface="Century Gothic"/>
                <a:ea typeface="Century Gothic"/>
                <a:cs typeface="Century Gothic"/>
                <a:sym typeface="Century Gothic"/>
              </a:rPr>
              <a:t> </a:t>
            </a:r>
            <a:r>
              <a:rPr lang="tr-TR" sz="1800" dirty="0" err="1">
                <a:solidFill>
                  <a:srgbClr val="3F3F3F"/>
                </a:solidFill>
                <a:latin typeface="Century Gothic"/>
                <a:ea typeface="Century Gothic"/>
                <a:cs typeface="Century Gothic"/>
                <a:sym typeface="Century Gothic"/>
              </a:rPr>
              <a:t>apparent</a:t>
            </a:r>
            <a:r>
              <a:rPr lang="tr-TR" sz="18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b="1" dirty="0">
                <a:solidFill>
                  <a:srgbClr val="3F3F3F"/>
                </a:solidFill>
                <a:latin typeface="Century Gothic"/>
                <a:ea typeface="Century Gothic"/>
                <a:cs typeface="Century Gothic"/>
                <a:sym typeface="Century Gothic"/>
              </a:rPr>
              <a:t>Cells Are the STRUCTURAL and FUNCTIONAL Units of All Living Organisms </a:t>
            </a:r>
          </a:p>
          <a:p>
            <a:pPr marL="285750" indent="-285750">
              <a:buFont typeface="Arial" panose="020B0604020202020204" pitchFamily="34" charset="0"/>
              <a:buChar char="•"/>
            </a:pPr>
            <a:endParaRPr lang="en-US" sz="18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en-US" sz="1800" dirty="0">
                <a:solidFill>
                  <a:srgbClr val="3F3F3F"/>
                </a:solidFill>
                <a:latin typeface="Century Gothic"/>
                <a:ea typeface="Century Gothic"/>
                <a:cs typeface="Century Gothic"/>
                <a:sym typeface="Century Gothic"/>
              </a:rPr>
              <a:t>All cells share certain fundamental properties</a:t>
            </a:r>
          </a:p>
          <a:p>
            <a:r>
              <a:rPr lang="en-US" sz="1800" dirty="0">
                <a:solidFill>
                  <a:srgbClr val="3F3F3F"/>
                </a:solidFill>
                <a:latin typeface="Century Gothic"/>
                <a:ea typeface="Century Gothic"/>
                <a:cs typeface="Century Gothic"/>
                <a:sym typeface="Century Gothic"/>
              </a:rPr>
              <a:t>	</a:t>
            </a:r>
          </a:p>
          <a:p>
            <a:r>
              <a:rPr lang="en-US" sz="1800" b="1" dirty="0">
                <a:solidFill>
                  <a:srgbClr val="3F3F3F"/>
                </a:solidFill>
                <a:latin typeface="Century Gothic"/>
                <a:ea typeface="Century Gothic"/>
                <a:cs typeface="Century Gothic"/>
                <a:sym typeface="Century Gothic"/>
              </a:rPr>
              <a:t>	Plasma membrane</a:t>
            </a:r>
          </a:p>
          <a:p>
            <a:endParaRPr lang="en-US" sz="1800" b="1" dirty="0">
              <a:solidFill>
                <a:srgbClr val="3F3F3F"/>
              </a:solidFill>
              <a:latin typeface="Century Gothic"/>
              <a:ea typeface="Century Gothic"/>
              <a:cs typeface="Century Gothic"/>
              <a:sym typeface="Century Gothic"/>
            </a:endParaRPr>
          </a:p>
          <a:p>
            <a:r>
              <a:rPr lang="en-US" sz="1800" b="1" dirty="0">
                <a:solidFill>
                  <a:srgbClr val="3F3F3F"/>
                </a:solidFill>
                <a:latin typeface="Century Gothic"/>
                <a:ea typeface="Century Gothic"/>
                <a:cs typeface="Century Gothic"/>
                <a:sym typeface="Century Gothic"/>
              </a:rPr>
              <a:t>	Cytoplasm</a:t>
            </a:r>
          </a:p>
          <a:p>
            <a:endParaRPr lang="en-US" sz="1800" b="1" dirty="0">
              <a:solidFill>
                <a:srgbClr val="3F3F3F"/>
              </a:solidFill>
              <a:latin typeface="Century Gothic"/>
              <a:ea typeface="Century Gothic"/>
              <a:cs typeface="Century Gothic"/>
              <a:sym typeface="Century Gothic"/>
            </a:endParaRPr>
          </a:p>
          <a:p>
            <a:r>
              <a:rPr lang="en-US" sz="1800" b="1" dirty="0">
                <a:solidFill>
                  <a:srgbClr val="3F3F3F"/>
                </a:solidFill>
                <a:latin typeface="Century Gothic"/>
                <a:ea typeface="Century Gothic"/>
                <a:cs typeface="Century Gothic"/>
                <a:sym typeface="Century Gothic"/>
              </a:rPr>
              <a:t>	Cytosol</a:t>
            </a:r>
          </a:p>
          <a:p>
            <a:endParaRPr lang="en-US" sz="1800" b="1" dirty="0">
              <a:solidFill>
                <a:srgbClr val="3F3F3F"/>
              </a:solidFill>
              <a:latin typeface="Century Gothic"/>
              <a:ea typeface="Century Gothic"/>
              <a:cs typeface="Century Gothic"/>
              <a:sym typeface="Century Gothic"/>
            </a:endParaRPr>
          </a:p>
          <a:p>
            <a:r>
              <a:rPr lang="en-US" sz="1800" b="1" dirty="0">
                <a:solidFill>
                  <a:srgbClr val="3F3F3F"/>
                </a:solidFill>
                <a:latin typeface="Century Gothic"/>
                <a:ea typeface="Century Gothic"/>
                <a:cs typeface="Century Gothic"/>
                <a:sym typeface="Century Gothic"/>
              </a:rPr>
              <a:t>	Nucleus/Nucleoid</a:t>
            </a:r>
          </a:p>
          <a:p>
            <a:pPr marL="285750" indent="-285750">
              <a:buFont typeface="Arial" panose="020B0604020202020204" pitchFamily="34" charset="0"/>
              <a:buChar char="•"/>
            </a:pPr>
            <a:endParaRPr sz="1800" dirty="0">
              <a:solidFill>
                <a:srgbClr val="3F3F3F"/>
              </a:solidFill>
              <a:latin typeface="Century Gothic"/>
              <a:ea typeface="Century Gothic"/>
              <a:cs typeface="Century Gothic"/>
              <a:sym typeface="Century Gothic"/>
            </a:endParaRPr>
          </a:p>
        </p:txBody>
      </p:sp>
      <p:pic>
        <p:nvPicPr>
          <p:cNvPr id="3" name="Picture 2" descr="Diagram&#10;&#10;Description automatically generated">
            <a:extLst>
              <a:ext uri="{FF2B5EF4-FFF2-40B4-BE49-F238E27FC236}">
                <a16:creationId xmlns:a16="http://schemas.microsoft.com/office/drawing/2014/main" id="{BA66E1E2-9046-194F-89ED-6915978F16F3}"/>
              </a:ext>
            </a:extLst>
          </p:cNvPr>
          <p:cNvPicPr>
            <a:picLocks noChangeAspect="1"/>
          </p:cNvPicPr>
          <p:nvPr/>
        </p:nvPicPr>
        <p:blipFill>
          <a:blip r:embed="rId3"/>
          <a:stretch>
            <a:fillRect/>
          </a:stretch>
        </p:blipFill>
        <p:spPr>
          <a:xfrm>
            <a:off x="7739743" y="567560"/>
            <a:ext cx="4028965" cy="5718939"/>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2096FEDE-CBC6-A548-ABF9-28189325C9D1}"/>
              </a:ext>
            </a:extLst>
          </p:cNvPr>
          <p:cNvSpPr/>
          <p:nvPr/>
        </p:nvSpPr>
        <p:spPr>
          <a:xfrm>
            <a:off x="10482943" y="5045529"/>
            <a:ext cx="455949" cy="12409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47496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22" name="Google Shape;322;p10"/>
          <p:cNvSpPr txBox="1">
            <a:spLocks noGrp="1"/>
          </p:cNvSpPr>
          <p:nvPr>
            <p:ph type="title"/>
          </p:nvPr>
        </p:nvSpPr>
        <p:spPr>
          <a:xfrm>
            <a:off x="1253108" y="299796"/>
            <a:ext cx="10515600" cy="5355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3200"/>
              <a:buFont typeface="Century Gothic"/>
              <a:buNone/>
            </a:pPr>
            <a:r>
              <a:rPr lang="tr-TR" dirty="0">
                <a:latin typeface="Century Gothic"/>
                <a:ea typeface="Century Gothic"/>
                <a:cs typeface="Century Gothic"/>
                <a:sym typeface="Century Gothic"/>
              </a:rPr>
              <a:t>CELLULAR ESSENTIALS</a:t>
            </a:r>
            <a:endParaRPr dirty="0">
              <a:latin typeface="Century Gothic"/>
              <a:ea typeface="Century Gothic"/>
              <a:cs typeface="Century Gothic"/>
              <a:sym typeface="Century Gothic"/>
            </a:endParaRPr>
          </a:p>
        </p:txBody>
      </p:sp>
      <p:sp>
        <p:nvSpPr>
          <p:cNvPr id="323" name="Google Shape;323;p10"/>
          <p:cNvSpPr txBox="1">
            <a:spLocks noGrp="1"/>
          </p:cNvSpPr>
          <p:nvPr>
            <p:ph type="body" idx="1"/>
          </p:nvPr>
        </p:nvSpPr>
        <p:spPr>
          <a:xfrm>
            <a:off x="1278508" y="763667"/>
            <a:ext cx="8383148" cy="313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06060"/>
              </a:buClr>
              <a:buSzPts val="1600"/>
              <a:buFont typeface="Century Gothic"/>
              <a:buNone/>
            </a:pPr>
            <a:r>
              <a:rPr lang="tr-TR" sz="1600" dirty="0">
                <a:solidFill>
                  <a:srgbClr val="606060"/>
                </a:solidFill>
                <a:latin typeface="Century Gothic"/>
                <a:ea typeface="Century Gothic"/>
                <a:cs typeface="Century Gothic"/>
                <a:sym typeface="Century Gothic"/>
              </a:rPr>
              <a:t>GENERAL FOUNDATIONS</a:t>
            </a:r>
            <a:endParaRPr dirty="0"/>
          </a:p>
        </p:txBody>
      </p:sp>
      <p:sp>
        <p:nvSpPr>
          <p:cNvPr id="33" name="Google Shape;223;p7">
            <a:extLst>
              <a:ext uri="{FF2B5EF4-FFF2-40B4-BE49-F238E27FC236}">
                <a16:creationId xmlns:a16="http://schemas.microsoft.com/office/drawing/2014/main" id="{3EB7D5C1-F6C4-C24C-BD5B-2CEDB134F381}"/>
              </a:ext>
            </a:extLst>
          </p:cNvPr>
          <p:cNvSpPr txBox="1"/>
          <p:nvPr/>
        </p:nvSpPr>
        <p:spPr>
          <a:xfrm>
            <a:off x="785813" y="1541470"/>
            <a:ext cx="10982895" cy="4745030"/>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tr-TR" sz="2000" dirty="0">
                <a:solidFill>
                  <a:srgbClr val="3F3F3F"/>
                </a:solidFill>
                <a:latin typeface="Century Gothic"/>
                <a:ea typeface="Century Gothic"/>
                <a:cs typeface="Century Gothic"/>
                <a:sym typeface="Century Gothic"/>
              </a:rPr>
              <a:t>Cellular </a:t>
            </a:r>
            <a:r>
              <a:rPr lang="tr-TR" sz="2000" dirty="0" err="1">
                <a:solidFill>
                  <a:srgbClr val="3F3F3F"/>
                </a:solidFill>
                <a:latin typeface="Century Gothic"/>
                <a:ea typeface="Century Gothic"/>
                <a:cs typeface="Century Gothic"/>
                <a:sym typeface="Century Gothic"/>
              </a:rPr>
              <a:t>Dimensions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Are</a:t>
            </a:r>
            <a:r>
              <a:rPr lang="tr-TR" sz="2000" dirty="0">
                <a:solidFill>
                  <a:srgbClr val="3F3F3F"/>
                </a:solidFill>
                <a:latin typeface="Century Gothic"/>
                <a:ea typeface="Century Gothic"/>
                <a:cs typeface="Century Gothic"/>
                <a:sym typeface="Century Gothic"/>
              </a:rPr>
              <a:t> Limited </a:t>
            </a:r>
            <a:r>
              <a:rPr lang="tr-TR" sz="2000" dirty="0" err="1">
                <a:solidFill>
                  <a:srgbClr val="3F3F3F"/>
                </a:solidFill>
                <a:latin typeface="Century Gothic"/>
                <a:ea typeface="Century Gothic"/>
                <a:cs typeface="Century Gothic"/>
                <a:sym typeface="Century Gothic"/>
              </a:rPr>
              <a:t>by</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Oxygen</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Diffusion</a:t>
            </a:r>
            <a:r>
              <a:rPr lang="tr-TR" sz="20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000" dirty="0" err="1">
                <a:solidFill>
                  <a:srgbClr val="3F3F3F"/>
                </a:solidFill>
                <a:latin typeface="Century Gothic"/>
                <a:ea typeface="Century Gothic"/>
                <a:cs typeface="Century Gothic"/>
                <a:sym typeface="Century Gothic"/>
              </a:rPr>
              <a:t>There</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Are</a:t>
            </a:r>
            <a:r>
              <a:rPr lang="tr-TR" sz="2000" dirty="0">
                <a:solidFill>
                  <a:srgbClr val="3F3F3F"/>
                </a:solidFill>
                <a:latin typeface="Century Gothic"/>
                <a:ea typeface="Century Gothic"/>
                <a:cs typeface="Century Gothic"/>
                <a:sym typeface="Century Gothic"/>
              </a:rPr>
              <a:t> Three </a:t>
            </a:r>
            <a:r>
              <a:rPr lang="tr-TR" sz="2000" dirty="0" err="1">
                <a:solidFill>
                  <a:srgbClr val="3F3F3F"/>
                </a:solidFill>
                <a:latin typeface="Century Gothic"/>
                <a:ea typeface="Century Gothic"/>
                <a:cs typeface="Century Gothic"/>
                <a:sym typeface="Century Gothic"/>
              </a:rPr>
              <a:t>Distinct</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Domains</a:t>
            </a:r>
            <a:r>
              <a:rPr lang="tr-TR" sz="2000" dirty="0">
                <a:solidFill>
                  <a:srgbClr val="3F3F3F"/>
                </a:solidFill>
                <a:latin typeface="Century Gothic"/>
                <a:ea typeface="Century Gothic"/>
                <a:cs typeface="Century Gothic"/>
                <a:sym typeface="Century Gothic"/>
              </a:rPr>
              <a:t> of Life </a:t>
            </a:r>
          </a:p>
          <a:p>
            <a:pPr marL="285750" indent="-285750">
              <a:buFont typeface="Arial" panose="020B0604020202020204" pitchFamily="34" charset="0"/>
              <a:buChar char="•"/>
            </a:pPr>
            <a:endParaRPr lang="tr-TR"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000" dirty="0" err="1">
                <a:solidFill>
                  <a:srgbClr val="3F3F3F"/>
                </a:solidFill>
                <a:latin typeface="Century Gothic"/>
                <a:ea typeface="Century Gothic"/>
                <a:cs typeface="Century Gothic"/>
                <a:sym typeface="Century Gothic"/>
              </a:rPr>
              <a:t>Eukaryotic</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Cells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Have</a:t>
            </a:r>
            <a:r>
              <a:rPr lang="tr-TR" sz="2000" dirty="0">
                <a:solidFill>
                  <a:srgbClr val="3F3F3F"/>
                </a:solidFill>
                <a:latin typeface="Century Gothic"/>
                <a:ea typeface="Century Gothic"/>
                <a:cs typeface="Century Gothic"/>
                <a:sym typeface="Century Gothic"/>
              </a:rPr>
              <a:t> a </a:t>
            </a:r>
            <a:r>
              <a:rPr lang="tr-TR" sz="2000" dirty="0" err="1">
                <a:solidFill>
                  <a:srgbClr val="3F3F3F"/>
                </a:solidFill>
                <a:latin typeface="Century Gothic"/>
                <a:ea typeface="Century Gothic"/>
                <a:cs typeface="Century Gothic"/>
                <a:sym typeface="Century Gothic"/>
              </a:rPr>
              <a:t>Variety</a:t>
            </a:r>
            <a:r>
              <a:rPr lang="tr-TR" sz="2000" dirty="0">
                <a:solidFill>
                  <a:srgbClr val="3F3F3F"/>
                </a:solidFill>
                <a:latin typeface="Century Gothic"/>
                <a:ea typeface="Century Gothic"/>
                <a:cs typeface="Century Gothic"/>
                <a:sym typeface="Century Gothic"/>
              </a:rPr>
              <a:t> of </a:t>
            </a:r>
            <a:r>
              <a:rPr lang="tr-TR" sz="2000" dirty="0" err="1">
                <a:solidFill>
                  <a:srgbClr val="3F3F3F"/>
                </a:solidFill>
                <a:latin typeface="Century Gothic"/>
                <a:ea typeface="Century Gothic"/>
                <a:cs typeface="Century Gothic"/>
                <a:sym typeface="Century Gothic"/>
              </a:rPr>
              <a:t>Membranous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Organelles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Which</a:t>
            </a:r>
            <a:r>
              <a:rPr lang="tr-TR" sz="2000" dirty="0">
                <a:solidFill>
                  <a:srgbClr val="3F3F3F"/>
                </a:solidFill>
                <a:latin typeface="Century Gothic"/>
                <a:ea typeface="Century Gothic"/>
                <a:cs typeface="Century Gothic"/>
                <a:sym typeface="Century Gothic"/>
              </a:rPr>
              <a:t> Can Be </a:t>
            </a:r>
            <a:r>
              <a:rPr lang="tr-TR" sz="2000" dirty="0" err="1">
                <a:solidFill>
                  <a:srgbClr val="3F3F3F"/>
                </a:solidFill>
                <a:latin typeface="Century Gothic"/>
                <a:ea typeface="Century Gothic"/>
                <a:cs typeface="Century Gothic"/>
                <a:sym typeface="Century Gothic"/>
              </a:rPr>
              <a:t>Isolated</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for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Study</a:t>
            </a:r>
            <a:r>
              <a:rPr lang="tr-TR" sz="20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2000" dirty="0">
              <a:solidFill>
                <a:srgbClr val="3F3F3F"/>
              </a:solidFill>
              <a:latin typeface="Century Gothic"/>
              <a:ea typeface="Century Gothic"/>
              <a:cs typeface="Century Gothic"/>
              <a:sym typeface="Century Gothic"/>
            </a:endParaRPr>
          </a:p>
          <a:p>
            <a:pPr marL="285750" indent="-285750">
              <a:buFont typeface="Arial" panose="020B0604020202020204" pitchFamily="34" charset="0"/>
              <a:buChar char="•"/>
            </a:pPr>
            <a:r>
              <a:rPr lang="tr-TR" sz="2000" dirty="0" err="1">
                <a:solidFill>
                  <a:srgbClr val="3F3F3F"/>
                </a:solidFill>
                <a:latin typeface="Century Gothic"/>
                <a:ea typeface="Century Gothic"/>
                <a:cs typeface="Century Gothic"/>
                <a:sym typeface="Century Gothic"/>
              </a:rPr>
              <a:t>Cells</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Build</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Supramolecular</a:t>
            </a:r>
            <a:r>
              <a:rPr lang="tr-TR" sz="2000" dirty="0">
                <a:solidFill>
                  <a:srgbClr val="3F3F3F"/>
                </a:solidFill>
                <a:latin typeface="Century Gothic"/>
                <a:ea typeface="Century Gothic"/>
                <a:cs typeface="Century Gothic"/>
                <a:sym typeface="Century Gothic"/>
              </a:rPr>
              <a:t> </a:t>
            </a:r>
            <a:r>
              <a:rPr lang="tr-TR" sz="2000" dirty="0" err="1">
                <a:solidFill>
                  <a:srgbClr val="3F3F3F"/>
                </a:solidFill>
                <a:latin typeface="Century Gothic"/>
                <a:ea typeface="Century Gothic"/>
                <a:cs typeface="Century Gothic"/>
                <a:sym typeface="Century Gothic"/>
              </a:rPr>
              <a:t>Structures</a:t>
            </a:r>
            <a:r>
              <a:rPr lang="tr-TR" sz="2000" dirty="0">
                <a:solidFill>
                  <a:srgbClr val="3F3F3F"/>
                </a:solidFill>
                <a:latin typeface="Century Gothic"/>
                <a:ea typeface="Century Gothic"/>
                <a:cs typeface="Century Gothic"/>
                <a:sym typeface="Century Gothic"/>
              </a:rPr>
              <a:t> </a:t>
            </a:r>
          </a:p>
          <a:p>
            <a:pPr marL="285750" indent="-285750">
              <a:buFont typeface="Arial" panose="020B0604020202020204" pitchFamily="34" charset="0"/>
              <a:buChar char="•"/>
            </a:pPr>
            <a:endParaRPr lang="tr-TR" sz="1800"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39791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D Bubbles Google Slides - GoogleSlides.org">
  <a:themeElements>
    <a:clrScheme name="自定义 10">
      <a:dk1>
        <a:srgbClr val="000000"/>
      </a:dk1>
      <a:lt1>
        <a:srgbClr val="FFFFFF"/>
      </a:lt1>
      <a:dk2>
        <a:srgbClr val="44546A"/>
      </a:dk2>
      <a:lt2>
        <a:srgbClr val="E7E6E6"/>
      </a:lt2>
      <a:accent1>
        <a:srgbClr val="6BB2E1"/>
      </a:accent1>
      <a:accent2>
        <a:srgbClr val="265B85"/>
      </a:accent2>
      <a:accent3>
        <a:srgbClr val="FFA500"/>
      </a:accent3>
      <a:accent4>
        <a:srgbClr val="FFD20E"/>
      </a:accent4>
      <a:accent5>
        <a:srgbClr val="B03A0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2115</Words>
  <Application>Microsoft Macintosh PowerPoint</Application>
  <PresentationFormat>Widescreen</PresentationFormat>
  <Paragraphs>356</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Helvetica Neue</vt:lpstr>
      <vt:lpstr>Calibri</vt:lpstr>
      <vt:lpstr>Arial</vt:lpstr>
      <vt:lpstr>Century Gothic</vt:lpstr>
      <vt:lpstr>Microsoft Yahei</vt:lpstr>
      <vt:lpstr>3D Bubbles Google Slides - GoogleSlides.org</vt:lpstr>
      <vt:lpstr>PowerPoint Presentation</vt:lpstr>
      <vt:lpstr>PowerPoint Presentation</vt:lpstr>
      <vt:lpstr>PowerPoint Presentation</vt:lpstr>
      <vt:lpstr>BIOCHEMISTRY</vt:lpstr>
      <vt:lpstr>BIOCHEMISTRY</vt:lpstr>
      <vt:lpstr>BIOCHEMISTRY</vt:lpstr>
      <vt:lpstr>PowerPoint Presentation</vt:lpstr>
      <vt:lpstr>CELLULAR ESSENTIALS</vt:lpstr>
      <vt:lpstr>CELLULAR ESSENTIALS</vt:lpstr>
      <vt:lpstr>CELLULAR ESSENTIALS</vt:lpstr>
      <vt:lpstr>CELLULAR ESSENTIALS</vt:lpstr>
      <vt:lpstr>CELLULAR ESSENTIALS</vt:lpstr>
      <vt:lpstr>PowerPoint Presentation</vt:lpstr>
      <vt:lpstr>CHEMICAL ESSENTIALS</vt:lpstr>
      <vt:lpstr>CHEMICAL ESSENTIALS</vt:lpstr>
      <vt:lpstr>CHEMICAL ESSENTIALS</vt:lpstr>
      <vt:lpstr>CHEMICAL ESSENTIALS</vt:lpstr>
      <vt:lpstr>CHEMICAL ESSENTIALS</vt:lpstr>
      <vt:lpstr>CHEMICAL ESSENTIALS</vt:lpstr>
      <vt:lpstr>CHEMICAL ESSENTIALS</vt:lpstr>
      <vt:lpstr>PowerPoint Presentation</vt:lpstr>
      <vt:lpstr>PHYSICAL ESSENTIALS</vt:lpstr>
      <vt:lpstr>PHYSICAL ESSENTIALS</vt:lpstr>
      <vt:lpstr>PHYSICAL ESSENTIALS</vt:lpstr>
      <vt:lpstr>PHYSICAL ESSENTIALS</vt:lpstr>
      <vt:lpstr>PHYSICAL ESSENTIALS</vt:lpstr>
      <vt:lpstr>PHYSICAL ESSENTIALS</vt:lpstr>
      <vt:lpstr>PHYSICAL ESSENTIALS</vt:lpstr>
      <vt:lpstr>PHYSICAL ESSENTIALS</vt:lpstr>
      <vt:lpstr>PHYSICAL ESSENTIALS</vt:lpstr>
      <vt:lpstr>PHYSICAL ESSENTIALS</vt:lpstr>
      <vt:lpstr>PHYSICAL ESSENTIALS</vt:lpstr>
      <vt:lpstr>PowerPoint Presentation</vt:lpstr>
      <vt:lpstr>WATER</vt:lpstr>
      <vt:lpstr>WATER</vt:lpstr>
      <vt:lpstr>WATER</vt:lpstr>
      <vt:lpstr>WATER</vt:lpstr>
      <vt:lpstr>WATER</vt:lpstr>
      <vt:lpstr>WATER</vt:lpstr>
      <vt:lpstr>WATER</vt:lpstr>
      <vt:lpstr>WATER</vt:lpstr>
      <vt:lpstr>WATER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Thorpe,Akeem</cp:lastModifiedBy>
  <cp:revision>64</cp:revision>
  <dcterms:modified xsi:type="dcterms:W3CDTF">2021-01-29T02:50:40Z</dcterms:modified>
</cp:coreProperties>
</file>