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38"/>
  </p:notesMasterIdLst>
  <p:sldIdLst>
    <p:sldId id="256" r:id="rId2"/>
    <p:sldId id="257" r:id="rId3"/>
    <p:sldId id="302" r:id="rId4"/>
    <p:sldId id="303" r:id="rId5"/>
    <p:sldId id="301" r:id="rId6"/>
    <p:sldId id="287" r:id="rId7"/>
    <p:sldId id="306" r:id="rId8"/>
    <p:sldId id="307" r:id="rId9"/>
    <p:sldId id="308" r:id="rId10"/>
    <p:sldId id="312" r:id="rId11"/>
    <p:sldId id="309" r:id="rId12"/>
    <p:sldId id="313" r:id="rId13"/>
    <p:sldId id="315" r:id="rId14"/>
    <p:sldId id="314" r:id="rId15"/>
    <p:sldId id="316" r:id="rId16"/>
    <p:sldId id="317" r:id="rId17"/>
    <p:sldId id="318" r:id="rId18"/>
    <p:sldId id="334" r:id="rId19"/>
    <p:sldId id="319" r:id="rId20"/>
    <p:sldId id="320" r:id="rId21"/>
    <p:sldId id="321" r:id="rId22"/>
    <p:sldId id="337" r:id="rId23"/>
    <p:sldId id="322" r:id="rId24"/>
    <p:sldId id="323" r:id="rId25"/>
    <p:sldId id="331" r:id="rId26"/>
    <p:sldId id="328" r:id="rId27"/>
    <p:sldId id="335" r:id="rId28"/>
    <p:sldId id="324" r:id="rId29"/>
    <p:sldId id="336" r:id="rId30"/>
    <p:sldId id="325" r:id="rId31"/>
    <p:sldId id="326" r:id="rId32"/>
    <p:sldId id="330" r:id="rId33"/>
    <p:sldId id="327" r:id="rId34"/>
    <p:sldId id="329" r:id="rId35"/>
    <p:sldId id="285" r:id="rId36"/>
    <p:sldId id="286"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entury Gothic" panose="020B0502020202020204" pitchFamily="34" charset="0"/>
      <p:regular r:id="rId43"/>
      <p:bold r:id="rId44"/>
      <p:italic r:id="rId45"/>
      <p:boldItalic r:id="rId46"/>
    </p:embeddedFont>
    <p:embeddedFont>
      <p:font typeface="Microsoft Yahei" panose="020B0503020204020204" pitchFamily="34" charset="-122"/>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642">
          <p15:clr>
            <a:srgbClr val="A4A3A4"/>
          </p15:clr>
        </p15:guide>
        <p15:guide id="4" pos="7038">
          <p15:clr>
            <a:srgbClr val="A4A3A4"/>
          </p15:clr>
        </p15:guide>
        <p15:guide id="5" orient="horz" pos="3793">
          <p15:clr>
            <a:srgbClr val="A4A3A4"/>
          </p15:clr>
        </p15:guide>
        <p15:guide id="6" orient="horz" pos="79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0344"/>
  </p:normalViewPr>
  <p:slideViewPr>
    <p:cSldViewPr snapToGrid="0">
      <p:cViewPr varScale="1">
        <p:scale>
          <a:sx n="64" d="100"/>
          <a:sy n="64" d="100"/>
        </p:scale>
        <p:origin x="1856" y="176"/>
      </p:cViewPr>
      <p:guideLst>
        <p:guide orient="horz" pos="2160"/>
        <p:guide pos="3840"/>
        <p:guide pos="642"/>
        <p:guide pos="7038"/>
        <p:guide orient="horz" pos="3793"/>
        <p:guide orient="horz" pos="79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28600" y="630237"/>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Google Shape;2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 name="Google Shape;2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10</a:t>
            </a:fld>
            <a:endParaRPr/>
          </a:p>
        </p:txBody>
      </p:sp>
    </p:spTree>
    <p:extLst>
      <p:ext uri="{BB962C8B-B14F-4D97-AF65-F5344CB8AC3E}">
        <p14:creationId xmlns:p14="http://schemas.microsoft.com/office/powerpoint/2010/main" val="653545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11</a:t>
            </a:fld>
            <a:endParaRPr/>
          </a:p>
        </p:txBody>
      </p:sp>
    </p:spTree>
    <p:extLst>
      <p:ext uri="{BB962C8B-B14F-4D97-AF65-F5344CB8AC3E}">
        <p14:creationId xmlns:p14="http://schemas.microsoft.com/office/powerpoint/2010/main" val="3636018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12</a:t>
            </a:fld>
            <a:endParaRPr/>
          </a:p>
        </p:txBody>
      </p:sp>
    </p:spTree>
    <p:extLst>
      <p:ext uri="{BB962C8B-B14F-4D97-AF65-F5344CB8AC3E}">
        <p14:creationId xmlns:p14="http://schemas.microsoft.com/office/powerpoint/2010/main" val="4248131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13</a:t>
            </a:fld>
            <a:endParaRPr/>
          </a:p>
        </p:txBody>
      </p:sp>
    </p:spTree>
    <p:extLst>
      <p:ext uri="{BB962C8B-B14F-4D97-AF65-F5344CB8AC3E}">
        <p14:creationId xmlns:p14="http://schemas.microsoft.com/office/powerpoint/2010/main" val="2083762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14</a:t>
            </a:fld>
            <a:endParaRPr/>
          </a:p>
        </p:txBody>
      </p:sp>
    </p:spTree>
    <p:extLst>
      <p:ext uri="{BB962C8B-B14F-4D97-AF65-F5344CB8AC3E}">
        <p14:creationId xmlns:p14="http://schemas.microsoft.com/office/powerpoint/2010/main" val="3855029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15</a:t>
            </a:fld>
            <a:endParaRPr/>
          </a:p>
        </p:txBody>
      </p:sp>
    </p:spTree>
    <p:extLst>
      <p:ext uri="{BB962C8B-B14F-4D97-AF65-F5344CB8AC3E}">
        <p14:creationId xmlns:p14="http://schemas.microsoft.com/office/powerpoint/2010/main" val="1175410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16</a:t>
            </a:fld>
            <a:endParaRPr/>
          </a:p>
        </p:txBody>
      </p:sp>
    </p:spTree>
    <p:extLst>
      <p:ext uri="{BB962C8B-B14F-4D97-AF65-F5344CB8AC3E}">
        <p14:creationId xmlns:p14="http://schemas.microsoft.com/office/powerpoint/2010/main" val="907475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17</a:t>
            </a:fld>
            <a:endParaRPr/>
          </a:p>
        </p:txBody>
      </p:sp>
    </p:spTree>
    <p:extLst>
      <p:ext uri="{BB962C8B-B14F-4D97-AF65-F5344CB8AC3E}">
        <p14:creationId xmlns:p14="http://schemas.microsoft.com/office/powerpoint/2010/main" val="437722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18</a:t>
            </a:fld>
            <a:endParaRPr/>
          </a:p>
        </p:txBody>
      </p:sp>
    </p:spTree>
    <p:extLst>
      <p:ext uri="{BB962C8B-B14F-4D97-AF65-F5344CB8AC3E}">
        <p14:creationId xmlns:p14="http://schemas.microsoft.com/office/powerpoint/2010/main" val="3563061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19</a:t>
            </a:fld>
            <a:endParaRPr/>
          </a:p>
        </p:txBody>
      </p:sp>
    </p:spTree>
    <p:extLst>
      <p:ext uri="{BB962C8B-B14F-4D97-AF65-F5344CB8AC3E}">
        <p14:creationId xmlns:p14="http://schemas.microsoft.com/office/powerpoint/2010/main" val="991480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20</a:t>
            </a:fld>
            <a:endParaRPr/>
          </a:p>
        </p:txBody>
      </p:sp>
    </p:spTree>
    <p:extLst>
      <p:ext uri="{BB962C8B-B14F-4D97-AF65-F5344CB8AC3E}">
        <p14:creationId xmlns:p14="http://schemas.microsoft.com/office/powerpoint/2010/main" val="667162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sz="1200" b="0" i="0" u="none" strike="noStrike" cap="none" dirty="0">
              <a:solidFill>
                <a:schemeClr val="dk1"/>
              </a:solidFill>
              <a:effectLst/>
              <a:latin typeface="Calibri"/>
              <a:ea typeface="Calibri"/>
              <a:cs typeface="Calibri"/>
              <a:sym typeface="Calibri"/>
            </a:endParaRPr>
          </a:p>
          <a:p>
            <a:endParaRPr lang="en-US" sz="1200" b="0" i="0" u="none" strike="noStrike" cap="none" dirty="0">
              <a:solidFill>
                <a:schemeClr val="dk1"/>
              </a:solidFill>
              <a:effectLst/>
              <a:latin typeface="Calibri"/>
              <a:ea typeface="Calibri"/>
              <a:cs typeface="Calibri"/>
              <a:sym typeface="Calibri"/>
            </a:endParaRPr>
          </a:p>
          <a:p>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21</a:t>
            </a:fld>
            <a:endParaRPr/>
          </a:p>
        </p:txBody>
      </p:sp>
    </p:spTree>
    <p:extLst>
      <p:ext uri="{BB962C8B-B14F-4D97-AF65-F5344CB8AC3E}">
        <p14:creationId xmlns:p14="http://schemas.microsoft.com/office/powerpoint/2010/main" val="2388906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22</a:t>
            </a:fld>
            <a:endParaRPr/>
          </a:p>
        </p:txBody>
      </p:sp>
    </p:spTree>
    <p:extLst>
      <p:ext uri="{BB962C8B-B14F-4D97-AF65-F5344CB8AC3E}">
        <p14:creationId xmlns:p14="http://schemas.microsoft.com/office/powerpoint/2010/main" val="2401229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23</a:t>
            </a:fld>
            <a:endParaRPr/>
          </a:p>
        </p:txBody>
      </p:sp>
    </p:spTree>
    <p:extLst>
      <p:ext uri="{BB962C8B-B14F-4D97-AF65-F5344CB8AC3E}">
        <p14:creationId xmlns:p14="http://schemas.microsoft.com/office/powerpoint/2010/main" val="2598586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24</a:t>
            </a:fld>
            <a:endParaRPr/>
          </a:p>
        </p:txBody>
      </p:sp>
    </p:spTree>
    <p:extLst>
      <p:ext uri="{BB962C8B-B14F-4D97-AF65-F5344CB8AC3E}">
        <p14:creationId xmlns:p14="http://schemas.microsoft.com/office/powerpoint/2010/main" val="348765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fontAlgn="base"/>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25</a:t>
            </a:fld>
            <a:endParaRPr/>
          </a:p>
        </p:txBody>
      </p:sp>
    </p:spTree>
    <p:extLst>
      <p:ext uri="{BB962C8B-B14F-4D97-AF65-F5344CB8AC3E}">
        <p14:creationId xmlns:p14="http://schemas.microsoft.com/office/powerpoint/2010/main" val="4266354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26</a:t>
            </a:fld>
            <a:endParaRPr/>
          </a:p>
        </p:txBody>
      </p:sp>
    </p:spTree>
    <p:extLst>
      <p:ext uri="{BB962C8B-B14F-4D97-AF65-F5344CB8AC3E}">
        <p14:creationId xmlns:p14="http://schemas.microsoft.com/office/powerpoint/2010/main" val="1831403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27</a:t>
            </a:fld>
            <a:endParaRPr/>
          </a:p>
        </p:txBody>
      </p:sp>
    </p:spTree>
    <p:extLst>
      <p:ext uri="{BB962C8B-B14F-4D97-AF65-F5344CB8AC3E}">
        <p14:creationId xmlns:p14="http://schemas.microsoft.com/office/powerpoint/2010/main" val="973115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Peroxisomes are small, membrane-enclosed cellular organelles containing oxidative enzymes that are involved in a variety of metabolic reactions, including several aspects of energy metabolism.</a:t>
            </a:r>
          </a:p>
          <a:p>
            <a:r>
              <a:rPr lang="en-US" sz="1200" b="0" i="0" u="none" strike="noStrike" cap="none" dirty="0">
                <a:solidFill>
                  <a:schemeClr val="dk1"/>
                </a:solidFill>
                <a:effectLst/>
                <a:latin typeface="Calibri"/>
                <a:ea typeface="Calibri"/>
                <a:cs typeface="Calibri"/>
                <a:sym typeface="Calibri"/>
              </a:rPr>
              <a:t>They are considered as an important type of microbody found in both plants and animal cells.</a:t>
            </a:r>
          </a:p>
          <a:p>
            <a:r>
              <a:rPr lang="en-US" sz="1200" b="0" i="0" u="none" strike="noStrike" cap="none" dirty="0">
                <a:solidFill>
                  <a:schemeClr val="dk1"/>
                </a:solidFill>
                <a:effectLst/>
                <a:latin typeface="Calibri"/>
                <a:ea typeface="Calibri"/>
                <a:cs typeface="Calibri"/>
                <a:sym typeface="Calibri"/>
              </a:rPr>
              <a:t>They were identified as organelles by Belgian cytologist Christian de Duve in 1967 after already been described.</a:t>
            </a:r>
          </a:p>
          <a:p>
            <a:r>
              <a:rPr lang="en-US" sz="1200" b="0" i="0" u="none" strike="noStrike" cap="none" dirty="0">
                <a:solidFill>
                  <a:schemeClr val="dk1"/>
                </a:solidFill>
                <a:effectLst/>
                <a:latin typeface="Calibri"/>
                <a:ea typeface="Calibri"/>
                <a:cs typeface="Calibri"/>
                <a:sym typeface="Calibri"/>
              </a:rPr>
              <a:t>First peroxisomes to be discovered were isolated from leaf homogenate of spinach.</a:t>
            </a:r>
          </a:p>
          <a:p>
            <a:r>
              <a:rPr lang="en-US" sz="1200" b="0" i="0" u="none" strike="noStrike" cap="none" dirty="0">
                <a:solidFill>
                  <a:schemeClr val="dk1"/>
                </a:solidFill>
                <a:effectLst/>
                <a:latin typeface="Calibri"/>
                <a:ea typeface="Calibri"/>
                <a:cs typeface="Calibri"/>
                <a:sym typeface="Calibri"/>
              </a:rPr>
              <a:t>They are most abundantly found in detoxifying organs such as the liver and kidney cells. However, they can be induced to proliferate in response to metabolic needs.</a:t>
            </a:r>
          </a:p>
          <a:p>
            <a:endParaRPr lang="en-US" dirty="0"/>
          </a:p>
          <a:p>
            <a:r>
              <a:rPr lang="en-US" sz="1200" b="0" i="0" u="none" strike="noStrike" cap="none" dirty="0">
                <a:solidFill>
                  <a:schemeClr val="dk1"/>
                </a:solidFill>
                <a:effectLst/>
                <a:latin typeface="Calibri"/>
                <a:ea typeface="Calibri"/>
                <a:cs typeface="Calibri"/>
                <a:sym typeface="Calibri"/>
              </a:rPr>
              <a:t>They are membrane-bound spherical bodies of 0.2 to 1.5 </a:t>
            </a:r>
            <a:r>
              <a:rPr lang="el-GR" sz="1200" b="0" i="0" u="none" strike="noStrike" cap="none" dirty="0">
                <a:solidFill>
                  <a:schemeClr val="dk1"/>
                </a:solidFill>
                <a:effectLst/>
                <a:latin typeface="Calibri"/>
                <a:ea typeface="Calibri"/>
                <a:cs typeface="Calibri"/>
                <a:sym typeface="Calibri"/>
              </a:rPr>
              <a:t>μ</a:t>
            </a:r>
            <a:r>
              <a:rPr lang="en-US" sz="1200" b="0" i="0" u="none" strike="noStrike" cap="none" dirty="0">
                <a:solidFill>
                  <a:schemeClr val="dk1"/>
                </a:solidFill>
                <a:effectLst/>
                <a:latin typeface="Calibri"/>
                <a:ea typeface="Calibri"/>
                <a:cs typeface="Calibri"/>
                <a:sym typeface="Calibri"/>
              </a:rPr>
              <a:t>m in diameter found in all eukaryotic organisms including both plants and animal cells.</a:t>
            </a:r>
          </a:p>
          <a:p>
            <a:r>
              <a:rPr lang="en-US" sz="1200" b="0" i="0" u="none" strike="noStrike" cap="none" dirty="0">
                <a:solidFill>
                  <a:schemeClr val="dk1"/>
                </a:solidFill>
                <a:effectLst/>
                <a:latin typeface="Calibri"/>
                <a:ea typeface="Calibri"/>
                <a:cs typeface="Calibri"/>
                <a:sym typeface="Calibri"/>
              </a:rPr>
              <a:t>They are found floating freely in the cytoplasm in close association of ER, mitochondria or chloroplast within the cell.</a:t>
            </a:r>
          </a:p>
          <a:p>
            <a:r>
              <a:rPr lang="en-US" sz="1200" b="0" i="0" u="none" strike="noStrike" cap="none" dirty="0">
                <a:solidFill>
                  <a:schemeClr val="dk1"/>
                </a:solidFill>
                <a:effectLst/>
                <a:latin typeface="Calibri"/>
                <a:ea typeface="Calibri"/>
                <a:cs typeface="Calibri"/>
                <a:sym typeface="Calibri"/>
              </a:rPr>
              <a:t>They are among the simplest of eukaryotic organelles.</a:t>
            </a:r>
          </a:p>
          <a:p>
            <a:r>
              <a:rPr lang="en-US" sz="1200" b="0" i="0" u="none" strike="noStrike" cap="none" dirty="0">
                <a:solidFill>
                  <a:schemeClr val="dk1"/>
                </a:solidFill>
                <a:effectLst/>
                <a:latin typeface="Calibri"/>
                <a:ea typeface="Calibri"/>
                <a:cs typeface="Calibri"/>
                <a:sym typeface="Calibri"/>
              </a:rPr>
              <a:t>They exist either in the form of a network of interconnected tubules called peroxisome reticulum or as individual </a:t>
            </a:r>
            <a:r>
              <a:rPr lang="en-US" sz="1200" b="0" i="0" u="none" strike="noStrike" cap="none" dirty="0" err="1">
                <a:solidFill>
                  <a:schemeClr val="dk1"/>
                </a:solidFill>
                <a:effectLst/>
                <a:latin typeface="Calibri"/>
                <a:ea typeface="Calibri"/>
                <a:cs typeface="Calibri"/>
                <a:sym typeface="Calibri"/>
              </a:rPr>
              <a:t>microperoxisomes</a:t>
            </a:r>
            <a:r>
              <a:rPr lang="en-US" sz="1200" b="0" i="0" u="none" strike="noStrike" cap="none" dirty="0">
                <a:solidFill>
                  <a:schemeClr val="dk1"/>
                </a:solidFill>
                <a:effectLst/>
                <a:latin typeface="Calibri"/>
                <a:ea typeface="Calibri"/>
                <a:cs typeface="Calibri"/>
                <a:sym typeface="Calibri"/>
              </a:rPr>
              <a:t>.</a:t>
            </a:r>
          </a:p>
          <a:p>
            <a:r>
              <a:rPr lang="en-US" sz="1200" b="0" i="0" u="none" strike="noStrike" cap="none" dirty="0">
                <a:solidFill>
                  <a:schemeClr val="dk1"/>
                </a:solidFill>
                <a:effectLst/>
                <a:latin typeface="Calibri"/>
                <a:ea typeface="Calibri"/>
                <a:cs typeface="Calibri"/>
                <a:sym typeface="Calibri"/>
              </a:rPr>
              <a:t>They are variable in size and shape according to the cell and usually circular in cross-section.</a:t>
            </a:r>
          </a:p>
          <a:p>
            <a:r>
              <a:rPr lang="en-US" sz="1200" b="0" i="0" u="none" strike="noStrike" cap="none" dirty="0">
                <a:solidFill>
                  <a:schemeClr val="dk1"/>
                </a:solidFill>
                <a:effectLst/>
                <a:latin typeface="Calibri"/>
                <a:ea typeface="Calibri"/>
                <a:cs typeface="Calibri"/>
                <a:sym typeface="Calibri"/>
              </a:rPr>
              <a:t>They range from 0.2 -1.5 </a:t>
            </a:r>
            <a:r>
              <a:rPr lang="el-GR" sz="1200" b="0" i="0" u="none" strike="noStrike" cap="none" dirty="0">
                <a:solidFill>
                  <a:schemeClr val="dk1"/>
                </a:solidFill>
                <a:effectLst/>
                <a:latin typeface="Calibri"/>
                <a:ea typeface="Calibri"/>
                <a:cs typeface="Calibri"/>
                <a:sym typeface="Calibri"/>
              </a:rPr>
              <a:t>μ</a:t>
            </a:r>
            <a:r>
              <a:rPr lang="en-US" sz="1200" b="0" i="0" u="none" strike="noStrike" cap="none" dirty="0">
                <a:solidFill>
                  <a:schemeClr val="dk1"/>
                </a:solidFill>
                <a:effectLst/>
                <a:latin typeface="Calibri"/>
                <a:ea typeface="Calibri"/>
                <a:cs typeface="Calibri"/>
                <a:sym typeface="Calibri"/>
              </a:rPr>
              <a:t>m in diameter.</a:t>
            </a:r>
          </a:p>
          <a:p>
            <a:r>
              <a:rPr lang="en-US" sz="1200" b="0" i="0" u="none" strike="noStrike" cap="none" dirty="0">
                <a:solidFill>
                  <a:schemeClr val="dk1"/>
                </a:solidFill>
                <a:effectLst/>
                <a:latin typeface="Calibri"/>
                <a:ea typeface="Calibri"/>
                <a:cs typeface="Calibri"/>
                <a:sym typeface="Calibri"/>
              </a:rPr>
              <a:t>It consists of a single limiting membrane of lipid and protein molecules enclosing the granular matrix.</a:t>
            </a:r>
          </a:p>
          <a:p>
            <a:r>
              <a:rPr lang="en-US" sz="1200" b="0" i="0" u="none" strike="noStrike" cap="none" dirty="0">
                <a:solidFill>
                  <a:schemeClr val="dk1"/>
                </a:solidFill>
                <a:effectLst/>
                <a:latin typeface="Calibri"/>
                <a:ea typeface="Calibri"/>
                <a:cs typeface="Calibri"/>
                <a:sym typeface="Calibri"/>
              </a:rPr>
              <a:t>The matrix consists of fibrils or a crystalloid structure containing enzymes.</a:t>
            </a:r>
          </a:p>
          <a:p>
            <a:endParaRPr lang="en-US" dirty="0"/>
          </a:p>
          <a:p>
            <a:endParaRPr lang="en-US" sz="1200" b="0"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Functions of Peroxisomes</a:t>
            </a:r>
            <a:endParaRPr lang="en-US" sz="1200" b="0" i="0" u="none" strike="noStrike" cap="none" dirty="0">
              <a:solidFill>
                <a:schemeClr val="dk1"/>
              </a:solidFill>
              <a:effectLst/>
              <a:latin typeface="Calibri"/>
              <a:ea typeface="Calibri"/>
              <a:cs typeface="Calibri"/>
              <a:sym typeface="Calibri"/>
            </a:endParaRPr>
          </a:p>
          <a:p>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Hydrogen Peroxide Metabolism:</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Enzymes present in the peroxisomes both lead to the production and elimination of H</a:t>
            </a:r>
            <a:r>
              <a:rPr lang="en-US" sz="1200" b="0" i="0" u="none" strike="noStrike" cap="none" baseline="-25000" dirty="0">
                <a:solidFill>
                  <a:schemeClr val="dk1"/>
                </a:solidFill>
                <a:effectLst/>
                <a:latin typeface="Calibri"/>
                <a:ea typeface="Calibri"/>
                <a:cs typeface="Calibri"/>
                <a:sym typeface="Calibri"/>
              </a:rPr>
              <a:t>2</a:t>
            </a:r>
            <a:r>
              <a:rPr lang="en-US" sz="1200" b="0" i="0" u="none" strike="noStrike" cap="none" dirty="0">
                <a:solidFill>
                  <a:schemeClr val="dk1"/>
                </a:solidFill>
                <a:effectLst/>
                <a:latin typeface="Calibri"/>
                <a:ea typeface="Calibri"/>
                <a:cs typeface="Calibri"/>
                <a:sym typeface="Calibri"/>
              </a:rPr>
              <a:t>0</a:t>
            </a:r>
            <a:r>
              <a:rPr lang="en-US" sz="1200" b="0" i="0" u="none" strike="noStrike" cap="none" baseline="-25000" dirty="0">
                <a:solidFill>
                  <a:schemeClr val="dk1"/>
                </a:solidFill>
                <a:effectLst/>
                <a:latin typeface="Calibri"/>
                <a:ea typeface="Calibri"/>
                <a:cs typeface="Calibri"/>
                <a:sym typeface="Calibri"/>
              </a:rPr>
              <a:t>2</a:t>
            </a:r>
            <a:r>
              <a:rPr lang="en-US" sz="1200" b="0" i="0" u="none" strike="noStrike" cap="none" dirty="0">
                <a:solidFill>
                  <a:schemeClr val="dk1"/>
                </a:solidFill>
                <a:effectLst/>
                <a:latin typeface="Calibri"/>
                <a:ea typeface="Calibri"/>
                <a:cs typeface="Calibri"/>
                <a:sym typeface="Calibri"/>
              </a:rPr>
              <a:t> which is a reactive oxygen species.</a:t>
            </a:r>
          </a:p>
          <a:p>
            <a:r>
              <a:rPr lang="en-US" sz="1200" b="1" i="0" u="none" strike="noStrike" cap="none" dirty="0">
                <a:solidFill>
                  <a:schemeClr val="dk1"/>
                </a:solidFill>
                <a:effectLst/>
                <a:latin typeface="Calibri"/>
                <a:ea typeface="Calibri"/>
                <a:cs typeface="Calibri"/>
                <a:sym typeface="Calibri"/>
              </a:rPr>
              <a:t>Fatty acid oxidation:</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Oxidation of fatty acids, in animal cells, occurs in both peroxisomes and mitochondria, but in yeasts and plants, only limited to peroxisomes.</a:t>
            </a:r>
          </a:p>
          <a:p>
            <a:r>
              <a:rPr lang="en-US" sz="1200" b="0" i="0" u="none" strike="noStrike" cap="none" dirty="0">
                <a:solidFill>
                  <a:schemeClr val="dk1"/>
                </a:solidFill>
                <a:effectLst/>
                <a:latin typeface="Calibri"/>
                <a:ea typeface="Calibri"/>
                <a:cs typeface="Calibri"/>
                <a:sym typeface="Calibri"/>
              </a:rPr>
              <a:t>Oxidation is accompanied by the production of H</a:t>
            </a:r>
            <a:r>
              <a:rPr lang="en-US" sz="1200" b="0" i="0" u="none" strike="noStrike" cap="none" baseline="-25000" dirty="0">
                <a:solidFill>
                  <a:schemeClr val="dk1"/>
                </a:solidFill>
                <a:effectLst/>
                <a:latin typeface="Calibri"/>
                <a:ea typeface="Calibri"/>
                <a:cs typeface="Calibri"/>
                <a:sym typeface="Calibri"/>
              </a:rPr>
              <a:t>2</a:t>
            </a:r>
            <a:r>
              <a:rPr lang="en-US" sz="1200" b="0" i="0" u="none" strike="noStrike" cap="none" dirty="0">
                <a:solidFill>
                  <a:schemeClr val="dk1"/>
                </a:solidFill>
                <a:effectLst/>
                <a:latin typeface="Calibri"/>
                <a:ea typeface="Calibri"/>
                <a:cs typeface="Calibri"/>
                <a:sym typeface="Calibri"/>
              </a:rPr>
              <a:t>0</a:t>
            </a:r>
            <a:r>
              <a:rPr lang="en-US" sz="1200" b="0" i="0" u="none" strike="noStrike" cap="none" baseline="-25000" dirty="0">
                <a:solidFill>
                  <a:schemeClr val="dk1"/>
                </a:solidFill>
                <a:effectLst/>
                <a:latin typeface="Calibri"/>
                <a:ea typeface="Calibri"/>
                <a:cs typeface="Calibri"/>
                <a:sym typeface="Calibri"/>
              </a:rPr>
              <a:t>2</a:t>
            </a:r>
            <a:r>
              <a:rPr lang="en-US" sz="1200" b="0" i="0" u="none" strike="noStrike" cap="none" dirty="0">
                <a:solidFill>
                  <a:schemeClr val="dk1"/>
                </a:solidFill>
                <a:effectLst/>
                <a:latin typeface="Calibri"/>
                <a:ea typeface="Calibri"/>
                <a:cs typeface="Calibri"/>
                <a:sym typeface="Calibri"/>
              </a:rPr>
              <a:t> which is decomposed by catalase enzyme. This provides a major source of metabolic energy.</a:t>
            </a:r>
          </a:p>
          <a:p>
            <a:r>
              <a:rPr lang="en-US" sz="1200" b="1" i="0" u="none" strike="noStrike" cap="none" dirty="0">
                <a:solidFill>
                  <a:schemeClr val="dk1"/>
                </a:solidFill>
                <a:effectLst/>
                <a:latin typeface="Calibri"/>
                <a:ea typeface="Calibri"/>
                <a:cs typeface="Calibri"/>
                <a:sym typeface="Calibri"/>
              </a:rPr>
              <a:t>Lipid biosynthesis</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Synthesis of cholesterol and dolichol occurs in both ER and peroxisomes. Bile acid synthesis takes place from cholesterol in the liver.</a:t>
            </a:r>
          </a:p>
          <a:p>
            <a:r>
              <a:rPr lang="en-US" sz="1200" b="0" i="0" u="none" strike="noStrike" cap="none" dirty="0">
                <a:solidFill>
                  <a:schemeClr val="dk1"/>
                </a:solidFill>
                <a:effectLst/>
                <a:latin typeface="Calibri"/>
                <a:ea typeface="Calibri"/>
                <a:cs typeface="Calibri"/>
                <a:sym typeface="Calibri"/>
              </a:rPr>
              <a:t>Peroxisomes contain enzymes to synthesize plasmalogens, a family of phospholipids which are important membrane components of tissues of the heart and brain.</a:t>
            </a:r>
          </a:p>
          <a:p>
            <a:r>
              <a:rPr lang="en-US" sz="1200" b="1" i="0" u="none" strike="noStrike" cap="none" dirty="0">
                <a:solidFill>
                  <a:schemeClr val="dk1"/>
                </a:solidFill>
                <a:effectLst/>
                <a:latin typeface="Calibri"/>
                <a:ea typeface="Calibri"/>
                <a:cs typeface="Calibri"/>
                <a:sym typeface="Calibri"/>
              </a:rPr>
              <a:t>Germination of seeds</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Peroxisomes in seeds responsible for the conversion of stored fatty acids to carbohydrates, critical to providing energy and raw materials for the growth of germinating plants.</a:t>
            </a:r>
          </a:p>
          <a:p>
            <a:r>
              <a:rPr lang="en-US" sz="1200" b="1" i="0" u="none" strike="noStrike" cap="none" dirty="0">
                <a:solidFill>
                  <a:schemeClr val="dk1"/>
                </a:solidFill>
                <a:effectLst/>
                <a:latin typeface="Calibri"/>
                <a:ea typeface="Calibri"/>
                <a:cs typeface="Calibri"/>
                <a:sym typeface="Calibri"/>
              </a:rPr>
              <a:t>Photorespiration</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Peroxisomes in leaves particularly in the green ones carry out the photorespiration process along with chloroplasts.</a:t>
            </a:r>
          </a:p>
          <a:p>
            <a:r>
              <a:rPr lang="en-US" sz="1200" b="1" i="0" u="none" strike="noStrike" cap="none" dirty="0">
                <a:solidFill>
                  <a:schemeClr val="dk1"/>
                </a:solidFill>
                <a:effectLst/>
                <a:latin typeface="Calibri"/>
                <a:ea typeface="Calibri"/>
                <a:cs typeface="Calibri"/>
                <a:sym typeface="Calibri"/>
              </a:rPr>
              <a:t>Degradation of purines</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Carry out the catabolism of purines, polyamines and amino acids especially by uric acid oxidase</a:t>
            </a:r>
          </a:p>
          <a:p>
            <a:r>
              <a:rPr lang="en-US" sz="1200" b="1" i="0" u="none" strike="noStrike" cap="none" dirty="0">
                <a:solidFill>
                  <a:schemeClr val="dk1"/>
                </a:solidFill>
                <a:effectLst/>
                <a:latin typeface="Calibri"/>
                <a:ea typeface="Calibri"/>
                <a:cs typeface="Calibri"/>
                <a:sym typeface="Calibri"/>
              </a:rPr>
              <a:t>Bioluminescence</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Luciferase enzyme found in the peroxisomes of fireflies help in bioluminescence and thus aid the flies in finding a mate or its meal.</a:t>
            </a:r>
          </a:p>
          <a:p>
            <a:endParaRPr lang="en-US" sz="1200" b="0" i="0" u="none" strike="noStrike" cap="none" dirty="0">
              <a:solidFill>
                <a:schemeClr val="dk1"/>
              </a:solidFill>
              <a:effectLst/>
              <a:latin typeface="Calibri"/>
              <a:ea typeface="Calibri"/>
              <a:cs typeface="Calibri"/>
              <a:sym typeface="Calibri"/>
            </a:endParaRPr>
          </a:p>
          <a:p>
            <a:endParaRPr lang="en-US" dirty="0"/>
          </a:p>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28</a:t>
            </a:fld>
            <a:endParaRPr/>
          </a:p>
        </p:txBody>
      </p:sp>
    </p:spTree>
    <p:extLst>
      <p:ext uri="{BB962C8B-B14F-4D97-AF65-F5344CB8AC3E}">
        <p14:creationId xmlns:p14="http://schemas.microsoft.com/office/powerpoint/2010/main" val="4125324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Approximately 60 known enzymes are present in the matrix of peroxisomes.</a:t>
            </a:r>
          </a:p>
          <a:p>
            <a:r>
              <a:rPr lang="en-US" sz="1200" b="0" i="0" u="none" strike="noStrike" cap="none" dirty="0">
                <a:solidFill>
                  <a:schemeClr val="dk1"/>
                </a:solidFill>
                <a:effectLst/>
                <a:latin typeface="Calibri"/>
                <a:ea typeface="Calibri"/>
                <a:cs typeface="Calibri"/>
                <a:sym typeface="Calibri"/>
              </a:rPr>
              <a:t>They are responsible to carry out oxidation reactions leading to the production of hydrogen peroxide.</a:t>
            </a:r>
          </a:p>
          <a:p>
            <a:r>
              <a:rPr lang="en-US" sz="1200" b="0" i="0" u="none" strike="noStrike" cap="none" dirty="0">
                <a:solidFill>
                  <a:schemeClr val="dk1"/>
                </a:solidFill>
                <a:effectLst/>
                <a:latin typeface="Calibri"/>
                <a:ea typeface="Calibri"/>
                <a:cs typeface="Calibri"/>
                <a:sym typeface="Calibri"/>
              </a:rPr>
              <a:t>The main groups of enzymes include:</a:t>
            </a:r>
          </a:p>
          <a:p>
            <a:r>
              <a:rPr lang="en-US" sz="1200" b="0" i="0" u="none" strike="noStrike" cap="none" dirty="0">
                <a:solidFill>
                  <a:schemeClr val="dk1"/>
                </a:solidFill>
                <a:effectLst/>
                <a:latin typeface="Calibri"/>
                <a:ea typeface="Calibri"/>
                <a:cs typeface="Calibri"/>
                <a:sym typeface="Calibri"/>
              </a:rPr>
              <a:t>Urate oxidase</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D-amino acid oxidase [in humans is a candidate susceptibility gene and together with G72 may play a role in the glutamatergic mechanisms of schizophrenia. DAAO also plays a role in both biotechnological and medical advancements. Risperidone and sodium benzoate are inhibitors of DAAO.]</a:t>
            </a:r>
          </a:p>
          <a:p>
            <a:r>
              <a:rPr lang="en-US" sz="1200" b="0" i="0" u="none" strike="noStrike" cap="none" dirty="0">
                <a:solidFill>
                  <a:schemeClr val="dk1"/>
                </a:solidFill>
                <a:effectLst/>
                <a:latin typeface="Calibri"/>
                <a:ea typeface="Calibri"/>
                <a:cs typeface="Calibri"/>
                <a:sym typeface="Calibri"/>
              </a:rPr>
              <a:t>Catalase</a:t>
            </a:r>
          </a:p>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29</a:t>
            </a:fld>
            <a:endParaRPr/>
          </a:p>
        </p:txBody>
      </p:sp>
    </p:spTree>
    <p:extLst>
      <p:ext uri="{BB962C8B-B14F-4D97-AF65-F5344CB8AC3E}">
        <p14:creationId xmlns:p14="http://schemas.microsoft.com/office/powerpoint/2010/main" val="2334049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3</a:t>
            </a:fld>
            <a:endParaRPr/>
          </a:p>
        </p:txBody>
      </p:sp>
    </p:spTree>
    <p:extLst>
      <p:ext uri="{BB962C8B-B14F-4D97-AF65-F5344CB8AC3E}">
        <p14:creationId xmlns:p14="http://schemas.microsoft.com/office/powerpoint/2010/main" val="1605389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30</a:t>
            </a:fld>
            <a:endParaRPr/>
          </a:p>
        </p:txBody>
      </p:sp>
    </p:spTree>
    <p:extLst>
      <p:ext uri="{BB962C8B-B14F-4D97-AF65-F5344CB8AC3E}">
        <p14:creationId xmlns:p14="http://schemas.microsoft.com/office/powerpoint/2010/main" val="1530686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eaLnBrk="1" hangingPunct="1">
              <a:spcBef>
                <a:spcPct val="0"/>
              </a:spcBef>
              <a:buFontTx/>
              <a:buNone/>
            </a:pPr>
            <a:r>
              <a:rPr lang="en-US" altLang="en-US" sz="1200" dirty="0">
                <a:latin typeface="Times New Roman" panose="02020603050405020304" pitchFamily="18" charset="0"/>
              </a:rPr>
              <a:t>Compartmentation of functions within</a:t>
            </a:r>
          </a:p>
          <a:p>
            <a:pPr eaLnBrk="1" hangingPunct="1">
              <a:spcBef>
                <a:spcPct val="0"/>
              </a:spcBef>
              <a:buFontTx/>
              <a:buNone/>
            </a:pPr>
            <a:r>
              <a:rPr lang="en-US" altLang="en-US" sz="1200" dirty="0">
                <a:latin typeface="Times New Roman" panose="02020603050405020304" pitchFamily="18" charset="0"/>
              </a:rPr>
              <a:t>an organelle allows mutually exclusive</a:t>
            </a:r>
          </a:p>
          <a:p>
            <a:pPr eaLnBrk="1" hangingPunct="1">
              <a:spcBef>
                <a:spcPct val="0"/>
              </a:spcBef>
              <a:buFontTx/>
              <a:buNone/>
            </a:pPr>
            <a:r>
              <a:rPr lang="en-US" altLang="en-US" sz="1200" dirty="0">
                <a:latin typeface="Times New Roman" panose="02020603050405020304" pitchFamily="18" charset="0"/>
              </a:rPr>
              <a:t>or opposite metabolic pathways to</a:t>
            </a:r>
          </a:p>
          <a:p>
            <a:pPr eaLnBrk="1" hangingPunct="1">
              <a:spcBef>
                <a:spcPct val="0"/>
              </a:spcBef>
              <a:buFontTx/>
              <a:buNone/>
            </a:pPr>
            <a:r>
              <a:rPr lang="en-US" altLang="en-US" sz="1200" dirty="0">
                <a:latin typeface="Times New Roman" panose="02020603050405020304" pitchFamily="18" charset="0"/>
              </a:rPr>
              <a:t>occur simultaneously within a cell.</a:t>
            </a:r>
          </a:p>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31</a:t>
            </a:fld>
            <a:endParaRPr/>
          </a:p>
        </p:txBody>
      </p:sp>
    </p:spTree>
    <p:extLst>
      <p:ext uri="{BB962C8B-B14F-4D97-AF65-F5344CB8AC3E}">
        <p14:creationId xmlns:p14="http://schemas.microsoft.com/office/powerpoint/2010/main" val="3513115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fontAlgn="base"/>
            <a:r>
              <a:rPr lang="en-US" sz="1200" b="0" i="0" u="none" strike="noStrike" cap="none" dirty="0">
                <a:solidFill>
                  <a:schemeClr val="dk1"/>
                </a:solidFill>
                <a:effectLst/>
                <a:latin typeface="Calibri"/>
                <a:ea typeface="Calibri"/>
                <a:cs typeface="Calibri"/>
                <a:sym typeface="Calibri"/>
              </a:rPr>
              <a:t>Importance of compartmentalization</a:t>
            </a:r>
          </a:p>
          <a:p>
            <a:pPr fontAlgn="base"/>
            <a:r>
              <a:rPr lang="en-US" sz="1200" b="0" i="0" u="none" strike="noStrike" cap="none" dirty="0">
                <a:solidFill>
                  <a:schemeClr val="dk1"/>
                </a:solidFill>
                <a:effectLst/>
                <a:latin typeface="Calibri"/>
                <a:ea typeface="Calibri"/>
                <a:cs typeface="Calibri"/>
                <a:sym typeface="Calibri"/>
              </a:rPr>
              <a:t>All reactions occurring in cells take place in certain space – </a:t>
            </a:r>
            <a:r>
              <a:rPr lang="en-US" sz="1200" b="1" i="0" u="none" strike="noStrike" cap="none" dirty="0">
                <a:solidFill>
                  <a:schemeClr val="dk1"/>
                </a:solidFill>
                <a:effectLst/>
                <a:latin typeface="Calibri"/>
                <a:ea typeface="Calibri"/>
                <a:cs typeface="Calibri"/>
                <a:sym typeface="Calibri"/>
              </a:rPr>
              <a:t>compartment</a:t>
            </a:r>
            <a:r>
              <a:rPr lang="en-US" sz="1200" b="0" i="0" u="none" strike="noStrike" cap="none" dirty="0">
                <a:solidFill>
                  <a:schemeClr val="dk1"/>
                </a:solidFill>
                <a:effectLst/>
                <a:latin typeface="Calibri"/>
                <a:ea typeface="Calibri"/>
                <a:cs typeface="Calibri"/>
                <a:sym typeface="Calibri"/>
              </a:rPr>
              <a:t>, which is separated from other compartments by means of </a:t>
            </a:r>
            <a:r>
              <a:rPr lang="en-US" sz="1200" b="1" i="0" u="none" strike="noStrike" cap="none" dirty="0">
                <a:solidFill>
                  <a:schemeClr val="dk1"/>
                </a:solidFill>
                <a:effectLst/>
                <a:latin typeface="Calibri"/>
                <a:ea typeface="Calibri"/>
                <a:cs typeface="Calibri"/>
                <a:sym typeface="Calibri"/>
              </a:rPr>
              <a:t>semipermeable</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membranes</a:t>
            </a:r>
            <a:r>
              <a:rPr lang="en-US" sz="1200" b="0" i="0" u="none" strike="noStrike" cap="none" dirty="0">
                <a:solidFill>
                  <a:schemeClr val="dk1"/>
                </a:solidFill>
                <a:effectLst/>
                <a:latin typeface="Calibri"/>
                <a:ea typeface="Calibri"/>
                <a:cs typeface="Calibri"/>
                <a:sym typeface="Calibri"/>
              </a:rPr>
              <a:t>. They help to separate even chemically quite heterogeneous environments and so to </a:t>
            </a:r>
            <a:r>
              <a:rPr lang="en-US" sz="1200" b="0" i="0" u="none" strike="noStrike" cap="none" dirty="0" err="1">
                <a:solidFill>
                  <a:schemeClr val="dk1"/>
                </a:solidFill>
                <a:effectLst/>
                <a:latin typeface="Calibri"/>
                <a:ea typeface="Calibri"/>
                <a:cs typeface="Calibri"/>
                <a:sym typeface="Calibri"/>
              </a:rPr>
              <a:t>optimise</a:t>
            </a:r>
            <a:r>
              <a:rPr lang="en-US" sz="1200" b="0" i="0" u="none" strike="noStrike" cap="none" dirty="0">
                <a:solidFill>
                  <a:schemeClr val="dk1"/>
                </a:solidFill>
                <a:effectLst/>
                <a:latin typeface="Calibri"/>
                <a:ea typeface="Calibri"/>
                <a:cs typeface="Calibri"/>
                <a:sym typeface="Calibri"/>
              </a:rPr>
              <a:t> the course of chemical reactions.</a:t>
            </a:r>
          </a:p>
          <a:p>
            <a:pPr fontAlgn="base"/>
            <a:r>
              <a:rPr lang="en-US" sz="1200" b="1" i="0" u="none" strike="noStrike" cap="none" dirty="0">
                <a:solidFill>
                  <a:schemeClr val="dk1"/>
                </a:solidFill>
                <a:effectLst/>
                <a:latin typeface="Calibri"/>
                <a:ea typeface="Calibri"/>
                <a:cs typeface="Calibri"/>
                <a:sym typeface="Calibri"/>
              </a:rPr>
              <a:t>Enzymes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catalysing</a:t>
            </a:r>
            <a:r>
              <a:rPr lang="en-US" sz="1200" b="0" i="0" u="none" strike="noStrike" cap="none" dirty="0">
                <a:solidFill>
                  <a:schemeClr val="dk1"/>
                </a:solidFill>
                <a:effectLst/>
                <a:latin typeface="Calibri"/>
                <a:ea typeface="Calibri"/>
                <a:cs typeface="Calibri"/>
                <a:sym typeface="Calibri"/>
              </a:rPr>
              <a:t> individual reactions often have different temperature and pH optimums and if there was only one cellular compartment a portion of enzymes would probably not function or them-</a:t>
            </a:r>
            <a:r>
              <a:rPr lang="en-US" sz="1200" b="0" i="0" u="none" strike="noStrike" cap="none" dirty="0" err="1">
                <a:solidFill>
                  <a:schemeClr val="dk1"/>
                </a:solidFill>
                <a:effectLst/>
                <a:latin typeface="Calibri"/>
                <a:ea typeface="Calibri"/>
                <a:cs typeface="Calibri"/>
                <a:sym typeface="Calibri"/>
              </a:rPr>
              <a:t>catalysed</a:t>
            </a:r>
            <a:r>
              <a:rPr lang="en-US" sz="1200" b="0" i="0" u="none" strike="noStrike" cap="none" dirty="0">
                <a:solidFill>
                  <a:schemeClr val="dk1"/>
                </a:solidFill>
                <a:effectLst/>
                <a:latin typeface="Calibri"/>
                <a:ea typeface="Calibri"/>
                <a:cs typeface="Calibri"/>
                <a:sym typeface="Calibri"/>
              </a:rPr>
              <a:t> reactions would not be sufficiently efficient. By dividing the cellular space, </a:t>
            </a:r>
            <a:r>
              <a:rPr lang="en-US" sz="1200" b="1" i="0" u="none" strike="noStrike" cap="none" dirty="0">
                <a:solidFill>
                  <a:schemeClr val="dk1"/>
                </a:solidFill>
                <a:effectLst/>
                <a:latin typeface="Calibri"/>
                <a:ea typeface="Calibri"/>
                <a:cs typeface="Calibri"/>
                <a:sym typeface="Calibri"/>
              </a:rPr>
              <a:t>optimal</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conditions</a:t>
            </a:r>
            <a:r>
              <a:rPr lang="en-US" sz="1200" b="0" i="0" u="none" strike="noStrike" cap="none" dirty="0">
                <a:solidFill>
                  <a:schemeClr val="dk1"/>
                </a:solidFill>
                <a:effectLst/>
                <a:latin typeface="Calibri"/>
                <a:ea typeface="Calibri"/>
                <a:cs typeface="Calibri"/>
                <a:sym typeface="Calibri"/>
              </a:rPr>
              <a:t> for individual enzymatically </a:t>
            </a:r>
            <a:r>
              <a:rPr lang="en-US" sz="1200" b="0" i="0" u="none" strike="noStrike" cap="none" dirty="0" err="1">
                <a:solidFill>
                  <a:schemeClr val="dk1"/>
                </a:solidFill>
                <a:effectLst/>
                <a:latin typeface="Calibri"/>
                <a:ea typeface="Calibri"/>
                <a:cs typeface="Calibri"/>
                <a:sym typeface="Calibri"/>
              </a:rPr>
              <a:t>catalysed</a:t>
            </a:r>
            <a:r>
              <a:rPr lang="en-US" sz="1200" b="0" i="0" u="none" strike="noStrike" cap="none" dirty="0">
                <a:solidFill>
                  <a:schemeClr val="dk1"/>
                </a:solidFill>
                <a:effectLst/>
                <a:latin typeface="Calibri"/>
                <a:ea typeface="Calibri"/>
                <a:cs typeface="Calibri"/>
                <a:sym typeface="Calibri"/>
              </a:rPr>
              <a:t> reactions are created.</a:t>
            </a:r>
          </a:p>
          <a:p>
            <a:pPr fontAlgn="base"/>
            <a:r>
              <a:rPr lang="en-US" sz="1200" b="0" i="0" u="none" strike="noStrike" cap="none" dirty="0">
                <a:solidFill>
                  <a:schemeClr val="dk1"/>
                </a:solidFill>
                <a:effectLst/>
                <a:latin typeface="Calibri"/>
                <a:ea typeface="Calibri"/>
                <a:cs typeface="Calibri"/>
                <a:sym typeface="Calibri"/>
              </a:rPr>
              <a:t>At the same time, cell also protects itself against the activity of </a:t>
            </a:r>
            <a:r>
              <a:rPr lang="en-US" sz="1200" b="1" i="0" u="none" strike="noStrike" cap="none" dirty="0">
                <a:solidFill>
                  <a:schemeClr val="dk1"/>
                </a:solidFill>
                <a:effectLst/>
                <a:latin typeface="Calibri"/>
                <a:ea typeface="Calibri"/>
                <a:cs typeface="Calibri"/>
                <a:sym typeface="Calibri"/>
              </a:rPr>
              <a:t>lytic</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enzymes</a:t>
            </a:r>
            <a:r>
              <a:rPr lang="en-US" sz="1200" b="0" i="0" u="none" strike="noStrike" cap="none" dirty="0">
                <a:solidFill>
                  <a:schemeClr val="dk1"/>
                </a:solidFill>
                <a:effectLst/>
                <a:latin typeface="Calibri"/>
                <a:ea typeface="Calibri"/>
                <a:cs typeface="Calibri"/>
                <a:sym typeface="Calibri"/>
              </a:rPr>
              <a:t>. For example, sealing the cellular digestion in lysosomes prevents an unwanted auto-digestion of other organelles within cell. A common processes that accompany the disruption of some of the compartments (like spilling the content of lysosomes or mitochondria) are </a:t>
            </a:r>
            <a:r>
              <a:rPr lang="en-US" sz="1200" b="1" i="0" u="none" strike="noStrike" cap="none" dirty="0">
                <a:solidFill>
                  <a:schemeClr val="dk1"/>
                </a:solidFill>
                <a:effectLst/>
                <a:latin typeface="Calibri"/>
                <a:ea typeface="Calibri"/>
                <a:cs typeface="Calibri"/>
                <a:sym typeface="Calibri"/>
              </a:rPr>
              <a:t>necrosis</a:t>
            </a:r>
            <a:r>
              <a:rPr lang="en-US" sz="1200" b="0" i="0" u="none" strike="noStrike" cap="none" dirty="0">
                <a:solidFill>
                  <a:schemeClr val="dk1"/>
                </a:solidFill>
                <a:effectLst/>
                <a:latin typeface="Calibri"/>
                <a:ea typeface="Calibri"/>
                <a:cs typeface="Calibri"/>
                <a:sym typeface="Calibri"/>
              </a:rPr>
              <a:t> or activation of </a:t>
            </a:r>
            <a:r>
              <a:rPr lang="en-US" sz="1200" b="1" i="0" u="none" strike="noStrike" cap="none" dirty="0">
                <a:solidFill>
                  <a:schemeClr val="dk1"/>
                </a:solidFill>
                <a:effectLst/>
                <a:latin typeface="Calibri"/>
                <a:ea typeface="Calibri"/>
                <a:cs typeface="Calibri"/>
                <a:sym typeface="Calibri"/>
              </a:rPr>
              <a:t>apoptosis</a:t>
            </a:r>
            <a:r>
              <a:rPr lang="en-US" sz="1200" b="0" i="0" u="none" strike="noStrike" cap="none" dirty="0">
                <a:solidFill>
                  <a:schemeClr val="dk1"/>
                </a:solidFill>
                <a:effectLst/>
                <a:latin typeface="Calibri"/>
                <a:ea typeface="Calibri"/>
                <a:cs typeface="Calibri"/>
                <a:sym typeface="Calibri"/>
              </a:rPr>
              <a:t> (the process of programmed cell death).</a:t>
            </a:r>
          </a:p>
          <a:p>
            <a:pPr fontAlgn="base"/>
            <a:r>
              <a:rPr lang="en-US" sz="1200" b="0" i="0" u="none" strike="noStrike" cap="none" dirty="0">
                <a:solidFill>
                  <a:schemeClr val="dk1"/>
                </a:solidFill>
                <a:effectLst/>
                <a:latin typeface="Calibri"/>
                <a:ea typeface="Calibri"/>
                <a:cs typeface="Calibri"/>
                <a:sym typeface="Calibri"/>
              </a:rPr>
              <a:t>Compartmentalization affects the </a:t>
            </a:r>
            <a:r>
              <a:rPr lang="en-US" sz="1200" b="1" i="0" u="none" strike="noStrike" cap="none" dirty="0">
                <a:solidFill>
                  <a:schemeClr val="dk1"/>
                </a:solidFill>
                <a:effectLst/>
                <a:latin typeface="Calibri"/>
                <a:ea typeface="Calibri"/>
                <a:cs typeface="Calibri"/>
                <a:sym typeface="Calibri"/>
              </a:rPr>
              <a:t>regulation</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of</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metabolic</a:t>
            </a:r>
            <a:r>
              <a:rPr lang="en-US" sz="1200" b="0" i="0" u="none" strike="noStrike" cap="none" dirty="0">
                <a:solidFill>
                  <a:schemeClr val="dk1"/>
                </a:solidFill>
                <a:effectLst/>
                <a:latin typeface="Calibri"/>
                <a:ea typeface="Calibri"/>
                <a:cs typeface="Calibri"/>
                <a:sym typeface="Calibri"/>
              </a:rPr>
              <a:t> pathways as well, making them more accurate and targeted and less interfering with each other. It is sometimes possible to regulate the course of the reaction at the point of </a:t>
            </a:r>
            <a:r>
              <a:rPr lang="en-US" sz="1200" b="1" i="0" u="none" strike="noStrike" cap="none" dirty="0">
                <a:solidFill>
                  <a:schemeClr val="dk1"/>
                </a:solidFill>
                <a:effectLst/>
                <a:latin typeface="Calibri"/>
                <a:ea typeface="Calibri"/>
                <a:cs typeface="Calibri"/>
                <a:sym typeface="Calibri"/>
              </a:rPr>
              <a:t>entry</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of</a:t>
            </a:r>
            <a:r>
              <a:rPr lang="en-US" sz="1200" b="0" i="0" u="none" strike="noStrike" cap="none" dirty="0">
                <a:solidFill>
                  <a:schemeClr val="dk1"/>
                </a:solidFill>
                <a:effectLst/>
                <a:latin typeface="Calibri"/>
                <a:ea typeface="Calibri"/>
                <a:cs typeface="Calibri"/>
                <a:sym typeface="Calibri"/>
              </a:rPr>
              <a:t> particular </a:t>
            </a:r>
            <a:r>
              <a:rPr lang="en-US" sz="1200" b="1" i="0" u="none" strike="noStrike" cap="none" dirty="0">
                <a:solidFill>
                  <a:schemeClr val="dk1"/>
                </a:solidFill>
                <a:effectLst/>
                <a:latin typeface="Calibri"/>
                <a:ea typeface="Calibri"/>
                <a:cs typeface="Calibri"/>
                <a:sym typeface="Calibri"/>
              </a:rPr>
              <a:t>substrate</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into</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the</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compartment</a:t>
            </a:r>
            <a:r>
              <a:rPr lang="en-US" sz="1200" b="0" i="0" u="none" strike="noStrike" cap="none" dirty="0">
                <a:solidFill>
                  <a:schemeClr val="dk1"/>
                </a:solidFill>
                <a:effectLst/>
                <a:latin typeface="Calibri"/>
                <a:ea typeface="Calibri"/>
                <a:cs typeface="Calibri"/>
                <a:sym typeface="Calibri"/>
              </a:rPr>
              <a:t> (transport across the membrane, often mediated by transport mechanisms).</a:t>
            </a:r>
          </a:p>
          <a:p>
            <a:pPr fontAlgn="base"/>
            <a:r>
              <a:rPr lang="en-US" sz="1200" b="0" i="0" u="none" strike="noStrike" cap="none" dirty="0">
                <a:solidFill>
                  <a:schemeClr val="dk1"/>
                </a:solidFill>
                <a:effectLst/>
                <a:latin typeface="Calibri"/>
                <a:ea typeface="Calibri"/>
                <a:cs typeface="Calibri"/>
                <a:sym typeface="Calibri"/>
              </a:rPr>
              <a:t>Despite its advantages, compartmentalization at the same time puts greater demand on the energy consumption. It arises from a frequent need to use ATP-dependent transporters, transporting substances across membranes against the concentration gradient and thus creating different environments in different compartments.</a:t>
            </a:r>
          </a:p>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32</a:t>
            </a:fld>
            <a:endParaRPr/>
          </a:p>
        </p:txBody>
      </p:sp>
    </p:spTree>
    <p:extLst>
      <p:ext uri="{BB962C8B-B14F-4D97-AF65-F5344CB8AC3E}">
        <p14:creationId xmlns:p14="http://schemas.microsoft.com/office/powerpoint/2010/main" val="745747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33</a:t>
            </a:fld>
            <a:endParaRPr/>
          </a:p>
        </p:txBody>
      </p:sp>
    </p:spTree>
    <p:extLst>
      <p:ext uri="{BB962C8B-B14F-4D97-AF65-F5344CB8AC3E}">
        <p14:creationId xmlns:p14="http://schemas.microsoft.com/office/powerpoint/2010/main" val="3381513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Different cells have different proportions of organelles</a:t>
            </a:r>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34</a:t>
            </a:fld>
            <a:endParaRPr/>
          </a:p>
        </p:txBody>
      </p:sp>
    </p:spTree>
    <p:extLst>
      <p:ext uri="{BB962C8B-B14F-4D97-AF65-F5344CB8AC3E}">
        <p14:creationId xmlns:p14="http://schemas.microsoft.com/office/powerpoint/2010/main" val="1018397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24: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57150" algn="l" rtl="0">
              <a:lnSpc>
                <a:spcPct val="150000"/>
              </a:lnSpc>
              <a:spcBef>
                <a:spcPts val="0"/>
              </a:spcBef>
              <a:spcAft>
                <a:spcPts val="0"/>
              </a:spcAft>
              <a:buClr>
                <a:schemeClr val="dk1"/>
              </a:buClr>
              <a:buSzPts val="1800"/>
              <a:buFont typeface="Arial"/>
              <a:buNone/>
            </a:pPr>
            <a:endParaRPr lang="en-US" sz="1800" dirty="0">
              <a:solidFill>
                <a:srgbClr val="000000"/>
              </a:solidFill>
              <a:latin typeface="Century Gothic"/>
              <a:ea typeface="Century Gothic"/>
              <a:cs typeface="Century Gothic"/>
              <a:sym typeface="Century Gothic"/>
            </a:endParaRPr>
          </a:p>
          <a:p>
            <a:pPr marL="171450" marR="0" lvl="0" indent="-171450" algn="l" rtl="0">
              <a:lnSpc>
                <a:spcPct val="150000"/>
              </a:lnSpc>
              <a:spcBef>
                <a:spcPts val="0"/>
              </a:spcBef>
              <a:spcAft>
                <a:spcPts val="0"/>
              </a:spcAft>
              <a:buClr>
                <a:srgbClr val="000000"/>
              </a:buClr>
              <a:buSzPts val="1200"/>
              <a:buFont typeface="Arial"/>
              <a:buChar char="•"/>
            </a:pPr>
            <a:r>
              <a:rPr lang="en-US" sz="1200" dirty="0">
                <a:solidFill>
                  <a:srgbClr val="000000"/>
                </a:solidFill>
                <a:latin typeface="Century Gothic"/>
                <a:ea typeface="Century Gothic"/>
                <a:cs typeface="Century Gothic"/>
                <a:sym typeface="Century Gothic"/>
              </a:rPr>
              <a:t>Special thanks to all the people who made</a:t>
            </a:r>
            <a:endParaRPr lang="en-US" sz="1200" dirty="0">
              <a:latin typeface="Century Gothic"/>
              <a:ea typeface="Century Gothic"/>
              <a:cs typeface="Century Gothic"/>
              <a:sym typeface="Century Gothic"/>
            </a:endParaRPr>
          </a:p>
          <a:p>
            <a:pPr marR="0" lvl="0" algn="l" rtl="0">
              <a:lnSpc>
                <a:spcPct val="150000"/>
              </a:lnSpc>
              <a:spcBef>
                <a:spcPts val="0"/>
              </a:spcBef>
              <a:spcAft>
                <a:spcPts val="0"/>
              </a:spcAft>
              <a:buClr>
                <a:srgbClr val="000000"/>
              </a:buClr>
              <a:buSzPts val="1200"/>
            </a:pPr>
            <a:r>
              <a:rPr lang="en-US" sz="1200" dirty="0">
                <a:solidFill>
                  <a:srgbClr val="000000"/>
                </a:solidFill>
                <a:latin typeface="Century Gothic"/>
                <a:ea typeface="Century Gothic"/>
                <a:cs typeface="Century Gothic"/>
                <a:sym typeface="Century Gothic"/>
              </a:rPr>
              <a:t>and released these awesome resources for free:</a:t>
            </a:r>
            <a:endParaRPr lang="en-US" dirty="0"/>
          </a:p>
          <a:p>
            <a:pPr marL="171450" marR="0" lvl="0" indent="-171450" algn="l" rtl="0">
              <a:lnSpc>
                <a:spcPct val="150000"/>
              </a:lnSpc>
              <a:spcBef>
                <a:spcPts val="0"/>
              </a:spcBef>
              <a:spcAft>
                <a:spcPts val="0"/>
              </a:spcAft>
              <a:buClr>
                <a:srgbClr val="000000"/>
              </a:buClr>
              <a:buSzPts val="1200"/>
              <a:buFont typeface="Arial"/>
              <a:buChar char="•"/>
            </a:pPr>
            <a:r>
              <a:rPr lang="en-US" sz="1200" dirty="0">
                <a:solidFill>
                  <a:srgbClr val="000000"/>
                </a:solidFill>
                <a:latin typeface="Century Gothic"/>
                <a:ea typeface="Century Gothic"/>
                <a:cs typeface="Century Gothic"/>
                <a:sym typeface="Century Gothic"/>
              </a:rPr>
              <a:t>Presentation template by </a:t>
            </a:r>
            <a:r>
              <a:rPr lang="en-US" sz="1200" b="1" dirty="0" err="1">
                <a:solidFill>
                  <a:srgbClr val="000000"/>
                </a:solidFill>
                <a:latin typeface="Century Gothic"/>
                <a:ea typeface="Century Gothic"/>
                <a:cs typeface="Century Gothic"/>
                <a:sym typeface="Century Gothic"/>
              </a:rPr>
              <a:t>GoogleSlides.org</a:t>
            </a:r>
            <a:endParaRPr lang="en-US" sz="1200" b="1" dirty="0">
              <a:solidFill>
                <a:srgbClr val="000000"/>
              </a:solidFill>
              <a:latin typeface="Century Gothic"/>
              <a:ea typeface="Century Gothic"/>
              <a:cs typeface="Century Gothic"/>
              <a:sym typeface="Century Gothic"/>
            </a:endParaRPr>
          </a:p>
          <a:p>
            <a:pPr marL="0" lvl="0" indent="0" algn="l" rtl="0">
              <a:spcBef>
                <a:spcPts val="0"/>
              </a:spcBef>
              <a:spcAft>
                <a:spcPts val="0"/>
              </a:spcAft>
              <a:buNone/>
            </a:pPr>
            <a:endParaRPr dirty="0"/>
          </a:p>
        </p:txBody>
      </p:sp>
      <p:sp>
        <p:nvSpPr>
          <p:cNvPr id="1091" name="Google Shape;109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35</a:t>
            </a:fld>
            <a:endParaRPr/>
          </a:p>
        </p:txBody>
      </p:sp>
    </p:spTree>
    <p:extLst>
      <p:ext uri="{BB962C8B-B14F-4D97-AF65-F5344CB8AC3E}">
        <p14:creationId xmlns:p14="http://schemas.microsoft.com/office/powerpoint/2010/main" val="1972242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7fea1738c9_0_0:notes"/>
          <p:cNvSpPr txBox="1">
            <a:spLocks noGrp="1"/>
          </p:cNvSpPr>
          <p:nvPr>
            <p:ph type="body" idx="1"/>
          </p:nvPr>
        </p:nvSpPr>
        <p:spPr>
          <a:xfrm>
            <a:off x="685800" y="4400550"/>
            <a:ext cx="5486400" cy="3600600"/>
          </a:xfrm>
          <a:prstGeom prst="rect">
            <a:avLst/>
          </a:prstGeom>
          <a:noFill/>
          <a:ln>
            <a:noFill/>
          </a:ln>
        </p:spPr>
        <p:txBody>
          <a:bodyPr spcFirstLastPara="1" wrap="square" lIns="91550" tIns="45750" rIns="91550" bIns="4575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97" name="Google Shape;1197;g7fea1738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963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4</a:t>
            </a:fld>
            <a:endParaRPr/>
          </a:p>
        </p:txBody>
      </p:sp>
    </p:spTree>
    <p:extLst>
      <p:ext uri="{BB962C8B-B14F-4D97-AF65-F5344CB8AC3E}">
        <p14:creationId xmlns:p14="http://schemas.microsoft.com/office/powerpoint/2010/main" val="177513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5</a:t>
            </a:fld>
            <a:endParaRPr/>
          </a:p>
        </p:txBody>
      </p:sp>
    </p:spTree>
    <p:extLst>
      <p:ext uri="{BB962C8B-B14F-4D97-AF65-F5344CB8AC3E}">
        <p14:creationId xmlns:p14="http://schemas.microsoft.com/office/powerpoint/2010/main" val="1858520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cs typeface="Calibri"/>
              <a:sym typeface="Calibri"/>
            </a:endParaRPr>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6</a:t>
            </a:fld>
            <a:endParaRPr/>
          </a:p>
        </p:txBody>
      </p:sp>
    </p:spTree>
    <p:extLst>
      <p:ext uri="{BB962C8B-B14F-4D97-AF65-F5344CB8AC3E}">
        <p14:creationId xmlns:p14="http://schemas.microsoft.com/office/powerpoint/2010/main" val="3402030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7</a:t>
            </a:fld>
            <a:endParaRPr/>
          </a:p>
        </p:txBody>
      </p:sp>
    </p:spTree>
    <p:extLst>
      <p:ext uri="{BB962C8B-B14F-4D97-AF65-F5344CB8AC3E}">
        <p14:creationId xmlns:p14="http://schemas.microsoft.com/office/powerpoint/2010/main" val="880457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8</a:t>
            </a:fld>
            <a:endParaRPr/>
          </a:p>
        </p:txBody>
      </p:sp>
    </p:spTree>
    <p:extLst>
      <p:ext uri="{BB962C8B-B14F-4D97-AF65-F5344CB8AC3E}">
        <p14:creationId xmlns:p14="http://schemas.microsoft.com/office/powerpoint/2010/main" val="173893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2286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9</a:t>
            </a:fld>
            <a:endParaRPr/>
          </a:p>
        </p:txBody>
      </p:sp>
    </p:spTree>
    <p:extLst>
      <p:ext uri="{BB962C8B-B14F-4D97-AF65-F5344CB8AC3E}">
        <p14:creationId xmlns:p14="http://schemas.microsoft.com/office/powerpoint/2010/main" val="159594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1">
  <p:cSld name="Slide 1">
    <p:spTree>
      <p:nvGrpSpPr>
        <p:cNvPr id="1" name="Shape 1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2">
  <p:cSld name="Slide 2">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3F3F3F"/>
              </a:buClr>
              <a:buSzPts val="3200"/>
              <a:buFont typeface="Microsoft Yahei"/>
              <a:buNone/>
              <a:defRPr sz="3200" b="1" i="0" u="none" strike="noStrike" cap="none">
                <a:solidFill>
                  <a:srgbClr val="3F3F3F"/>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3"/>
          <p:cNvSpPr txBox="1">
            <a:spLocks noGrp="1"/>
          </p:cNvSpPr>
          <p:nvPr>
            <p:ph type="body" idx="1"/>
          </p:nvPr>
        </p:nvSpPr>
        <p:spPr>
          <a:xfrm>
            <a:off x="1278508" y="777517"/>
            <a:ext cx="8383148" cy="28623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A5A5A5"/>
              </a:buClr>
              <a:buSzPts val="1400"/>
              <a:buFont typeface="Arial"/>
              <a:buNone/>
              <a:defRPr sz="1400" b="0" i="0" u="none" strike="noStrike" cap="none">
                <a:solidFill>
                  <a:srgbClr val="A5A5A5"/>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 name="Google Shape;15;p3"/>
          <p:cNvSpPr/>
          <p:nvPr/>
        </p:nvSpPr>
        <p:spPr>
          <a:xfrm>
            <a:off x="708348" y="341440"/>
            <a:ext cx="238542" cy="238544"/>
          </a:xfrm>
          <a:prstGeom prst="ellipse">
            <a:avLst/>
          </a:prstGeom>
          <a:gradFill>
            <a:gsLst>
              <a:gs pos="0">
                <a:srgbClr val="E1EFF9"/>
              </a:gs>
              <a:gs pos="1000">
                <a:srgbClr val="E1EFF9"/>
              </a:gs>
              <a:gs pos="60000">
                <a:srgbClr val="A5A5A5"/>
              </a:gs>
              <a:gs pos="100000">
                <a:srgbClr val="A5A5A5"/>
              </a:gs>
            </a:gsLst>
            <a:lin ang="5400000" scaled="0"/>
          </a:gradFill>
          <a:ln>
            <a:noFill/>
          </a:ln>
          <a:effectLst>
            <a:outerShdw blurRad="1270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6" name="Google Shape;16;p3"/>
          <p:cNvSpPr/>
          <p:nvPr/>
        </p:nvSpPr>
        <p:spPr>
          <a:xfrm>
            <a:off x="828780" y="736168"/>
            <a:ext cx="278298" cy="278301"/>
          </a:xfrm>
          <a:prstGeom prst="ellipse">
            <a:avLst/>
          </a:prstGeom>
          <a:gradFill>
            <a:gsLst>
              <a:gs pos="0">
                <a:srgbClr val="FFF5CE"/>
              </a:gs>
              <a:gs pos="1000">
                <a:srgbClr val="FFF5CE"/>
              </a:gs>
              <a:gs pos="60000">
                <a:srgbClr val="009999"/>
              </a:gs>
              <a:gs pos="100000">
                <a:srgbClr val="009999"/>
              </a:gs>
            </a:gsLst>
            <a:lin ang="5400000" scaled="0"/>
          </a:gradFill>
          <a:ln>
            <a:noFill/>
          </a:ln>
          <a:effectLst>
            <a:outerShdw blurRad="1270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7" name="Google Shape;17;p3"/>
          <p:cNvSpPr/>
          <p:nvPr/>
        </p:nvSpPr>
        <p:spPr>
          <a:xfrm>
            <a:off x="274609" y="360716"/>
            <a:ext cx="556599" cy="556603"/>
          </a:xfrm>
          <a:prstGeom prst="ellipse">
            <a:avLst/>
          </a:prstGeom>
          <a:gradFill>
            <a:gsLst>
              <a:gs pos="0">
                <a:srgbClr val="FFF5CE"/>
              </a:gs>
              <a:gs pos="1000">
                <a:srgbClr val="FFF5CE"/>
              </a:gs>
              <a:gs pos="60000">
                <a:srgbClr val="009999"/>
              </a:gs>
              <a:gs pos="100000">
                <a:srgbClr val="009999"/>
              </a:gs>
            </a:gsLst>
            <a:lin ang="5400000" scaled="0"/>
          </a:gradFill>
          <a:ln>
            <a:noFill/>
          </a:ln>
          <a:effectLst>
            <a:outerShdw blurRad="1270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p:tgtEl>
                                          <p:spTgt spid="17"/>
                                        </p:tgtEl>
                                        <p:attrNameLst>
                                          <p:attrName>ppt_x</p:attrName>
                                        </p:attrNameLst>
                                      </p:cBhvr>
                                      <p:tavLst>
                                        <p:tav tm="0">
                                          <p:val>
                                            <p:strVal val="#ppt_x-1"/>
                                          </p:val>
                                        </p:tav>
                                        <p:tav tm="100000">
                                          <p:val>
                                            <p:strVal val="#ppt_x"/>
                                          </p:val>
                                        </p:tav>
                                      </p:tavLst>
                                    </p:anim>
                                  </p:childTnLst>
                                </p:cTn>
                              </p:par>
                              <p:par>
                                <p:cTn id="8" presetID="2" presetClass="entr" presetSubtype="1" fill="hold" nodeType="withEffect">
                                  <p:stCondLst>
                                    <p:cond delay="25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1000"/>
                                        <p:tgtEl>
                                          <p:spTgt spid="16"/>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p:tgtEl>
                                          <p:spTgt spid="15"/>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nodeType="withEffect">
                                  <p:stCondLst>
                                    <p:cond delay="50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500"/>
                                        <p:tgtEl>
                                          <p:spTgt spid="14">
                                            <p:txEl>
                                              <p:pRg st="0" end="0"/>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fade">
                                      <p:cBhvr>
                                        <p:cTn id="25" dur="500"/>
                                        <p:tgtEl>
                                          <p:spTgt spid="14">
                                            <p:txEl>
                                              <p:pRg st="2" end="2"/>
                                            </p:txEl>
                                          </p:spTgt>
                                        </p:tgtEl>
                                      </p:cBhvr>
                                    </p:animEffect>
                                  </p:childTnLst>
                                </p:cTn>
                              </p:par>
                              <p:par>
                                <p:cTn id="26" presetID="10" presetClass="entr" presetSubtype="0" fill="hold" nodeType="withEffect">
                                  <p:stCondLst>
                                    <p:cond delay="50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500"/>
                                        <p:tgtEl>
                                          <p:spTgt spid="14">
                                            <p:txEl>
                                              <p:pRg st="3" end="3"/>
                                            </p:txEl>
                                          </p:spTgt>
                                        </p:tgtEl>
                                      </p:cBhvr>
                                    </p:animEffect>
                                  </p:childTnLst>
                                </p:cTn>
                              </p:par>
                              <p:par>
                                <p:cTn id="29" presetID="10" presetClass="entr" presetSubtype="0" fill="hold" nodeType="withEffect">
                                  <p:stCondLst>
                                    <p:cond delay="500"/>
                                  </p:stCondLst>
                                  <p:childTnLst>
                                    <p:set>
                                      <p:cBhvr>
                                        <p:cTn id="30" dur="1" fill="hold">
                                          <p:stCondLst>
                                            <p:cond delay="0"/>
                                          </p:stCondLst>
                                        </p:cTn>
                                        <p:tgtEl>
                                          <p:spTgt spid="14">
                                            <p:txEl>
                                              <p:pRg st="4" end="4"/>
                                            </p:txEl>
                                          </p:spTgt>
                                        </p:tgtEl>
                                        <p:attrNameLst>
                                          <p:attrName>style.visibility</p:attrName>
                                        </p:attrNameLst>
                                      </p:cBhvr>
                                      <p:to>
                                        <p:strVal val="visible"/>
                                      </p:to>
                                    </p:set>
                                    <p:animEffect transition="in" filter="fade">
                                      <p:cBhvr>
                                        <p:cTn id="31" dur="500"/>
                                        <p:tgtEl>
                                          <p:spTgt spid="14">
                                            <p:txEl>
                                              <p:pRg st="4" end="4"/>
                                            </p:txEl>
                                          </p:spTgt>
                                        </p:tgtEl>
                                      </p:cBhvr>
                                    </p:animEffect>
                                  </p:childTnLst>
                                </p:cTn>
                              </p:par>
                              <p:par>
                                <p:cTn id="32" presetID="10" presetClass="entr" presetSubtype="0" fill="hold" nodeType="withEffect">
                                  <p:stCondLst>
                                    <p:cond delay="500"/>
                                  </p:stCondLst>
                                  <p:childTnLst>
                                    <p:set>
                                      <p:cBhvr>
                                        <p:cTn id="33" dur="1" fill="hold">
                                          <p:stCondLst>
                                            <p:cond delay="0"/>
                                          </p:stCondLst>
                                        </p:cTn>
                                        <p:tgtEl>
                                          <p:spTgt spid="14">
                                            <p:txEl>
                                              <p:pRg st="5" end="5"/>
                                            </p:txEl>
                                          </p:spTgt>
                                        </p:tgtEl>
                                        <p:attrNameLst>
                                          <p:attrName>style.visibility</p:attrName>
                                        </p:attrNameLst>
                                      </p:cBhvr>
                                      <p:to>
                                        <p:strVal val="visible"/>
                                      </p:to>
                                    </p:set>
                                    <p:animEffect transition="in" filter="fade">
                                      <p:cBhvr>
                                        <p:cTn id="34" dur="500"/>
                                        <p:tgtEl>
                                          <p:spTgt spid="14">
                                            <p:txEl>
                                              <p:pRg st="5" end="5"/>
                                            </p:txEl>
                                          </p:spTgt>
                                        </p:tgtEl>
                                      </p:cBhvr>
                                    </p:animEffect>
                                  </p:childTnLst>
                                </p:cTn>
                              </p:par>
                              <p:par>
                                <p:cTn id="35" presetID="10" presetClass="entr" presetSubtype="0" fill="hold" nodeType="withEffect">
                                  <p:stCondLst>
                                    <p:cond delay="50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500"/>
                                        <p:tgtEl>
                                          <p:spTgt spid="14">
                                            <p:txEl>
                                              <p:pRg st="6" end="6"/>
                                            </p:txEl>
                                          </p:spTgt>
                                        </p:tgtEl>
                                      </p:cBhvr>
                                    </p:animEffect>
                                  </p:childTnLst>
                                </p:cTn>
                              </p:par>
                              <p:par>
                                <p:cTn id="38" presetID="10" presetClass="entr" presetSubtype="0" fill="hold" nodeType="withEffect">
                                  <p:stCondLst>
                                    <p:cond delay="500"/>
                                  </p:stCondLst>
                                  <p:childTnLst>
                                    <p:set>
                                      <p:cBhvr>
                                        <p:cTn id="39" dur="1" fill="hold">
                                          <p:stCondLst>
                                            <p:cond delay="0"/>
                                          </p:stCondLst>
                                        </p:cTn>
                                        <p:tgtEl>
                                          <p:spTgt spid="14">
                                            <p:txEl>
                                              <p:pRg st="7" end="7"/>
                                            </p:txEl>
                                          </p:spTgt>
                                        </p:tgtEl>
                                        <p:attrNameLst>
                                          <p:attrName>style.visibility</p:attrName>
                                        </p:attrNameLst>
                                      </p:cBhvr>
                                      <p:to>
                                        <p:strVal val="visible"/>
                                      </p:to>
                                    </p:set>
                                    <p:animEffect transition="in" filter="fade">
                                      <p:cBhvr>
                                        <p:cTn id="40" dur="500"/>
                                        <p:tgtEl>
                                          <p:spTgt spid="14">
                                            <p:txEl>
                                              <p:pRg st="7" end="7"/>
                                            </p:txEl>
                                          </p:spTgt>
                                        </p:tgtEl>
                                      </p:cBhvr>
                                    </p:animEffect>
                                  </p:childTnLst>
                                </p:cTn>
                              </p:par>
                              <p:par>
                                <p:cTn id="41" presetID="10" presetClass="entr" presetSubtype="0" fill="hold" nodeType="withEffect">
                                  <p:stCondLst>
                                    <p:cond delay="500"/>
                                  </p:stCondLst>
                                  <p:childTnLst>
                                    <p:set>
                                      <p:cBhvr>
                                        <p:cTn id="42" dur="1" fill="hold">
                                          <p:stCondLst>
                                            <p:cond delay="0"/>
                                          </p:stCondLst>
                                        </p:cTn>
                                        <p:tgtEl>
                                          <p:spTgt spid="14">
                                            <p:txEl>
                                              <p:pRg st="8" end="8"/>
                                            </p:txEl>
                                          </p:spTgt>
                                        </p:tgtEl>
                                        <p:attrNameLst>
                                          <p:attrName>style.visibility</p:attrName>
                                        </p:attrNameLst>
                                      </p:cBhvr>
                                      <p:to>
                                        <p:strVal val="visible"/>
                                      </p:to>
                                    </p:set>
                                    <p:animEffect transition="in" filter="fade">
                                      <p:cBhvr>
                                        <p:cTn id="43"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p:cSld name="Slide 3">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4"/>
          <p:cNvSpPr/>
          <p:nvPr/>
        </p:nvSpPr>
        <p:spPr>
          <a:xfrm>
            <a:off x="8325228" y="6545425"/>
            <a:ext cx="775136"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tr-TR" sz="100">
                <a:solidFill>
                  <a:srgbClr val="FFFFFF"/>
                </a:solidFill>
                <a:latin typeface="Calibri"/>
                <a:ea typeface="Calibri"/>
                <a:cs typeface="Calibri"/>
                <a:sym typeface="Calibri"/>
              </a:rPr>
              <a:t>PPT模板下载：www.1ppt.com/moban/     行业PPT模板：www.1ppt.com/hangye/ </a:t>
            </a:r>
            <a:endParaRPr/>
          </a:p>
          <a:p>
            <a:pPr marL="0" marR="0" lvl="0" indent="0" algn="l" rtl="0">
              <a:spcBef>
                <a:spcPts val="0"/>
              </a:spcBef>
              <a:spcAft>
                <a:spcPts val="0"/>
              </a:spcAft>
              <a:buNone/>
            </a:pPr>
            <a:r>
              <a:rPr lang="tr-TR" sz="100">
                <a:solidFill>
                  <a:srgbClr val="FFFFFF"/>
                </a:solidFill>
                <a:latin typeface="Calibri"/>
                <a:ea typeface="Calibri"/>
                <a:cs typeface="Calibri"/>
                <a:sym typeface="Calibri"/>
              </a:rPr>
              <a:t>节日PPT模板：www.1ppt.com/jieri/           PPT素材下载：www.1ppt.com/sucai/</a:t>
            </a:r>
            <a:endParaRPr/>
          </a:p>
          <a:p>
            <a:pPr marL="0" marR="0" lvl="0" indent="0" algn="l" rtl="0">
              <a:spcBef>
                <a:spcPts val="0"/>
              </a:spcBef>
              <a:spcAft>
                <a:spcPts val="0"/>
              </a:spcAft>
              <a:buNone/>
            </a:pPr>
            <a:r>
              <a:rPr lang="tr-TR" sz="100">
                <a:solidFill>
                  <a:srgbClr val="FFFFFF"/>
                </a:solidFill>
                <a:latin typeface="Calibri"/>
                <a:ea typeface="Calibri"/>
                <a:cs typeface="Calibri"/>
                <a:sym typeface="Calibri"/>
              </a:rPr>
              <a:t>PPT背景图片：www.1ppt.com/beijing/      PPT图表下载：www.1ppt.com/tubiao/      </a:t>
            </a:r>
            <a:endParaRPr/>
          </a:p>
          <a:p>
            <a:pPr marL="0" marR="0" lvl="0" indent="0" algn="l" rtl="0">
              <a:spcBef>
                <a:spcPts val="0"/>
              </a:spcBef>
              <a:spcAft>
                <a:spcPts val="0"/>
              </a:spcAft>
              <a:buNone/>
            </a:pPr>
            <a:r>
              <a:rPr lang="tr-TR" sz="100">
                <a:solidFill>
                  <a:srgbClr val="FFFFFF"/>
                </a:solidFill>
                <a:latin typeface="Calibri"/>
                <a:ea typeface="Calibri"/>
                <a:cs typeface="Calibri"/>
                <a:sym typeface="Calibri"/>
              </a:rPr>
              <a:t>优秀PPT下载：www.1ppt.com/xiazai/        PPT教程： www.1ppt.com/powerpoint/      </a:t>
            </a:r>
            <a:endParaRPr/>
          </a:p>
          <a:p>
            <a:pPr marL="0" marR="0" lvl="0" indent="0" algn="l" rtl="0">
              <a:spcBef>
                <a:spcPts val="0"/>
              </a:spcBef>
              <a:spcAft>
                <a:spcPts val="0"/>
              </a:spcAft>
              <a:buNone/>
            </a:pPr>
            <a:r>
              <a:rPr lang="tr-TR" sz="100">
                <a:solidFill>
                  <a:srgbClr val="FFFFFF"/>
                </a:solidFill>
                <a:latin typeface="Calibri"/>
                <a:ea typeface="Calibri"/>
                <a:cs typeface="Calibri"/>
                <a:sym typeface="Calibri"/>
              </a:rPr>
              <a:t>Word教程： www.1ppt.com/word/              Excel教程：www.1ppt.com/excel/  </a:t>
            </a:r>
            <a:endParaRPr/>
          </a:p>
          <a:p>
            <a:pPr marL="0" marR="0" lvl="0" indent="0" algn="l" rtl="0">
              <a:spcBef>
                <a:spcPts val="0"/>
              </a:spcBef>
              <a:spcAft>
                <a:spcPts val="0"/>
              </a:spcAft>
              <a:buNone/>
            </a:pPr>
            <a:r>
              <a:rPr lang="tr-TR" sz="100">
                <a:solidFill>
                  <a:srgbClr val="FFFFFF"/>
                </a:solidFill>
                <a:latin typeface="Calibri"/>
                <a:ea typeface="Calibri"/>
                <a:cs typeface="Calibri"/>
                <a:sym typeface="Calibri"/>
              </a:rPr>
              <a:t>资料下载：www.1ppt.com/ziliao/                PPT课件下载：www.1ppt.com/kejian/ </a:t>
            </a:r>
            <a:endParaRPr/>
          </a:p>
          <a:p>
            <a:pPr marL="0" marR="0" lvl="0" indent="0" algn="l" rtl="0">
              <a:spcBef>
                <a:spcPts val="0"/>
              </a:spcBef>
              <a:spcAft>
                <a:spcPts val="0"/>
              </a:spcAft>
              <a:buNone/>
            </a:pPr>
            <a:r>
              <a:rPr lang="tr-TR" sz="100">
                <a:solidFill>
                  <a:srgbClr val="FFFFFF"/>
                </a:solidFill>
                <a:latin typeface="Calibri"/>
                <a:ea typeface="Calibri"/>
                <a:cs typeface="Calibri"/>
                <a:sym typeface="Calibri"/>
              </a:rPr>
              <a:t>范文下载：www.1ppt.com/fanwen/             试卷下载：www.1ppt.com/shiti/  </a:t>
            </a:r>
            <a:endParaRPr/>
          </a:p>
          <a:p>
            <a:pPr marL="0" marR="0" lvl="0" indent="0" algn="l" rtl="0">
              <a:spcBef>
                <a:spcPts val="0"/>
              </a:spcBef>
              <a:spcAft>
                <a:spcPts val="0"/>
              </a:spcAft>
              <a:buNone/>
            </a:pPr>
            <a:r>
              <a:rPr lang="tr-TR" sz="100">
                <a:solidFill>
                  <a:srgbClr val="FFFFFF"/>
                </a:solidFill>
                <a:latin typeface="Calibri"/>
                <a:ea typeface="Calibri"/>
                <a:cs typeface="Calibri"/>
                <a:sym typeface="Calibri"/>
              </a:rPr>
              <a:t>教案下载：www.1ppt.com/jiaoan/        </a:t>
            </a:r>
            <a:endParaRPr/>
          </a:p>
          <a:p>
            <a:pPr marL="0" marR="0" lvl="0" indent="0" algn="l" rtl="0">
              <a:spcBef>
                <a:spcPts val="0"/>
              </a:spcBef>
              <a:spcAft>
                <a:spcPts val="0"/>
              </a:spcAft>
              <a:buNone/>
            </a:pPr>
            <a:r>
              <a:rPr lang="tr-TR" sz="100">
                <a:solidFill>
                  <a:srgbClr val="FFFFFF"/>
                </a:solidFill>
                <a:latin typeface="Calibri"/>
                <a:ea typeface="Calibri"/>
                <a:cs typeface="Calibri"/>
                <a:sym typeface="Calibri"/>
              </a:rPr>
              <a:t>字体下载：www.1ppt.com/ziti/</a:t>
            </a:r>
            <a:endParaRPr/>
          </a:p>
          <a:p>
            <a:pPr marL="0" marR="0" lvl="0" indent="0" algn="l" rtl="0">
              <a:spcBef>
                <a:spcPts val="0"/>
              </a:spcBef>
              <a:spcAft>
                <a:spcPts val="0"/>
              </a:spcAft>
              <a:buNone/>
            </a:pPr>
            <a:r>
              <a:rPr lang="tr-TR" sz="100">
                <a:solidFill>
                  <a:srgbClr val="FFFFFF"/>
                </a:solidFill>
                <a:latin typeface="Calibri"/>
                <a:ea typeface="Calibri"/>
                <a:cs typeface="Calibri"/>
                <a:sym typeface="Calibri"/>
              </a:rPr>
              <a:t> </a:t>
            </a:r>
            <a:endParaRPr sz="10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21"/>
        <p:cNvGrpSpPr/>
        <p:nvPr/>
      </p:nvGrpSpPr>
      <p:grpSpPr>
        <a:xfrm>
          <a:off x="0" y="0"/>
          <a:ext cx="0" cy="0"/>
          <a:chOff x="0" y="0"/>
          <a:chExt cx="0" cy="0"/>
        </a:xfrm>
      </p:grpSpPr>
      <p:sp>
        <p:nvSpPr>
          <p:cNvPr id="22" name="Google Shape;22;p5"/>
          <p:cNvSpPr txBox="1">
            <a:spLocks noGrp="1"/>
          </p:cNvSpPr>
          <p:nvPr>
            <p:ph type="dt" idx="10"/>
          </p:nvPr>
        </p:nvSpPr>
        <p:spPr>
          <a:xfrm>
            <a:off x="609601" y="6356354"/>
            <a:ext cx="2844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500"/>
              <a:buFont typeface="Calibri"/>
              <a:buNone/>
              <a:defRPr sz="2400">
                <a:solidFill>
                  <a:schemeClr val="dk1"/>
                </a:solidFill>
                <a:latin typeface="Calibri"/>
                <a:ea typeface="Calibri"/>
                <a:cs typeface="Calibri"/>
                <a:sym typeface="Calibri"/>
              </a:defRPr>
            </a:lvl1pPr>
            <a:lvl2pPr marR="0" lvl="1"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23" name="Google Shape;23;p5"/>
          <p:cNvSpPr txBox="1">
            <a:spLocks noGrp="1"/>
          </p:cNvSpPr>
          <p:nvPr>
            <p:ph type="ftr" idx="11"/>
          </p:nvPr>
        </p:nvSpPr>
        <p:spPr>
          <a:xfrm>
            <a:off x="4165600" y="6356354"/>
            <a:ext cx="38607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1500"/>
              <a:buFont typeface="Calibri"/>
              <a:buNone/>
              <a:defRPr sz="2400">
                <a:solidFill>
                  <a:schemeClr val="dk1"/>
                </a:solidFill>
                <a:latin typeface="Calibri"/>
                <a:ea typeface="Calibri"/>
                <a:cs typeface="Calibri"/>
                <a:sym typeface="Calibri"/>
              </a:defRPr>
            </a:lvl1pPr>
            <a:lvl2pPr marR="0" lvl="1"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24" name="Google Shape;24;p5"/>
          <p:cNvSpPr txBox="1">
            <a:spLocks noGrp="1"/>
          </p:cNvSpPr>
          <p:nvPr>
            <p:ph type="sldNum" idx="12"/>
          </p:nvPr>
        </p:nvSpPr>
        <p:spPr>
          <a:xfrm>
            <a:off x="8737600" y="6356354"/>
            <a:ext cx="28449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900"/>
              <a:buFont typeface="Calibri"/>
              <a:buNone/>
              <a:defRPr sz="2400">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900"/>
              <a:buFont typeface="Calibri"/>
              <a:buNone/>
              <a:defRPr sz="2400">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900"/>
              <a:buFont typeface="Calibri"/>
              <a:buNone/>
              <a:defRPr sz="2400">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900"/>
              <a:buFont typeface="Calibri"/>
              <a:buNone/>
              <a:defRPr sz="2400">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900"/>
              <a:buFont typeface="Calibri"/>
              <a:buNone/>
              <a:defRPr sz="2400">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900"/>
              <a:buFont typeface="Calibri"/>
              <a:buNone/>
              <a:defRPr sz="2400">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900"/>
              <a:buFont typeface="Calibri"/>
              <a:buNone/>
              <a:defRPr sz="2400">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900"/>
              <a:buFont typeface="Calibri"/>
              <a:buNone/>
              <a:defRPr sz="2400">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900"/>
              <a:buFont typeface="Calibri"/>
              <a:buNone/>
              <a:defRPr sz="24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12192000" cy="6858000"/>
          </a:xfrm>
          <a:prstGeom prst="rect">
            <a:avLst/>
          </a:prstGeom>
          <a:blipFill rotWithShape="1">
            <a:blip r:embed="rId6">
              <a:alphaModFix amt="60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6"/>
          <p:cNvSpPr/>
          <p:nvPr/>
        </p:nvSpPr>
        <p:spPr>
          <a:xfrm>
            <a:off x="926833" y="3577332"/>
            <a:ext cx="5516843" cy="400110"/>
          </a:xfrm>
          <a:prstGeom prst="rect">
            <a:avLst/>
          </a:prstGeom>
          <a:noFill/>
          <a:ln>
            <a:noFill/>
          </a:ln>
        </p:spPr>
        <p:txBody>
          <a:bodyPr spcFirstLastPara="1" wrap="square" lIns="91425" tIns="45700" rIns="91425" bIns="45700" anchor="t" anchorCtr="0">
            <a:noAutofit/>
          </a:bodyPr>
          <a:lstStyle/>
          <a:p>
            <a:pPr lvl="0"/>
            <a:r>
              <a:rPr lang="tr-TR" sz="1800" dirty="0">
                <a:solidFill>
                  <a:srgbClr val="009999"/>
                </a:solidFill>
                <a:latin typeface="Century Gothic"/>
                <a:ea typeface="Century Gothic"/>
                <a:cs typeface="Century Gothic"/>
                <a:sym typeface="Century Gothic"/>
              </a:rPr>
              <a:t>SUBCELLULAR ORGANELLES</a:t>
            </a:r>
          </a:p>
          <a:p>
            <a:pPr lvl="0"/>
            <a:endParaRPr lang="tr-TR" sz="1800" dirty="0">
              <a:solidFill>
                <a:srgbClr val="009999"/>
              </a:solidFill>
              <a:latin typeface="Century Gothic"/>
              <a:ea typeface="Century Gothic"/>
              <a:cs typeface="Century Gothic"/>
              <a:sym typeface="Century Gothic"/>
            </a:endParaRPr>
          </a:p>
          <a:p>
            <a:pPr lvl="0"/>
            <a:endParaRPr lang="tr-TR" sz="1800" dirty="0">
              <a:solidFill>
                <a:srgbClr val="009999"/>
              </a:solidFill>
              <a:latin typeface="Century Gothic"/>
              <a:ea typeface="Century Gothic"/>
              <a:cs typeface="Century Gothic"/>
              <a:sym typeface="Century Gothic"/>
            </a:endParaRPr>
          </a:p>
        </p:txBody>
      </p:sp>
      <p:grpSp>
        <p:nvGrpSpPr>
          <p:cNvPr id="31" name="Google Shape;31;p6"/>
          <p:cNvGrpSpPr/>
          <p:nvPr/>
        </p:nvGrpSpPr>
        <p:grpSpPr>
          <a:xfrm flipH="1">
            <a:off x="6291760" y="668657"/>
            <a:ext cx="5860641" cy="6861082"/>
            <a:chOff x="441028" y="108253"/>
            <a:chExt cx="4654180" cy="6678233"/>
          </a:xfrm>
        </p:grpSpPr>
        <p:cxnSp>
          <p:nvCxnSpPr>
            <p:cNvPr id="32" name="Google Shape;32;p6"/>
            <p:cNvCxnSpPr/>
            <p:nvPr/>
          </p:nvCxnSpPr>
          <p:spPr>
            <a:xfrm>
              <a:off x="1397000" y="109248"/>
              <a:ext cx="3698208" cy="2003942"/>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33" name="Google Shape;33;p6"/>
            <p:cNvCxnSpPr/>
            <p:nvPr/>
          </p:nvCxnSpPr>
          <p:spPr>
            <a:xfrm>
              <a:off x="441030" y="975564"/>
              <a:ext cx="4034133" cy="2193086"/>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34" name="Google Shape;34;p6"/>
            <p:cNvCxnSpPr/>
            <p:nvPr/>
          </p:nvCxnSpPr>
          <p:spPr>
            <a:xfrm>
              <a:off x="441030" y="2325338"/>
              <a:ext cx="4259152" cy="2315413"/>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35" name="Google Shape;35;p6"/>
            <p:cNvCxnSpPr/>
            <p:nvPr/>
          </p:nvCxnSpPr>
          <p:spPr>
            <a:xfrm>
              <a:off x="441030" y="3668759"/>
              <a:ext cx="4338247" cy="2358412"/>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36" name="Google Shape;36;p6"/>
            <p:cNvCxnSpPr/>
            <p:nvPr/>
          </p:nvCxnSpPr>
          <p:spPr>
            <a:xfrm>
              <a:off x="442776" y="5064209"/>
              <a:ext cx="3204537" cy="1722277"/>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37" name="Google Shape;37;p6"/>
            <p:cNvCxnSpPr/>
            <p:nvPr/>
          </p:nvCxnSpPr>
          <p:spPr>
            <a:xfrm>
              <a:off x="441030" y="6380062"/>
              <a:ext cx="754357" cy="405429"/>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38" name="Google Shape;38;p6"/>
            <p:cNvCxnSpPr/>
            <p:nvPr/>
          </p:nvCxnSpPr>
          <p:spPr>
            <a:xfrm rot="10800000" flipH="1">
              <a:off x="441030" y="935237"/>
              <a:ext cx="4034131" cy="2248000"/>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39" name="Google Shape;39;p6"/>
            <p:cNvCxnSpPr/>
            <p:nvPr/>
          </p:nvCxnSpPr>
          <p:spPr>
            <a:xfrm rot="10800000" flipH="1">
              <a:off x="441030" y="2083389"/>
              <a:ext cx="4314751" cy="2404374"/>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40" name="Google Shape;40;p6"/>
            <p:cNvCxnSpPr/>
            <p:nvPr/>
          </p:nvCxnSpPr>
          <p:spPr>
            <a:xfrm rot="10800000" flipH="1">
              <a:off x="441028" y="3440258"/>
              <a:ext cx="4425082" cy="2465854"/>
            </a:xfrm>
            <a:prstGeom prst="straightConnector1">
              <a:avLst/>
            </a:prstGeom>
            <a:noFill/>
            <a:ln w="12700" cap="rnd" cmpd="sng">
              <a:solidFill>
                <a:srgbClr val="FFFFFF">
                  <a:alpha val="49803"/>
                </a:srgbClr>
              </a:solidFill>
              <a:prstDash val="solid"/>
              <a:miter lim="800000"/>
              <a:headEnd type="none" w="sm" len="sm"/>
              <a:tailEnd type="none" w="sm" len="sm"/>
            </a:ln>
          </p:spPr>
        </p:cxnSp>
        <p:cxnSp>
          <p:nvCxnSpPr>
            <p:cNvPr id="41" name="Google Shape;41;p6"/>
            <p:cNvCxnSpPr/>
            <p:nvPr/>
          </p:nvCxnSpPr>
          <p:spPr>
            <a:xfrm rot="10800000" flipH="1">
              <a:off x="1261223" y="4797682"/>
              <a:ext cx="3567204" cy="1987809"/>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42" name="Google Shape;42;p6"/>
            <p:cNvCxnSpPr/>
            <p:nvPr/>
          </p:nvCxnSpPr>
          <p:spPr>
            <a:xfrm rot="10800000" flipH="1">
              <a:off x="441028" y="108253"/>
              <a:ext cx="3103433" cy="1729372"/>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43" name="Google Shape;43;p6"/>
            <p:cNvCxnSpPr/>
            <p:nvPr/>
          </p:nvCxnSpPr>
          <p:spPr>
            <a:xfrm rot="10800000" flipH="1">
              <a:off x="441030" y="111253"/>
              <a:ext cx="682160" cy="377986"/>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44" name="Google Shape;44;p6"/>
            <p:cNvCxnSpPr/>
            <p:nvPr/>
          </p:nvCxnSpPr>
          <p:spPr>
            <a:xfrm>
              <a:off x="1206647" y="109248"/>
              <a:ext cx="0" cy="6677238"/>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45" name="Google Shape;45;p6"/>
            <p:cNvCxnSpPr/>
            <p:nvPr/>
          </p:nvCxnSpPr>
          <p:spPr>
            <a:xfrm>
              <a:off x="3676895" y="108253"/>
              <a:ext cx="0" cy="6678233"/>
            </a:xfrm>
            <a:prstGeom prst="straightConnector1">
              <a:avLst/>
            </a:prstGeom>
            <a:noFill/>
            <a:ln w="12700" cap="rnd" cmpd="sng">
              <a:solidFill>
                <a:srgbClr val="FFFFFF">
                  <a:alpha val="60000"/>
                </a:srgbClr>
              </a:solidFill>
              <a:prstDash val="solid"/>
              <a:miter lim="800000"/>
              <a:headEnd type="none" w="sm" len="sm"/>
              <a:tailEnd type="none" w="sm" len="sm"/>
            </a:ln>
          </p:spPr>
        </p:cxnSp>
      </p:grpSp>
      <p:sp>
        <p:nvSpPr>
          <p:cNvPr id="46" name="Google Shape;46;p6"/>
          <p:cNvSpPr/>
          <p:nvPr/>
        </p:nvSpPr>
        <p:spPr>
          <a:xfrm>
            <a:off x="-2290773" y="5223413"/>
            <a:ext cx="4767943" cy="4767943"/>
          </a:xfrm>
          <a:prstGeom prst="arc">
            <a:avLst>
              <a:gd name="adj1" fmla="val 15964885"/>
              <a:gd name="adj2" fmla="val 20622663"/>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entury Gothic"/>
              <a:ea typeface="Century Gothic"/>
              <a:cs typeface="Century Gothic"/>
              <a:sym typeface="Century Gothic"/>
            </a:endParaRPr>
          </a:p>
        </p:txBody>
      </p:sp>
      <p:grpSp>
        <p:nvGrpSpPr>
          <p:cNvPr id="47" name="Google Shape;47;p6"/>
          <p:cNvGrpSpPr/>
          <p:nvPr/>
        </p:nvGrpSpPr>
        <p:grpSpPr>
          <a:xfrm>
            <a:off x="8292824" y="4767695"/>
            <a:ext cx="587486" cy="1728000"/>
            <a:chOff x="8085157" y="5279067"/>
            <a:chExt cx="587486" cy="1728000"/>
          </a:xfrm>
        </p:grpSpPr>
        <p:sp>
          <p:nvSpPr>
            <p:cNvPr id="48" name="Google Shape;48;p6"/>
            <p:cNvSpPr/>
            <p:nvPr/>
          </p:nvSpPr>
          <p:spPr>
            <a:xfrm rot="10800000">
              <a:off x="8085157" y="5546117"/>
              <a:ext cx="587486" cy="1460950"/>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49" name="Google Shape;49;p6"/>
            <p:cNvSpPr/>
            <p:nvPr/>
          </p:nvSpPr>
          <p:spPr>
            <a:xfrm>
              <a:off x="8111847" y="5279067"/>
              <a:ext cx="534106" cy="534099"/>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50" name="Google Shape;50;p6"/>
          <p:cNvGrpSpPr/>
          <p:nvPr/>
        </p:nvGrpSpPr>
        <p:grpSpPr>
          <a:xfrm>
            <a:off x="8099666" y="2923734"/>
            <a:ext cx="807500" cy="2304000"/>
            <a:chOff x="7891999" y="3435106"/>
            <a:chExt cx="807500" cy="2304000"/>
          </a:xfrm>
        </p:grpSpPr>
        <p:sp>
          <p:nvSpPr>
            <p:cNvPr id="51" name="Google Shape;51;p6"/>
            <p:cNvSpPr/>
            <p:nvPr/>
          </p:nvSpPr>
          <p:spPr>
            <a:xfrm rot="10800000">
              <a:off x="7891999" y="3791172"/>
              <a:ext cx="807500" cy="194793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52" name="Google Shape;52;p6"/>
            <p:cNvSpPr/>
            <p:nvPr/>
          </p:nvSpPr>
          <p:spPr>
            <a:xfrm>
              <a:off x="7939684" y="3435106"/>
              <a:ext cx="712133" cy="712132"/>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53" name="Google Shape;53;p6"/>
          <p:cNvGrpSpPr/>
          <p:nvPr/>
        </p:nvGrpSpPr>
        <p:grpSpPr>
          <a:xfrm>
            <a:off x="9138566" y="4508226"/>
            <a:ext cx="771066" cy="2268000"/>
            <a:chOff x="8930899" y="5019598"/>
            <a:chExt cx="771066" cy="2268000"/>
          </a:xfrm>
        </p:grpSpPr>
        <p:sp>
          <p:nvSpPr>
            <p:cNvPr id="54" name="Google Shape;54;p6"/>
            <p:cNvSpPr/>
            <p:nvPr/>
          </p:nvSpPr>
          <p:spPr>
            <a:xfrm rot="10800000">
              <a:off x="8930899" y="5370100"/>
              <a:ext cx="771066" cy="1917498"/>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55" name="Google Shape;55;p6"/>
            <p:cNvSpPr/>
            <p:nvPr/>
          </p:nvSpPr>
          <p:spPr>
            <a:xfrm>
              <a:off x="8965930" y="5019598"/>
              <a:ext cx="701006" cy="701005"/>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56" name="Google Shape;56;p6"/>
          <p:cNvGrpSpPr/>
          <p:nvPr/>
        </p:nvGrpSpPr>
        <p:grpSpPr>
          <a:xfrm>
            <a:off x="6405681" y="3439784"/>
            <a:ext cx="786986" cy="2124000"/>
            <a:chOff x="6198014" y="3951156"/>
            <a:chExt cx="786986" cy="2124000"/>
          </a:xfrm>
        </p:grpSpPr>
        <p:sp>
          <p:nvSpPr>
            <p:cNvPr id="57" name="Google Shape;57;p6"/>
            <p:cNvSpPr/>
            <p:nvPr/>
          </p:nvSpPr>
          <p:spPr>
            <a:xfrm rot="10800000">
              <a:off x="6198014" y="4279404"/>
              <a:ext cx="786986" cy="1795752"/>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58" name="Google Shape;58;p6"/>
            <p:cNvSpPr/>
            <p:nvPr/>
          </p:nvSpPr>
          <p:spPr>
            <a:xfrm>
              <a:off x="6263259" y="3951156"/>
              <a:ext cx="656498" cy="656497"/>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grpSp>
      <p:grpSp>
        <p:nvGrpSpPr>
          <p:cNvPr id="59" name="Google Shape;59;p6"/>
          <p:cNvGrpSpPr/>
          <p:nvPr/>
        </p:nvGrpSpPr>
        <p:grpSpPr>
          <a:xfrm>
            <a:off x="8699206" y="3193949"/>
            <a:ext cx="1248391" cy="3672000"/>
            <a:chOff x="8491539" y="3705321"/>
            <a:chExt cx="1248391" cy="3672000"/>
          </a:xfrm>
        </p:grpSpPr>
        <p:sp>
          <p:nvSpPr>
            <p:cNvPr id="60" name="Google Shape;60;p6"/>
            <p:cNvSpPr/>
            <p:nvPr/>
          </p:nvSpPr>
          <p:spPr>
            <a:xfrm rot="10800000">
              <a:off x="8491539" y="4272801"/>
              <a:ext cx="1248391" cy="3104520"/>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61" name="Google Shape;61;p6"/>
            <p:cNvSpPr/>
            <p:nvPr/>
          </p:nvSpPr>
          <p:spPr>
            <a:xfrm>
              <a:off x="8548254" y="3705321"/>
              <a:ext cx="1134960" cy="1134960"/>
            </a:xfrm>
            <a:prstGeom prst="ellipse">
              <a:avLst/>
            </a:prstGeom>
            <a:gradFill>
              <a:gsLst>
                <a:gs pos="0">
                  <a:srgbClr val="FFF5CE"/>
                </a:gs>
                <a:gs pos="60000">
                  <a:srgbClr val="009999"/>
                </a:gs>
                <a:gs pos="100000">
                  <a:srgbClr val="009999"/>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62" name="Google Shape;62;p6"/>
          <p:cNvGrpSpPr/>
          <p:nvPr/>
        </p:nvGrpSpPr>
        <p:grpSpPr>
          <a:xfrm>
            <a:off x="7885873" y="3661950"/>
            <a:ext cx="905695" cy="2664001"/>
            <a:chOff x="7678206" y="4173322"/>
            <a:chExt cx="905695" cy="2664001"/>
          </a:xfrm>
        </p:grpSpPr>
        <p:sp>
          <p:nvSpPr>
            <p:cNvPr id="63" name="Google Shape;63;p6"/>
            <p:cNvSpPr/>
            <p:nvPr/>
          </p:nvSpPr>
          <p:spPr>
            <a:xfrm rot="10800000">
              <a:off x="7678206" y="4585024"/>
              <a:ext cx="905695" cy="225229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64" name="Google Shape;64;p6"/>
            <p:cNvSpPr/>
            <p:nvPr/>
          </p:nvSpPr>
          <p:spPr>
            <a:xfrm>
              <a:off x="7719353" y="4173322"/>
              <a:ext cx="823402" cy="823403"/>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65" name="Google Shape;65;p6"/>
          <p:cNvGrpSpPr/>
          <p:nvPr/>
        </p:nvGrpSpPr>
        <p:grpSpPr>
          <a:xfrm>
            <a:off x="8366435" y="4000193"/>
            <a:ext cx="942412" cy="2772000"/>
            <a:chOff x="8158768" y="4511565"/>
            <a:chExt cx="942412" cy="2772000"/>
          </a:xfrm>
        </p:grpSpPr>
        <p:sp>
          <p:nvSpPr>
            <p:cNvPr id="66" name="Google Shape;66;p6"/>
            <p:cNvSpPr/>
            <p:nvPr/>
          </p:nvSpPr>
          <p:spPr>
            <a:xfrm rot="10800000">
              <a:off x="8158768" y="4939957"/>
              <a:ext cx="942412" cy="2343608"/>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67" name="Google Shape;67;p6"/>
            <p:cNvSpPr/>
            <p:nvPr/>
          </p:nvSpPr>
          <p:spPr>
            <a:xfrm>
              <a:off x="8201583" y="4511565"/>
              <a:ext cx="856783" cy="856784"/>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68" name="Google Shape;68;p6"/>
          <p:cNvGrpSpPr/>
          <p:nvPr/>
        </p:nvGrpSpPr>
        <p:grpSpPr>
          <a:xfrm>
            <a:off x="11517078" y="5499792"/>
            <a:ext cx="715902" cy="1980000"/>
            <a:chOff x="11309411" y="6011164"/>
            <a:chExt cx="715902" cy="1980000"/>
          </a:xfrm>
        </p:grpSpPr>
        <p:sp>
          <p:nvSpPr>
            <p:cNvPr id="69" name="Google Shape;69;p6"/>
            <p:cNvSpPr/>
            <p:nvPr/>
          </p:nvSpPr>
          <p:spPr>
            <a:xfrm rot="10800000">
              <a:off x="11309411" y="6317158"/>
              <a:ext cx="715902" cy="1674006"/>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70" name="Google Shape;70;p6"/>
            <p:cNvSpPr/>
            <p:nvPr/>
          </p:nvSpPr>
          <p:spPr>
            <a:xfrm>
              <a:off x="11361368" y="6011164"/>
              <a:ext cx="611990" cy="611988"/>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71" name="Google Shape;71;p6"/>
          <p:cNvGrpSpPr/>
          <p:nvPr/>
        </p:nvGrpSpPr>
        <p:grpSpPr>
          <a:xfrm>
            <a:off x="9480404" y="5662285"/>
            <a:ext cx="868978" cy="2556000"/>
            <a:chOff x="9272737" y="6173657"/>
            <a:chExt cx="868978" cy="2556000"/>
          </a:xfrm>
        </p:grpSpPr>
        <p:sp>
          <p:nvSpPr>
            <p:cNvPr id="72" name="Google Shape;72;p6"/>
            <p:cNvSpPr/>
            <p:nvPr/>
          </p:nvSpPr>
          <p:spPr>
            <a:xfrm rot="10800000">
              <a:off x="9272737" y="6568668"/>
              <a:ext cx="868978" cy="216098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73" name="Google Shape;73;p6"/>
            <p:cNvSpPr/>
            <p:nvPr/>
          </p:nvSpPr>
          <p:spPr>
            <a:xfrm>
              <a:off x="9312216" y="6173657"/>
              <a:ext cx="790021" cy="790021"/>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74" name="Google Shape;74;p6"/>
          <p:cNvGrpSpPr/>
          <p:nvPr/>
        </p:nvGrpSpPr>
        <p:grpSpPr>
          <a:xfrm>
            <a:off x="8655131" y="5068863"/>
            <a:ext cx="1174957" cy="3455999"/>
            <a:chOff x="8447464" y="5580235"/>
            <a:chExt cx="1174957" cy="3455999"/>
          </a:xfrm>
        </p:grpSpPr>
        <p:sp>
          <p:nvSpPr>
            <p:cNvPr id="75" name="Google Shape;75;p6"/>
            <p:cNvSpPr/>
            <p:nvPr/>
          </p:nvSpPr>
          <p:spPr>
            <a:xfrm rot="10800000">
              <a:off x="8447464" y="6114333"/>
              <a:ext cx="1174957" cy="2921901"/>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76" name="Google Shape;76;p6"/>
            <p:cNvSpPr/>
            <p:nvPr/>
          </p:nvSpPr>
          <p:spPr>
            <a:xfrm>
              <a:off x="8500844" y="5580235"/>
              <a:ext cx="1068199" cy="1068198"/>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77" name="Google Shape;77;p6"/>
          <p:cNvGrpSpPr/>
          <p:nvPr/>
        </p:nvGrpSpPr>
        <p:grpSpPr>
          <a:xfrm>
            <a:off x="5921032" y="4130693"/>
            <a:ext cx="1358547" cy="3996000"/>
            <a:chOff x="5713365" y="4642065"/>
            <a:chExt cx="1358547" cy="3996000"/>
          </a:xfrm>
        </p:grpSpPr>
        <p:sp>
          <p:nvSpPr>
            <p:cNvPr id="78" name="Google Shape;78;p6"/>
            <p:cNvSpPr/>
            <p:nvPr/>
          </p:nvSpPr>
          <p:spPr>
            <a:xfrm rot="10800000">
              <a:off x="5713365" y="5259617"/>
              <a:ext cx="1358547" cy="3378448"/>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79" name="Google Shape;79;p6"/>
            <p:cNvSpPr/>
            <p:nvPr/>
          </p:nvSpPr>
          <p:spPr>
            <a:xfrm>
              <a:off x="5775086" y="4642065"/>
              <a:ext cx="1235107" cy="1235104"/>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80" name="Google Shape;80;p6"/>
          <p:cNvGrpSpPr/>
          <p:nvPr/>
        </p:nvGrpSpPr>
        <p:grpSpPr>
          <a:xfrm>
            <a:off x="7354275" y="4492938"/>
            <a:ext cx="820027" cy="2412000"/>
            <a:chOff x="7146608" y="5004310"/>
            <a:chExt cx="820027" cy="2412000"/>
          </a:xfrm>
        </p:grpSpPr>
        <p:sp>
          <p:nvSpPr>
            <p:cNvPr id="81" name="Google Shape;81;p6"/>
            <p:cNvSpPr/>
            <p:nvPr/>
          </p:nvSpPr>
          <p:spPr>
            <a:xfrm rot="10800000">
              <a:off x="7146608" y="5377067"/>
              <a:ext cx="820027" cy="2039243"/>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82" name="Google Shape;82;p6"/>
            <p:cNvSpPr/>
            <p:nvPr/>
          </p:nvSpPr>
          <p:spPr>
            <a:xfrm>
              <a:off x="7183863" y="5004310"/>
              <a:ext cx="745518" cy="745513"/>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83" name="Google Shape;83;p6"/>
          <p:cNvGrpSpPr/>
          <p:nvPr/>
        </p:nvGrpSpPr>
        <p:grpSpPr>
          <a:xfrm>
            <a:off x="7173617" y="3914779"/>
            <a:ext cx="879620" cy="2555999"/>
            <a:chOff x="6965950" y="4426151"/>
            <a:chExt cx="879620" cy="2555999"/>
          </a:xfrm>
        </p:grpSpPr>
        <p:sp>
          <p:nvSpPr>
            <p:cNvPr id="84" name="Google Shape;84;p6"/>
            <p:cNvSpPr/>
            <p:nvPr/>
          </p:nvSpPr>
          <p:spPr>
            <a:xfrm rot="10800000">
              <a:off x="6965950" y="4821161"/>
              <a:ext cx="879620" cy="216098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85" name="Google Shape;85;p6"/>
            <p:cNvSpPr/>
            <p:nvPr/>
          </p:nvSpPr>
          <p:spPr>
            <a:xfrm>
              <a:off x="7010750" y="4426151"/>
              <a:ext cx="790022" cy="790021"/>
            </a:xfrm>
            <a:prstGeom prst="ellipse">
              <a:avLst/>
            </a:prstGeom>
            <a:gradFill>
              <a:gsLst>
                <a:gs pos="0">
                  <a:srgbClr val="E1EFF9"/>
                </a:gs>
                <a:gs pos="1000">
                  <a:srgbClr val="E1EFF9"/>
                </a:gs>
                <a:gs pos="60000">
                  <a:srgbClr val="A5A5A5"/>
                </a:gs>
                <a:gs pos="100000">
                  <a:srgbClr val="A5A5A5"/>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86" name="Google Shape;86;p6"/>
          <p:cNvGrpSpPr/>
          <p:nvPr/>
        </p:nvGrpSpPr>
        <p:grpSpPr>
          <a:xfrm>
            <a:off x="10781127" y="4130693"/>
            <a:ext cx="525546" cy="1331996"/>
            <a:chOff x="10573460" y="4642065"/>
            <a:chExt cx="525546" cy="1331996"/>
          </a:xfrm>
        </p:grpSpPr>
        <p:sp>
          <p:nvSpPr>
            <p:cNvPr id="87" name="Google Shape;87;p6"/>
            <p:cNvSpPr/>
            <p:nvPr/>
          </p:nvSpPr>
          <p:spPr>
            <a:xfrm rot="10800000">
              <a:off x="10573460" y="4847912"/>
              <a:ext cx="525546" cy="112614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88" name="Google Shape;88;p6"/>
            <p:cNvSpPr/>
            <p:nvPr/>
          </p:nvSpPr>
          <p:spPr>
            <a:xfrm>
              <a:off x="10630379" y="4642065"/>
              <a:ext cx="411710" cy="411701"/>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89" name="Google Shape;89;p6"/>
          <p:cNvGrpSpPr/>
          <p:nvPr/>
        </p:nvGrpSpPr>
        <p:grpSpPr>
          <a:xfrm>
            <a:off x="9929014" y="3525147"/>
            <a:ext cx="715672" cy="1980000"/>
            <a:chOff x="9721347" y="4036519"/>
            <a:chExt cx="715672" cy="1980000"/>
          </a:xfrm>
        </p:grpSpPr>
        <p:sp>
          <p:nvSpPr>
            <p:cNvPr id="90" name="Google Shape;90;p6"/>
            <p:cNvSpPr/>
            <p:nvPr/>
          </p:nvSpPr>
          <p:spPr>
            <a:xfrm rot="10800000">
              <a:off x="9721347" y="4342513"/>
              <a:ext cx="715672" cy="1674006"/>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91" name="Google Shape;91;p6"/>
            <p:cNvSpPr/>
            <p:nvPr/>
          </p:nvSpPr>
          <p:spPr>
            <a:xfrm>
              <a:off x="9773189" y="4036519"/>
              <a:ext cx="611990" cy="611988"/>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92" name="Google Shape;92;p6"/>
          <p:cNvGrpSpPr/>
          <p:nvPr/>
        </p:nvGrpSpPr>
        <p:grpSpPr>
          <a:xfrm>
            <a:off x="7304959" y="2912868"/>
            <a:ext cx="1077041" cy="3167998"/>
            <a:chOff x="7097292" y="3424240"/>
            <a:chExt cx="1077041" cy="3167998"/>
          </a:xfrm>
        </p:grpSpPr>
        <p:sp>
          <p:nvSpPr>
            <p:cNvPr id="93" name="Google Shape;93;p6"/>
            <p:cNvSpPr/>
            <p:nvPr/>
          </p:nvSpPr>
          <p:spPr>
            <a:xfrm rot="10800000">
              <a:off x="7097292" y="3913829"/>
              <a:ext cx="1077041" cy="267840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94" name="Google Shape;94;p6"/>
            <p:cNvSpPr/>
            <p:nvPr/>
          </p:nvSpPr>
          <p:spPr>
            <a:xfrm>
              <a:off x="7146224" y="3424240"/>
              <a:ext cx="979179" cy="979179"/>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95" name="Google Shape;95;p6"/>
          <p:cNvGrpSpPr/>
          <p:nvPr/>
        </p:nvGrpSpPr>
        <p:grpSpPr>
          <a:xfrm>
            <a:off x="8567071" y="2323002"/>
            <a:ext cx="759196" cy="2124000"/>
            <a:chOff x="8359404" y="2834374"/>
            <a:chExt cx="759196" cy="2124000"/>
          </a:xfrm>
        </p:grpSpPr>
        <p:sp>
          <p:nvSpPr>
            <p:cNvPr id="96" name="Google Shape;96;p6"/>
            <p:cNvSpPr/>
            <p:nvPr/>
          </p:nvSpPr>
          <p:spPr>
            <a:xfrm rot="10800000">
              <a:off x="8359404" y="3162622"/>
              <a:ext cx="759196" cy="1795752"/>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97" name="Google Shape;97;p6"/>
            <p:cNvSpPr/>
            <p:nvPr/>
          </p:nvSpPr>
          <p:spPr>
            <a:xfrm>
              <a:off x="8410754" y="2834374"/>
              <a:ext cx="656498" cy="656497"/>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98" name="Google Shape;98;p6"/>
          <p:cNvGrpSpPr/>
          <p:nvPr/>
        </p:nvGrpSpPr>
        <p:grpSpPr>
          <a:xfrm>
            <a:off x="7977190" y="2231299"/>
            <a:ext cx="655340" cy="1728000"/>
            <a:chOff x="7769523" y="2742671"/>
            <a:chExt cx="655340" cy="1728000"/>
          </a:xfrm>
        </p:grpSpPr>
        <p:sp>
          <p:nvSpPr>
            <p:cNvPr id="99" name="Google Shape;99;p6"/>
            <p:cNvSpPr/>
            <p:nvPr/>
          </p:nvSpPr>
          <p:spPr>
            <a:xfrm rot="10800000">
              <a:off x="7769523" y="3009721"/>
              <a:ext cx="655340" cy="1460950"/>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00" name="Google Shape;100;p6"/>
            <p:cNvSpPr/>
            <p:nvPr/>
          </p:nvSpPr>
          <p:spPr>
            <a:xfrm>
              <a:off x="7830143" y="2742671"/>
              <a:ext cx="534102" cy="534099"/>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01" name="Google Shape;101;p6"/>
          <p:cNvGrpSpPr/>
          <p:nvPr/>
        </p:nvGrpSpPr>
        <p:grpSpPr>
          <a:xfrm>
            <a:off x="8487202" y="1897675"/>
            <a:ext cx="537440" cy="1404000"/>
            <a:chOff x="8279535" y="2409047"/>
            <a:chExt cx="537440" cy="1404000"/>
          </a:xfrm>
        </p:grpSpPr>
        <p:sp>
          <p:nvSpPr>
            <p:cNvPr id="102" name="Google Shape;102;p6"/>
            <p:cNvSpPr/>
            <p:nvPr/>
          </p:nvSpPr>
          <p:spPr>
            <a:xfrm rot="10800000">
              <a:off x="8279535" y="2626025"/>
              <a:ext cx="537440" cy="1187022"/>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03" name="Google Shape;103;p6"/>
            <p:cNvSpPr/>
            <p:nvPr/>
          </p:nvSpPr>
          <p:spPr>
            <a:xfrm>
              <a:off x="8331276" y="2409047"/>
              <a:ext cx="433959" cy="433955"/>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04" name="Google Shape;104;p6"/>
          <p:cNvGrpSpPr/>
          <p:nvPr/>
        </p:nvGrpSpPr>
        <p:grpSpPr>
          <a:xfrm>
            <a:off x="9058811" y="1540399"/>
            <a:ext cx="788156" cy="2160000"/>
            <a:chOff x="8851144" y="2051771"/>
            <a:chExt cx="788156" cy="2160000"/>
          </a:xfrm>
        </p:grpSpPr>
        <p:sp>
          <p:nvSpPr>
            <p:cNvPr id="105" name="Google Shape;105;p6"/>
            <p:cNvSpPr/>
            <p:nvPr/>
          </p:nvSpPr>
          <p:spPr>
            <a:xfrm rot="10800000">
              <a:off x="8851144" y="2385583"/>
              <a:ext cx="788156" cy="1826188"/>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06" name="Google Shape;106;p6"/>
            <p:cNvSpPr/>
            <p:nvPr/>
          </p:nvSpPr>
          <p:spPr>
            <a:xfrm>
              <a:off x="8911411" y="2051771"/>
              <a:ext cx="667625" cy="667624"/>
            </a:xfrm>
            <a:prstGeom prst="ellipse">
              <a:avLst/>
            </a:prstGeom>
            <a:gradFill>
              <a:gsLst>
                <a:gs pos="0">
                  <a:srgbClr val="FFF5CE"/>
                </a:gs>
                <a:gs pos="60000">
                  <a:srgbClr val="009999"/>
                </a:gs>
                <a:gs pos="100000">
                  <a:srgbClr val="009999"/>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07" name="Google Shape;107;p6"/>
          <p:cNvGrpSpPr/>
          <p:nvPr/>
        </p:nvGrpSpPr>
        <p:grpSpPr>
          <a:xfrm>
            <a:off x="8019614" y="1318201"/>
            <a:ext cx="536716" cy="1331997"/>
            <a:chOff x="7811947" y="1829573"/>
            <a:chExt cx="536716" cy="1331997"/>
          </a:xfrm>
        </p:grpSpPr>
        <p:sp>
          <p:nvSpPr>
            <p:cNvPr id="108" name="Google Shape;108;p6"/>
            <p:cNvSpPr/>
            <p:nvPr/>
          </p:nvSpPr>
          <p:spPr>
            <a:xfrm rot="10800000">
              <a:off x="7811947" y="2035421"/>
              <a:ext cx="536716" cy="112614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09" name="Google Shape;109;p6"/>
            <p:cNvSpPr/>
            <p:nvPr/>
          </p:nvSpPr>
          <p:spPr>
            <a:xfrm>
              <a:off x="7874453" y="1829573"/>
              <a:ext cx="411705" cy="411701"/>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0" name="Google Shape;110;p6"/>
          <p:cNvGrpSpPr/>
          <p:nvPr/>
        </p:nvGrpSpPr>
        <p:grpSpPr>
          <a:xfrm>
            <a:off x="7453012" y="4954958"/>
            <a:ext cx="1358542" cy="3996000"/>
            <a:chOff x="7245345" y="5466330"/>
            <a:chExt cx="1358542" cy="3996000"/>
          </a:xfrm>
        </p:grpSpPr>
        <p:sp>
          <p:nvSpPr>
            <p:cNvPr id="111" name="Google Shape;111;p6"/>
            <p:cNvSpPr/>
            <p:nvPr/>
          </p:nvSpPr>
          <p:spPr>
            <a:xfrm rot="10800000">
              <a:off x="7245345" y="6083882"/>
              <a:ext cx="1358542" cy="3378448"/>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2" name="Google Shape;112;p6"/>
            <p:cNvSpPr/>
            <p:nvPr/>
          </p:nvSpPr>
          <p:spPr>
            <a:xfrm>
              <a:off x="7307066" y="5466330"/>
              <a:ext cx="1235103" cy="1235104"/>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3" name="Google Shape;113;p6"/>
          <p:cNvGrpSpPr/>
          <p:nvPr/>
        </p:nvGrpSpPr>
        <p:grpSpPr>
          <a:xfrm>
            <a:off x="6904032" y="4835546"/>
            <a:ext cx="917938" cy="2700000"/>
            <a:chOff x="6696365" y="5346918"/>
            <a:chExt cx="917938" cy="2700000"/>
          </a:xfrm>
        </p:grpSpPr>
        <p:sp>
          <p:nvSpPr>
            <p:cNvPr id="114" name="Google Shape;114;p6"/>
            <p:cNvSpPr/>
            <p:nvPr/>
          </p:nvSpPr>
          <p:spPr>
            <a:xfrm rot="10800000">
              <a:off x="6696365" y="5764183"/>
              <a:ext cx="917938" cy="2282735"/>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5" name="Google Shape;115;p6"/>
            <p:cNvSpPr/>
            <p:nvPr/>
          </p:nvSpPr>
          <p:spPr>
            <a:xfrm>
              <a:off x="6738068" y="5346918"/>
              <a:ext cx="834533" cy="834530"/>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6" name="Google Shape;116;p6"/>
          <p:cNvGrpSpPr/>
          <p:nvPr/>
        </p:nvGrpSpPr>
        <p:grpSpPr>
          <a:xfrm>
            <a:off x="6452851" y="5746603"/>
            <a:ext cx="1174953" cy="3455999"/>
            <a:chOff x="6245184" y="6257975"/>
            <a:chExt cx="1174953" cy="3455999"/>
          </a:xfrm>
        </p:grpSpPr>
        <p:sp>
          <p:nvSpPr>
            <p:cNvPr id="117" name="Google Shape;117;p6"/>
            <p:cNvSpPr/>
            <p:nvPr/>
          </p:nvSpPr>
          <p:spPr>
            <a:xfrm rot="10800000">
              <a:off x="6245184" y="6792073"/>
              <a:ext cx="1174953" cy="2921901"/>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8" name="Google Shape;118;p6"/>
            <p:cNvSpPr/>
            <p:nvPr/>
          </p:nvSpPr>
          <p:spPr>
            <a:xfrm>
              <a:off x="6298564" y="6257975"/>
              <a:ext cx="1068195" cy="1068198"/>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9" name="Google Shape;119;p6"/>
          <p:cNvGrpSpPr/>
          <p:nvPr/>
        </p:nvGrpSpPr>
        <p:grpSpPr>
          <a:xfrm>
            <a:off x="9222081" y="2618267"/>
            <a:ext cx="905695" cy="2664001"/>
            <a:chOff x="9014414" y="3129639"/>
            <a:chExt cx="905695" cy="2664001"/>
          </a:xfrm>
        </p:grpSpPr>
        <p:sp>
          <p:nvSpPr>
            <p:cNvPr id="120" name="Google Shape;120;p6"/>
            <p:cNvSpPr/>
            <p:nvPr/>
          </p:nvSpPr>
          <p:spPr>
            <a:xfrm rot="10800000">
              <a:off x="9014414" y="3541341"/>
              <a:ext cx="905695" cy="225229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21" name="Google Shape;121;p6"/>
            <p:cNvSpPr/>
            <p:nvPr/>
          </p:nvSpPr>
          <p:spPr>
            <a:xfrm>
              <a:off x="9055561" y="3129639"/>
              <a:ext cx="823402" cy="823403"/>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22" name="Google Shape;122;p6"/>
          <p:cNvGrpSpPr/>
          <p:nvPr/>
        </p:nvGrpSpPr>
        <p:grpSpPr>
          <a:xfrm>
            <a:off x="9624796" y="4386024"/>
            <a:ext cx="1077041" cy="3168000"/>
            <a:chOff x="9417129" y="4897396"/>
            <a:chExt cx="1077041" cy="3168000"/>
          </a:xfrm>
        </p:grpSpPr>
        <p:sp>
          <p:nvSpPr>
            <p:cNvPr id="123" name="Google Shape;123;p6"/>
            <p:cNvSpPr/>
            <p:nvPr/>
          </p:nvSpPr>
          <p:spPr>
            <a:xfrm rot="10800000">
              <a:off x="9417129" y="5386987"/>
              <a:ext cx="1077041" cy="267840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24" name="Google Shape;124;p6"/>
            <p:cNvSpPr/>
            <p:nvPr/>
          </p:nvSpPr>
          <p:spPr>
            <a:xfrm>
              <a:off x="9466061" y="4897396"/>
              <a:ext cx="979179" cy="979182"/>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25" name="Google Shape;125;p6"/>
          <p:cNvGrpSpPr/>
          <p:nvPr/>
        </p:nvGrpSpPr>
        <p:grpSpPr>
          <a:xfrm>
            <a:off x="10281287" y="5135033"/>
            <a:ext cx="632480" cy="1692000"/>
            <a:chOff x="10073620" y="5646405"/>
            <a:chExt cx="632480" cy="1692000"/>
          </a:xfrm>
        </p:grpSpPr>
        <p:sp>
          <p:nvSpPr>
            <p:cNvPr id="126" name="Google Shape;126;p6"/>
            <p:cNvSpPr/>
            <p:nvPr/>
          </p:nvSpPr>
          <p:spPr>
            <a:xfrm rot="10800000">
              <a:off x="10073620" y="5907891"/>
              <a:ext cx="632480" cy="143051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27" name="Google Shape;127;p6"/>
            <p:cNvSpPr/>
            <p:nvPr/>
          </p:nvSpPr>
          <p:spPr>
            <a:xfrm>
              <a:off x="10128371" y="5646405"/>
              <a:ext cx="522979" cy="522972"/>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28" name="Google Shape;128;p6"/>
          <p:cNvGrpSpPr/>
          <p:nvPr/>
        </p:nvGrpSpPr>
        <p:grpSpPr>
          <a:xfrm>
            <a:off x="10438670" y="5732314"/>
            <a:ext cx="1077041" cy="3168000"/>
            <a:chOff x="10231003" y="6243686"/>
            <a:chExt cx="1077041" cy="3168000"/>
          </a:xfrm>
        </p:grpSpPr>
        <p:sp>
          <p:nvSpPr>
            <p:cNvPr id="129" name="Google Shape;129;p6"/>
            <p:cNvSpPr/>
            <p:nvPr/>
          </p:nvSpPr>
          <p:spPr>
            <a:xfrm rot="10800000">
              <a:off x="10231003" y="6733277"/>
              <a:ext cx="1077041" cy="267840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30" name="Google Shape;130;p6"/>
            <p:cNvSpPr/>
            <p:nvPr/>
          </p:nvSpPr>
          <p:spPr>
            <a:xfrm>
              <a:off x="10279935" y="6243686"/>
              <a:ext cx="979179" cy="979182"/>
            </a:xfrm>
            <a:prstGeom prst="ellipse">
              <a:avLst/>
            </a:prstGeom>
            <a:gradFill>
              <a:gsLst>
                <a:gs pos="0">
                  <a:srgbClr val="E1EFF9"/>
                </a:gs>
                <a:gs pos="1000">
                  <a:srgbClr val="E1EFF9"/>
                </a:gs>
                <a:gs pos="60000">
                  <a:srgbClr val="A5A5A5"/>
                </a:gs>
                <a:gs pos="100000">
                  <a:srgbClr val="A5A5A5"/>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sp>
        <p:nvSpPr>
          <p:cNvPr id="131" name="Google Shape;131;p6"/>
          <p:cNvSpPr txBox="1"/>
          <p:nvPr/>
        </p:nvSpPr>
        <p:spPr>
          <a:xfrm>
            <a:off x="914374" y="2233623"/>
            <a:ext cx="4307589" cy="1015663"/>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tr-TR" sz="3200" b="0" u="none" dirty="0">
                <a:solidFill>
                  <a:srgbClr val="009999"/>
                </a:solidFill>
                <a:latin typeface="Century Gothic"/>
                <a:ea typeface="Century Gothic"/>
                <a:cs typeface="Century Gothic"/>
                <a:sym typeface="Century Gothic"/>
              </a:rPr>
              <a:t>FOUNDATIONS 2</a:t>
            </a:r>
            <a:endParaRPr sz="3200" b="1" u="none" dirty="0">
              <a:solidFill>
                <a:srgbClr val="009999"/>
              </a:solidFill>
              <a:latin typeface="Century Gothic"/>
              <a:ea typeface="Century Gothic"/>
              <a:cs typeface="Century Gothic"/>
              <a:sym typeface="Century Gothic"/>
            </a:endParaRPr>
          </a:p>
        </p:txBody>
      </p:sp>
      <p:sp>
        <p:nvSpPr>
          <p:cNvPr id="132" name="Google Shape;132;p6"/>
          <p:cNvSpPr/>
          <p:nvPr/>
        </p:nvSpPr>
        <p:spPr>
          <a:xfrm>
            <a:off x="1018045" y="4492938"/>
            <a:ext cx="3184840" cy="413808"/>
          </a:xfrm>
          <a:prstGeom prst="roundRect">
            <a:avLst>
              <a:gd name="adj" fmla="val 50000"/>
            </a:avLst>
          </a:prstGeom>
          <a:solidFill>
            <a:srgbClr val="009999"/>
          </a:solidFill>
          <a:ln w="25400" cap="flat" cmpd="sng">
            <a:solidFill>
              <a:srgbClr val="ACB8C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dirty="0">
                <a:solidFill>
                  <a:srgbClr val="FFFFFF"/>
                </a:solidFill>
                <a:latin typeface="Century Gothic"/>
                <a:ea typeface="Century Gothic"/>
                <a:cs typeface="Century Gothic"/>
                <a:sym typeface="Century Gothic"/>
              </a:rPr>
              <a:t>DR. AKEEM THORPE</a:t>
            </a:r>
          </a:p>
        </p:txBody>
      </p:sp>
      <p:sp>
        <p:nvSpPr>
          <p:cNvPr id="133" name="Google Shape;133;p6"/>
          <p:cNvSpPr txBox="1"/>
          <p:nvPr/>
        </p:nvSpPr>
        <p:spPr>
          <a:xfrm>
            <a:off x="888546" y="788590"/>
            <a:ext cx="5516843"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tr-TR" sz="9600" b="1" dirty="0">
                <a:solidFill>
                  <a:srgbClr val="009999"/>
                </a:solidFill>
                <a:latin typeface="Century Gothic"/>
                <a:ea typeface="Century Gothic"/>
                <a:cs typeface="Century Gothic"/>
                <a:sym typeface="Century Gothic"/>
              </a:rPr>
              <a:t>CELL BIO</a:t>
            </a:r>
            <a:endParaRPr sz="9600" b="1" dirty="0">
              <a:solidFill>
                <a:srgbClr val="009999"/>
              </a:solidFill>
              <a:latin typeface="Century Gothic"/>
              <a:ea typeface="Century Gothic"/>
              <a:cs typeface="Century Gothic"/>
              <a:sym typeface="Century Gothic"/>
            </a:endParaRPr>
          </a:p>
        </p:txBody>
      </p:sp>
      <p:sp>
        <p:nvSpPr>
          <p:cNvPr id="134" name="Google Shape;134;p6"/>
          <p:cNvSpPr/>
          <p:nvPr/>
        </p:nvSpPr>
        <p:spPr>
          <a:xfrm>
            <a:off x="1019175" y="3395429"/>
            <a:ext cx="360000" cy="67142"/>
          </a:xfrm>
          <a:prstGeom prst="roundRect">
            <a:avLst>
              <a:gd name="adj" fmla="val 50000"/>
            </a:avLst>
          </a:prstGeom>
          <a:solidFill>
            <a:srgbClr val="0099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9999"/>
              </a:solidFill>
              <a:latin typeface="Century Gothic"/>
              <a:ea typeface="Century Gothic"/>
              <a:cs typeface="Century Gothic"/>
              <a:sym typeface="Century Gothic"/>
            </a:endParaRPr>
          </a:p>
        </p:txBody>
      </p:sp>
      <p:pic>
        <p:nvPicPr>
          <p:cNvPr id="7" name="Picture 6" descr="Logo&#10;&#10;Description automatically generated">
            <a:extLst>
              <a:ext uri="{FF2B5EF4-FFF2-40B4-BE49-F238E27FC236}">
                <a16:creationId xmlns:a16="http://schemas.microsoft.com/office/drawing/2014/main" id="{3DBB0B5D-545D-AD4C-AA13-B8845F628280}"/>
              </a:ext>
            </a:extLst>
          </p:cNvPr>
          <p:cNvPicPr>
            <a:picLocks noChangeAspect="1"/>
          </p:cNvPicPr>
          <p:nvPr/>
        </p:nvPicPr>
        <p:blipFill rotWithShape="1">
          <a:blip r:embed="rId3"/>
          <a:srcRect l="-1" t="16193" r="1539" b="28046"/>
          <a:stretch/>
        </p:blipFill>
        <p:spPr>
          <a:xfrm>
            <a:off x="2705051" y="5126825"/>
            <a:ext cx="3230889" cy="18297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60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250"/>
                                        <p:tgtEl>
                                          <p:spTgt spid="4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500"/>
                                  </p:stCondLst>
                                  <p:childTnLst>
                                    <p:set>
                                      <p:cBhvr>
                                        <p:cTn id="9" dur="1" fill="hold">
                                          <p:stCondLst>
                                            <p:cond delay="0"/>
                                          </p:stCondLst>
                                        </p:cTn>
                                        <p:tgtEl>
                                          <p:spTgt spid="50"/>
                                        </p:tgtEl>
                                        <p:attrNameLst>
                                          <p:attrName>style.visibility</p:attrName>
                                        </p:attrNameLst>
                                      </p:cBhvr>
                                      <p:to>
                                        <p:strVal val="visible"/>
                                      </p:to>
                                    </p:set>
                                    <p:anim calcmode="lin" valueType="num">
                                      <p:cBhvr additive="base">
                                        <p:cTn id="10" dur="1250"/>
                                        <p:tgtEl>
                                          <p:spTgt spid="5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150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1250"/>
                                        <p:tgtEl>
                                          <p:spTgt spid="5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80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1250"/>
                                        <p:tgtEl>
                                          <p:spTgt spid="56"/>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60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1250"/>
                                        <p:tgtEl>
                                          <p:spTgt spid="59"/>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1000"/>
                                  </p:stCondLst>
                                  <p:childTnLst>
                                    <p:set>
                                      <p:cBhvr>
                                        <p:cTn id="21" dur="1" fill="hold">
                                          <p:stCondLst>
                                            <p:cond delay="0"/>
                                          </p:stCondLst>
                                        </p:cTn>
                                        <p:tgtEl>
                                          <p:spTgt spid="62"/>
                                        </p:tgtEl>
                                        <p:attrNameLst>
                                          <p:attrName>style.visibility</p:attrName>
                                        </p:attrNameLst>
                                      </p:cBhvr>
                                      <p:to>
                                        <p:strVal val="visible"/>
                                      </p:to>
                                    </p:set>
                                    <p:anim calcmode="lin" valueType="num">
                                      <p:cBhvr additive="base">
                                        <p:cTn id="22" dur="1250"/>
                                        <p:tgtEl>
                                          <p:spTgt spid="6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120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1250"/>
                                        <p:tgtEl>
                                          <p:spTgt spid="65"/>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40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250"/>
                                        <p:tgtEl>
                                          <p:spTgt spid="6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210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1250"/>
                                        <p:tgtEl>
                                          <p:spTgt spid="71"/>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2000"/>
                                  </p:stCondLst>
                                  <p:childTnLst>
                                    <p:set>
                                      <p:cBhvr>
                                        <p:cTn id="33" dur="1" fill="hold">
                                          <p:stCondLst>
                                            <p:cond delay="0"/>
                                          </p:stCondLst>
                                        </p:cTn>
                                        <p:tgtEl>
                                          <p:spTgt spid="74"/>
                                        </p:tgtEl>
                                        <p:attrNameLst>
                                          <p:attrName>style.visibility</p:attrName>
                                        </p:attrNameLst>
                                      </p:cBhvr>
                                      <p:to>
                                        <p:strVal val="visible"/>
                                      </p:to>
                                    </p:set>
                                    <p:anim calcmode="lin" valueType="num">
                                      <p:cBhvr additive="base">
                                        <p:cTn id="34" dur="1250"/>
                                        <p:tgtEl>
                                          <p:spTgt spid="74"/>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170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1250"/>
                                        <p:tgtEl>
                                          <p:spTgt spid="77"/>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2300"/>
                                  </p:stCondLst>
                                  <p:childTnLst>
                                    <p:set>
                                      <p:cBhvr>
                                        <p:cTn id="39" dur="1" fill="hold">
                                          <p:stCondLst>
                                            <p:cond delay="0"/>
                                          </p:stCondLst>
                                        </p:cTn>
                                        <p:tgtEl>
                                          <p:spTgt spid="80"/>
                                        </p:tgtEl>
                                        <p:attrNameLst>
                                          <p:attrName>style.visibility</p:attrName>
                                        </p:attrNameLst>
                                      </p:cBhvr>
                                      <p:to>
                                        <p:strVal val="visible"/>
                                      </p:to>
                                    </p:set>
                                    <p:anim calcmode="lin" valueType="num">
                                      <p:cBhvr additive="base">
                                        <p:cTn id="40" dur="1250"/>
                                        <p:tgtEl>
                                          <p:spTgt spid="80"/>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900"/>
                                  </p:stCondLst>
                                  <p:childTnLst>
                                    <p:set>
                                      <p:cBhvr>
                                        <p:cTn id="42" dur="1" fill="hold">
                                          <p:stCondLst>
                                            <p:cond delay="0"/>
                                          </p:stCondLst>
                                        </p:cTn>
                                        <p:tgtEl>
                                          <p:spTgt spid="83"/>
                                        </p:tgtEl>
                                        <p:attrNameLst>
                                          <p:attrName>style.visibility</p:attrName>
                                        </p:attrNameLst>
                                      </p:cBhvr>
                                      <p:to>
                                        <p:strVal val="visible"/>
                                      </p:to>
                                    </p:set>
                                    <p:anim calcmode="lin" valueType="num">
                                      <p:cBhvr additive="base">
                                        <p:cTn id="43" dur="1250"/>
                                        <p:tgtEl>
                                          <p:spTgt spid="83"/>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1400"/>
                                  </p:stCondLst>
                                  <p:childTnLst>
                                    <p:set>
                                      <p:cBhvr>
                                        <p:cTn id="45" dur="1" fill="hold">
                                          <p:stCondLst>
                                            <p:cond delay="0"/>
                                          </p:stCondLst>
                                        </p:cTn>
                                        <p:tgtEl>
                                          <p:spTgt spid="86"/>
                                        </p:tgtEl>
                                        <p:attrNameLst>
                                          <p:attrName>style.visibility</p:attrName>
                                        </p:attrNameLst>
                                      </p:cBhvr>
                                      <p:to>
                                        <p:strVal val="visible"/>
                                      </p:to>
                                    </p:set>
                                    <p:anim calcmode="lin" valueType="num">
                                      <p:cBhvr additive="base">
                                        <p:cTn id="46" dur="1250"/>
                                        <p:tgtEl>
                                          <p:spTgt spid="86"/>
                                        </p:tgtEl>
                                        <p:attrNameLst>
                                          <p:attrName>ppt_y</p:attrName>
                                        </p:attrNameLst>
                                      </p:cBhvr>
                                      <p:tavLst>
                                        <p:tav tm="0">
                                          <p:val>
                                            <p:strVal val="#ppt_y+1"/>
                                          </p:val>
                                        </p:tav>
                                        <p:tav tm="100000">
                                          <p:val>
                                            <p:strVal val="#ppt_y"/>
                                          </p:val>
                                        </p:tav>
                                      </p:tavLst>
                                    </p:anim>
                                  </p:childTnLst>
                                </p:cTn>
                              </p:par>
                              <p:par>
                                <p:cTn id="47" presetID="2" presetClass="entr" presetSubtype="4" fill="hold" nodeType="withEffect">
                                  <p:stCondLst>
                                    <p:cond delay="1100"/>
                                  </p:stCondLst>
                                  <p:childTnLst>
                                    <p:set>
                                      <p:cBhvr>
                                        <p:cTn id="48" dur="1" fill="hold">
                                          <p:stCondLst>
                                            <p:cond delay="0"/>
                                          </p:stCondLst>
                                        </p:cTn>
                                        <p:tgtEl>
                                          <p:spTgt spid="89"/>
                                        </p:tgtEl>
                                        <p:attrNameLst>
                                          <p:attrName>style.visibility</p:attrName>
                                        </p:attrNameLst>
                                      </p:cBhvr>
                                      <p:to>
                                        <p:strVal val="visible"/>
                                      </p:to>
                                    </p:set>
                                    <p:anim calcmode="lin" valueType="num">
                                      <p:cBhvr additive="base">
                                        <p:cTn id="49" dur="1250"/>
                                        <p:tgtEl>
                                          <p:spTgt spid="89"/>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70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1250"/>
                                        <p:tgtEl>
                                          <p:spTgt spid="92"/>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400"/>
                                  </p:stCondLst>
                                  <p:childTnLst>
                                    <p:set>
                                      <p:cBhvr>
                                        <p:cTn id="54" dur="1" fill="hold">
                                          <p:stCondLst>
                                            <p:cond delay="0"/>
                                          </p:stCondLst>
                                        </p:cTn>
                                        <p:tgtEl>
                                          <p:spTgt spid="95"/>
                                        </p:tgtEl>
                                        <p:attrNameLst>
                                          <p:attrName>style.visibility</p:attrName>
                                        </p:attrNameLst>
                                      </p:cBhvr>
                                      <p:to>
                                        <p:strVal val="visible"/>
                                      </p:to>
                                    </p:set>
                                    <p:anim calcmode="lin" valueType="num">
                                      <p:cBhvr additive="base">
                                        <p:cTn id="55" dur="1250"/>
                                        <p:tgtEl>
                                          <p:spTgt spid="95"/>
                                        </p:tgtEl>
                                        <p:attrNameLst>
                                          <p:attrName>ppt_y</p:attrName>
                                        </p:attrNameLst>
                                      </p:cBhvr>
                                      <p:tavLst>
                                        <p:tav tm="0">
                                          <p:val>
                                            <p:strVal val="#ppt_y+1"/>
                                          </p:val>
                                        </p:tav>
                                        <p:tav tm="100000">
                                          <p:val>
                                            <p:strVal val="#ppt_y"/>
                                          </p:val>
                                        </p:tav>
                                      </p:tavLst>
                                    </p:anim>
                                  </p:childTnLst>
                                </p:cTn>
                              </p:par>
                              <p:par>
                                <p:cTn id="56" presetID="2" presetClass="entr" presetSubtype="4" fill="hold" nodeType="withEffect">
                                  <p:stCondLst>
                                    <p:cond delay="300"/>
                                  </p:stCondLst>
                                  <p:childTnLst>
                                    <p:set>
                                      <p:cBhvr>
                                        <p:cTn id="57" dur="1" fill="hold">
                                          <p:stCondLst>
                                            <p:cond delay="0"/>
                                          </p:stCondLst>
                                        </p:cTn>
                                        <p:tgtEl>
                                          <p:spTgt spid="98"/>
                                        </p:tgtEl>
                                        <p:attrNameLst>
                                          <p:attrName>style.visibility</p:attrName>
                                        </p:attrNameLst>
                                      </p:cBhvr>
                                      <p:to>
                                        <p:strVal val="visible"/>
                                      </p:to>
                                    </p:set>
                                    <p:anim calcmode="lin" valueType="num">
                                      <p:cBhvr additive="base">
                                        <p:cTn id="58" dur="1250"/>
                                        <p:tgtEl>
                                          <p:spTgt spid="98"/>
                                        </p:tgtEl>
                                        <p:attrNameLst>
                                          <p:attrName>ppt_y</p:attrName>
                                        </p:attrNameLst>
                                      </p:cBhvr>
                                      <p:tavLst>
                                        <p:tav tm="0">
                                          <p:val>
                                            <p:strVal val="#ppt_y+1"/>
                                          </p:val>
                                        </p:tav>
                                        <p:tav tm="100000">
                                          <p:val>
                                            <p:strVal val="#ppt_y"/>
                                          </p:val>
                                        </p:tav>
                                      </p:tavLst>
                                    </p:anim>
                                  </p:childTnLst>
                                </p:cTn>
                              </p:par>
                              <p:par>
                                <p:cTn id="59" presetID="2" presetClass="entr" presetSubtype="4" fill="hold" nodeType="withEffect">
                                  <p:stCondLst>
                                    <p:cond delay="200"/>
                                  </p:stCondLst>
                                  <p:childTnLst>
                                    <p:set>
                                      <p:cBhvr>
                                        <p:cTn id="60" dur="1" fill="hold">
                                          <p:stCondLst>
                                            <p:cond delay="0"/>
                                          </p:stCondLst>
                                        </p:cTn>
                                        <p:tgtEl>
                                          <p:spTgt spid="101"/>
                                        </p:tgtEl>
                                        <p:attrNameLst>
                                          <p:attrName>style.visibility</p:attrName>
                                        </p:attrNameLst>
                                      </p:cBhvr>
                                      <p:to>
                                        <p:strVal val="visible"/>
                                      </p:to>
                                    </p:set>
                                    <p:anim calcmode="lin" valueType="num">
                                      <p:cBhvr additive="base">
                                        <p:cTn id="61" dur="1250"/>
                                        <p:tgtEl>
                                          <p:spTgt spid="101"/>
                                        </p:tgtEl>
                                        <p:attrNameLst>
                                          <p:attrName>ppt_y</p:attrName>
                                        </p:attrNameLst>
                                      </p:cBhvr>
                                      <p:tavLst>
                                        <p:tav tm="0">
                                          <p:val>
                                            <p:strVal val="#ppt_y+1"/>
                                          </p:val>
                                        </p:tav>
                                        <p:tav tm="100000">
                                          <p:val>
                                            <p:strVal val="#ppt_y"/>
                                          </p:val>
                                        </p:tav>
                                      </p:tavLst>
                                    </p:anim>
                                  </p:childTnLst>
                                </p:cTn>
                              </p:par>
                              <p:par>
                                <p:cTn id="62" presetID="2" presetClass="entr" presetSubtype="4" fill="hold" nodeType="withEffect">
                                  <p:stCondLst>
                                    <p:cond delay="100"/>
                                  </p:stCondLst>
                                  <p:childTnLst>
                                    <p:set>
                                      <p:cBhvr>
                                        <p:cTn id="63" dur="1" fill="hold">
                                          <p:stCondLst>
                                            <p:cond delay="0"/>
                                          </p:stCondLst>
                                        </p:cTn>
                                        <p:tgtEl>
                                          <p:spTgt spid="104"/>
                                        </p:tgtEl>
                                        <p:attrNameLst>
                                          <p:attrName>style.visibility</p:attrName>
                                        </p:attrNameLst>
                                      </p:cBhvr>
                                      <p:to>
                                        <p:strVal val="visible"/>
                                      </p:to>
                                    </p:set>
                                    <p:anim calcmode="lin" valueType="num">
                                      <p:cBhvr additive="base">
                                        <p:cTn id="64" dur="1250"/>
                                        <p:tgtEl>
                                          <p:spTgt spid="104"/>
                                        </p:tgtEl>
                                        <p:attrNameLst>
                                          <p:attrName>ppt_y</p:attrName>
                                        </p:attrNameLst>
                                      </p:cBhvr>
                                      <p:tavLst>
                                        <p:tav tm="0">
                                          <p:val>
                                            <p:strVal val="#ppt_y+1"/>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07"/>
                                        </p:tgtEl>
                                        <p:attrNameLst>
                                          <p:attrName>style.visibility</p:attrName>
                                        </p:attrNameLst>
                                      </p:cBhvr>
                                      <p:to>
                                        <p:strVal val="visible"/>
                                      </p:to>
                                    </p:set>
                                    <p:anim calcmode="lin" valueType="num">
                                      <p:cBhvr additive="base">
                                        <p:cTn id="67" dur="1250"/>
                                        <p:tgtEl>
                                          <p:spTgt spid="107"/>
                                        </p:tgtEl>
                                        <p:attrNameLst>
                                          <p:attrName>ppt_y</p:attrName>
                                        </p:attrNameLst>
                                      </p:cBhvr>
                                      <p:tavLst>
                                        <p:tav tm="0">
                                          <p:val>
                                            <p:strVal val="#ppt_y+1"/>
                                          </p:val>
                                        </p:tav>
                                        <p:tav tm="100000">
                                          <p:val>
                                            <p:strVal val="#ppt_y"/>
                                          </p:val>
                                        </p:tav>
                                      </p:tavLst>
                                    </p:anim>
                                  </p:childTnLst>
                                </p:cTn>
                              </p:par>
                              <p:par>
                                <p:cTn id="68" presetID="2" presetClass="entr" presetSubtype="4" fill="hold" nodeType="withEffect">
                                  <p:stCondLst>
                                    <p:cond delay="1900"/>
                                  </p:stCondLst>
                                  <p:childTnLst>
                                    <p:set>
                                      <p:cBhvr>
                                        <p:cTn id="69" dur="1" fill="hold">
                                          <p:stCondLst>
                                            <p:cond delay="0"/>
                                          </p:stCondLst>
                                        </p:cTn>
                                        <p:tgtEl>
                                          <p:spTgt spid="110"/>
                                        </p:tgtEl>
                                        <p:attrNameLst>
                                          <p:attrName>style.visibility</p:attrName>
                                        </p:attrNameLst>
                                      </p:cBhvr>
                                      <p:to>
                                        <p:strVal val="visible"/>
                                      </p:to>
                                    </p:set>
                                    <p:anim calcmode="lin" valueType="num">
                                      <p:cBhvr additive="base">
                                        <p:cTn id="70" dur="1250"/>
                                        <p:tgtEl>
                                          <p:spTgt spid="110"/>
                                        </p:tgtEl>
                                        <p:attrNameLst>
                                          <p:attrName>ppt_y</p:attrName>
                                        </p:attrNameLst>
                                      </p:cBhvr>
                                      <p:tavLst>
                                        <p:tav tm="0">
                                          <p:val>
                                            <p:strVal val="#ppt_y+1"/>
                                          </p:val>
                                        </p:tav>
                                        <p:tav tm="100000">
                                          <p:val>
                                            <p:strVal val="#ppt_y"/>
                                          </p:val>
                                        </p:tav>
                                      </p:tavLst>
                                    </p:anim>
                                  </p:childTnLst>
                                </p:cTn>
                              </p:par>
                              <p:par>
                                <p:cTn id="71" presetID="2" presetClass="entr" presetSubtype="4" fill="hold" nodeType="withEffect">
                                  <p:stCondLst>
                                    <p:cond delay="1800"/>
                                  </p:stCondLst>
                                  <p:childTnLst>
                                    <p:set>
                                      <p:cBhvr>
                                        <p:cTn id="72" dur="1" fill="hold">
                                          <p:stCondLst>
                                            <p:cond delay="0"/>
                                          </p:stCondLst>
                                        </p:cTn>
                                        <p:tgtEl>
                                          <p:spTgt spid="113"/>
                                        </p:tgtEl>
                                        <p:attrNameLst>
                                          <p:attrName>style.visibility</p:attrName>
                                        </p:attrNameLst>
                                      </p:cBhvr>
                                      <p:to>
                                        <p:strVal val="visible"/>
                                      </p:to>
                                    </p:set>
                                    <p:anim calcmode="lin" valueType="num">
                                      <p:cBhvr additive="base">
                                        <p:cTn id="73" dur="1250"/>
                                        <p:tgtEl>
                                          <p:spTgt spid="113"/>
                                        </p:tgtEl>
                                        <p:attrNameLst>
                                          <p:attrName>ppt_y</p:attrName>
                                        </p:attrNameLst>
                                      </p:cBhvr>
                                      <p:tavLst>
                                        <p:tav tm="0">
                                          <p:val>
                                            <p:strVal val="#ppt_y+1"/>
                                          </p:val>
                                        </p:tav>
                                        <p:tav tm="100000">
                                          <p:val>
                                            <p:strVal val="#ppt_y"/>
                                          </p:val>
                                        </p:tav>
                                      </p:tavLst>
                                    </p:anim>
                                  </p:childTnLst>
                                </p:cTn>
                              </p:par>
                              <p:par>
                                <p:cTn id="74" presetID="2" presetClass="entr" presetSubtype="4" fill="hold" nodeType="withEffect">
                                  <p:stCondLst>
                                    <p:cond delay="2300"/>
                                  </p:stCondLst>
                                  <p:childTnLst>
                                    <p:set>
                                      <p:cBhvr>
                                        <p:cTn id="75" dur="1" fill="hold">
                                          <p:stCondLst>
                                            <p:cond delay="0"/>
                                          </p:stCondLst>
                                        </p:cTn>
                                        <p:tgtEl>
                                          <p:spTgt spid="116"/>
                                        </p:tgtEl>
                                        <p:attrNameLst>
                                          <p:attrName>style.visibility</p:attrName>
                                        </p:attrNameLst>
                                      </p:cBhvr>
                                      <p:to>
                                        <p:strVal val="visible"/>
                                      </p:to>
                                    </p:set>
                                    <p:anim calcmode="lin" valueType="num">
                                      <p:cBhvr additive="base">
                                        <p:cTn id="76" dur="1250"/>
                                        <p:tgtEl>
                                          <p:spTgt spid="116"/>
                                        </p:tgtEl>
                                        <p:attrNameLst>
                                          <p:attrName>ppt_y</p:attrName>
                                        </p:attrNameLst>
                                      </p:cBhvr>
                                      <p:tavLst>
                                        <p:tav tm="0">
                                          <p:val>
                                            <p:strVal val="#ppt_y+1"/>
                                          </p:val>
                                        </p:tav>
                                        <p:tav tm="100000">
                                          <p:val>
                                            <p:strVal val="#ppt_y"/>
                                          </p:val>
                                        </p:tav>
                                      </p:tavLst>
                                    </p:anim>
                                  </p:childTnLst>
                                </p:cTn>
                              </p:par>
                              <p:par>
                                <p:cTn id="77" presetID="2" presetClass="entr" presetSubtype="4" fill="hold" nodeType="withEffect">
                                  <p:stCondLst>
                                    <p:cond delay="600"/>
                                  </p:stCondLst>
                                  <p:childTnLst>
                                    <p:set>
                                      <p:cBhvr>
                                        <p:cTn id="78" dur="1" fill="hold">
                                          <p:stCondLst>
                                            <p:cond delay="0"/>
                                          </p:stCondLst>
                                        </p:cTn>
                                        <p:tgtEl>
                                          <p:spTgt spid="119"/>
                                        </p:tgtEl>
                                        <p:attrNameLst>
                                          <p:attrName>style.visibility</p:attrName>
                                        </p:attrNameLst>
                                      </p:cBhvr>
                                      <p:to>
                                        <p:strVal val="visible"/>
                                      </p:to>
                                    </p:set>
                                    <p:anim calcmode="lin" valueType="num">
                                      <p:cBhvr additive="base">
                                        <p:cTn id="79" dur="1250"/>
                                        <p:tgtEl>
                                          <p:spTgt spid="119"/>
                                        </p:tgtEl>
                                        <p:attrNameLst>
                                          <p:attrName>ppt_y</p:attrName>
                                        </p:attrNameLst>
                                      </p:cBhvr>
                                      <p:tavLst>
                                        <p:tav tm="0">
                                          <p:val>
                                            <p:strVal val="#ppt_y+1"/>
                                          </p:val>
                                        </p:tav>
                                        <p:tav tm="100000">
                                          <p:val>
                                            <p:strVal val="#ppt_y"/>
                                          </p:val>
                                        </p:tav>
                                      </p:tavLst>
                                    </p:anim>
                                  </p:childTnLst>
                                </p:cTn>
                              </p:par>
                              <p:par>
                                <p:cTn id="80" presetID="2" presetClass="entr" presetSubtype="4" fill="hold" nodeType="withEffect">
                                  <p:stCondLst>
                                    <p:cond delay="1300"/>
                                  </p:stCondLst>
                                  <p:childTnLst>
                                    <p:set>
                                      <p:cBhvr>
                                        <p:cTn id="81" dur="1" fill="hold">
                                          <p:stCondLst>
                                            <p:cond delay="0"/>
                                          </p:stCondLst>
                                        </p:cTn>
                                        <p:tgtEl>
                                          <p:spTgt spid="122"/>
                                        </p:tgtEl>
                                        <p:attrNameLst>
                                          <p:attrName>style.visibility</p:attrName>
                                        </p:attrNameLst>
                                      </p:cBhvr>
                                      <p:to>
                                        <p:strVal val="visible"/>
                                      </p:to>
                                    </p:set>
                                    <p:anim calcmode="lin" valueType="num">
                                      <p:cBhvr additive="base">
                                        <p:cTn id="82" dur="1250"/>
                                        <p:tgtEl>
                                          <p:spTgt spid="122"/>
                                        </p:tgtEl>
                                        <p:attrNameLst>
                                          <p:attrName>ppt_y</p:attrName>
                                        </p:attrNameLst>
                                      </p:cBhvr>
                                      <p:tavLst>
                                        <p:tav tm="0">
                                          <p:val>
                                            <p:strVal val="#ppt_y+1"/>
                                          </p:val>
                                        </p:tav>
                                        <p:tav tm="100000">
                                          <p:val>
                                            <p:strVal val="#ppt_y"/>
                                          </p:val>
                                        </p:tav>
                                      </p:tavLst>
                                    </p:anim>
                                  </p:childTnLst>
                                </p:cTn>
                              </p:par>
                              <p:par>
                                <p:cTn id="83" presetID="2" presetClass="entr" presetSubtype="4" fill="hold" nodeType="withEffect">
                                  <p:stCondLst>
                                    <p:cond delay="2500"/>
                                  </p:stCondLst>
                                  <p:childTnLst>
                                    <p:set>
                                      <p:cBhvr>
                                        <p:cTn id="84" dur="1" fill="hold">
                                          <p:stCondLst>
                                            <p:cond delay="0"/>
                                          </p:stCondLst>
                                        </p:cTn>
                                        <p:tgtEl>
                                          <p:spTgt spid="125"/>
                                        </p:tgtEl>
                                        <p:attrNameLst>
                                          <p:attrName>style.visibility</p:attrName>
                                        </p:attrNameLst>
                                      </p:cBhvr>
                                      <p:to>
                                        <p:strVal val="visible"/>
                                      </p:to>
                                    </p:set>
                                    <p:anim calcmode="lin" valueType="num">
                                      <p:cBhvr additive="base">
                                        <p:cTn id="85" dur="1250"/>
                                        <p:tgtEl>
                                          <p:spTgt spid="125"/>
                                        </p:tgtEl>
                                        <p:attrNameLst>
                                          <p:attrName>ppt_y</p:attrName>
                                        </p:attrNameLst>
                                      </p:cBhvr>
                                      <p:tavLst>
                                        <p:tav tm="0">
                                          <p:val>
                                            <p:strVal val="#ppt_y+1"/>
                                          </p:val>
                                        </p:tav>
                                        <p:tav tm="100000">
                                          <p:val>
                                            <p:strVal val="#ppt_y"/>
                                          </p:val>
                                        </p:tav>
                                      </p:tavLst>
                                    </p:anim>
                                  </p:childTnLst>
                                </p:cTn>
                              </p:par>
                              <p:par>
                                <p:cTn id="86" presetID="2" presetClass="entr" presetSubtype="4" fill="hold" nodeType="withEffect">
                                  <p:stCondLst>
                                    <p:cond delay="2200"/>
                                  </p:stCondLst>
                                  <p:childTnLst>
                                    <p:set>
                                      <p:cBhvr>
                                        <p:cTn id="87" dur="1" fill="hold">
                                          <p:stCondLst>
                                            <p:cond delay="0"/>
                                          </p:stCondLst>
                                        </p:cTn>
                                        <p:tgtEl>
                                          <p:spTgt spid="128"/>
                                        </p:tgtEl>
                                        <p:attrNameLst>
                                          <p:attrName>style.visibility</p:attrName>
                                        </p:attrNameLst>
                                      </p:cBhvr>
                                      <p:to>
                                        <p:strVal val="visible"/>
                                      </p:to>
                                    </p:set>
                                    <p:anim calcmode="lin" valueType="num">
                                      <p:cBhvr additive="base">
                                        <p:cTn id="88" dur="1250"/>
                                        <p:tgtEl>
                                          <p:spTgt spid="128"/>
                                        </p:tgtEl>
                                        <p:attrNameLst>
                                          <p:attrName>ppt_y</p:attrName>
                                        </p:attrNameLst>
                                      </p:cBhvr>
                                      <p:tavLst>
                                        <p:tav tm="0">
                                          <p:val>
                                            <p:strVal val="#ppt_y+1"/>
                                          </p:val>
                                        </p:tav>
                                        <p:tav tm="100000">
                                          <p:val>
                                            <p:strVal val="#ppt_y"/>
                                          </p:val>
                                        </p:tav>
                                      </p:tavLst>
                                    </p:anim>
                                  </p:childTnLst>
                                </p:cTn>
                              </p:par>
                              <p:par>
                                <p:cTn id="89" presetID="10" presetClass="entr" presetSubtype="0" fill="hold" nodeType="withEffect">
                                  <p:stCondLst>
                                    <p:cond delay="500"/>
                                  </p:stCondLst>
                                  <p:childTnLst>
                                    <p:set>
                                      <p:cBhvr>
                                        <p:cTn id="90" dur="1" fill="hold">
                                          <p:stCondLst>
                                            <p:cond delay="0"/>
                                          </p:stCondLst>
                                        </p:cTn>
                                        <p:tgtEl>
                                          <p:spTgt spid="133"/>
                                        </p:tgtEl>
                                        <p:attrNameLst>
                                          <p:attrName>style.visibility</p:attrName>
                                        </p:attrNameLst>
                                      </p:cBhvr>
                                      <p:to>
                                        <p:strVal val="visible"/>
                                      </p:to>
                                    </p:set>
                                    <p:animEffect transition="in" filter="fade">
                                      <p:cBhvr>
                                        <p:cTn id="91" dur="750"/>
                                        <p:tgtEl>
                                          <p:spTgt spid="133"/>
                                        </p:tgtEl>
                                      </p:cBhvr>
                                    </p:animEffect>
                                  </p:childTnLst>
                                </p:cTn>
                              </p:par>
                              <p:par>
                                <p:cTn id="92" presetID="10" presetClass="entr" presetSubtype="0" fill="hold" nodeType="withEffect">
                                  <p:stCondLst>
                                    <p:cond delay="500"/>
                                  </p:stCondLst>
                                  <p:childTnLst>
                                    <p:set>
                                      <p:cBhvr>
                                        <p:cTn id="93" dur="1" fill="hold">
                                          <p:stCondLst>
                                            <p:cond delay="0"/>
                                          </p:stCondLst>
                                        </p:cTn>
                                        <p:tgtEl>
                                          <p:spTgt spid="131"/>
                                        </p:tgtEl>
                                        <p:attrNameLst>
                                          <p:attrName>style.visibility</p:attrName>
                                        </p:attrNameLst>
                                      </p:cBhvr>
                                      <p:to>
                                        <p:strVal val="visible"/>
                                      </p:to>
                                    </p:set>
                                    <p:animEffect transition="in" filter="fade">
                                      <p:cBhvr>
                                        <p:cTn id="94" dur="1000"/>
                                        <p:tgtEl>
                                          <p:spTgt spid="131"/>
                                        </p:tgtEl>
                                      </p:cBhvr>
                                    </p:animEffect>
                                  </p:childTnLst>
                                </p:cTn>
                              </p:par>
                              <p:par>
                                <p:cTn id="95" presetID="10" presetClass="entr" presetSubtype="0" fill="hold" nodeType="withEffect">
                                  <p:stCondLst>
                                    <p:cond delay="2000"/>
                                  </p:stCondLst>
                                  <p:childTnLst>
                                    <p:set>
                                      <p:cBhvr>
                                        <p:cTn id="96" dur="1" fill="hold">
                                          <p:stCondLst>
                                            <p:cond delay="0"/>
                                          </p:stCondLst>
                                        </p:cTn>
                                        <p:tgtEl>
                                          <p:spTgt spid="134"/>
                                        </p:tgtEl>
                                        <p:attrNameLst>
                                          <p:attrName>style.visibility</p:attrName>
                                        </p:attrNameLst>
                                      </p:cBhvr>
                                      <p:to>
                                        <p:strVal val="visible"/>
                                      </p:to>
                                    </p:set>
                                    <p:animEffect transition="in" filter="fade">
                                      <p:cBhvr>
                                        <p:cTn id="97" dur="750"/>
                                        <p:tgtEl>
                                          <p:spTgt spid="134"/>
                                        </p:tgtEl>
                                      </p:cBhvr>
                                    </p:animEffect>
                                  </p:childTnLst>
                                </p:cTn>
                              </p:par>
                            </p:childTnLst>
                          </p:cTn>
                        </p:par>
                        <p:par>
                          <p:cTn id="98" fill="hold">
                            <p:stCondLst>
                              <p:cond delay="1250"/>
                            </p:stCondLst>
                            <p:childTnLst>
                              <p:par>
                                <p:cTn id="99" presetID="10" presetClass="entr" presetSubtype="0" fill="hold" nodeType="afterEffect">
                                  <p:stCondLst>
                                    <p:cond delay="2250"/>
                                  </p:stCondLst>
                                  <p:childTnLst>
                                    <p:set>
                                      <p:cBhvr>
                                        <p:cTn id="100" dur="1" fill="hold">
                                          <p:stCondLst>
                                            <p:cond delay="0"/>
                                          </p:stCondLst>
                                        </p:cTn>
                                        <p:tgtEl>
                                          <p:spTgt spid="30"/>
                                        </p:tgtEl>
                                        <p:attrNameLst>
                                          <p:attrName>style.visibility</p:attrName>
                                        </p:attrNameLst>
                                      </p:cBhvr>
                                      <p:to>
                                        <p:strVal val="visible"/>
                                      </p:to>
                                    </p:set>
                                    <p:animEffect transition="in" filter="fade">
                                      <p:cBhvr>
                                        <p:cTn id="101" dur="750"/>
                                        <p:tgtEl>
                                          <p:spTgt spid="30"/>
                                        </p:tgtEl>
                                      </p:cBhvr>
                                    </p:animEffect>
                                  </p:childTnLst>
                                </p:cTn>
                              </p:par>
                            </p:childTnLst>
                          </p:cTn>
                        </p:par>
                        <p:par>
                          <p:cTn id="102" fill="hold">
                            <p:stCondLst>
                              <p:cond delay="2000"/>
                            </p:stCondLst>
                            <p:childTnLst>
                              <p:par>
                                <p:cTn id="103" presetID="10" presetClass="entr" presetSubtype="0" fill="hold" nodeType="afterEffect">
                                  <p:stCondLst>
                                    <p:cond delay="2500"/>
                                  </p:stCondLst>
                                  <p:childTnLst>
                                    <p:set>
                                      <p:cBhvr>
                                        <p:cTn id="104" dur="1" fill="hold">
                                          <p:stCondLst>
                                            <p:cond delay="0"/>
                                          </p:stCondLst>
                                        </p:cTn>
                                        <p:tgtEl>
                                          <p:spTgt spid="132"/>
                                        </p:tgtEl>
                                        <p:attrNameLst>
                                          <p:attrName>style.visibility</p:attrName>
                                        </p:attrNameLst>
                                      </p:cBhvr>
                                      <p:to>
                                        <p:strVal val="visible"/>
                                      </p:to>
                                    </p:set>
                                    <p:animEffect transition="in" filter="fade">
                                      <p:cBhvr>
                                        <p:cTn id="105" dur="750"/>
                                        <p:tgtEl>
                                          <p:spTgt spid="132"/>
                                        </p:tgtEl>
                                      </p:cBhvr>
                                    </p:animEffect>
                                  </p:childTnLst>
                                </p:cTn>
                              </p:par>
                            </p:childTnLst>
                          </p:cTn>
                        </p:par>
                        <p:par>
                          <p:cTn id="106" fill="hold">
                            <p:stCondLst>
                              <p:cond delay="5250"/>
                            </p:stCondLst>
                            <p:childTnLst>
                              <p:par>
                                <p:cTn id="107" presetID="10" presetClass="entr" presetSubtype="0" fill="hold" nodeType="afterEffect">
                                  <p:stCondLst>
                                    <p:cond delay="375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par>
                                <p:cTn id="110" presetID="10" presetClass="entr" presetSubtype="0" fill="hold" nodeType="withEffect">
                                  <p:stCondLst>
                                    <p:cond delay="1000"/>
                                  </p:stCondLst>
                                  <p:childTnLst>
                                    <p:set>
                                      <p:cBhvr>
                                        <p:cTn id="111" dur="1" fill="hold">
                                          <p:stCondLst>
                                            <p:cond delay="0"/>
                                          </p:stCondLst>
                                        </p:cTn>
                                        <p:tgtEl>
                                          <p:spTgt spid="31"/>
                                        </p:tgtEl>
                                        <p:attrNameLst>
                                          <p:attrName>style.visibility</p:attrName>
                                        </p:attrNameLst>
                                      </p:cBhvr>
                                      <p:to>
                                        <p:strVal val="visible"/>
                                      </p:to>
                                    </p:set>
                                    <p:animEffect transition="in" filter="fade">
                                      <p:cBhvr>
                                        <p:cTn id="112" dur="2000"/>
                                        <p:tgtEl>
                                          <p:spTgt spid="31"/>
                                        </p:tgtEl>
                                      </p:cBhvr>
                                    </p:animEffect>
                                  </p:childTnLst>
                                </p:cTn>
                              </p:par>
                              <p:par>
                                <p:cTn id="113" presetID="37" presetClass="entr" presetSubtype="0" fill="hold" nodeType="withEffect">
                                  <p:stCondLst>
                                    <p:cond delay="0"/>
                                  </p:stCondLst>
                                  <p:childTnLst>
                                    <p:set>
                                      <p:cBhvr>
                                        <p:cTn id="114" dur="1" fill="hold">
                                          <p:stCondLst>
                                            <p:cond delay="0"/>
                                          </p:stCondLst>
                                        </p:cTn>
                                        <p:tgtEl>
                                          <p:spTgt spid="7"/>
                                        </p:tgtEl>
                                        <p:attrNameLst>
                                          <p:attrName>style.visibility</p:attrName>
                                        </p:attrNameLst>
                                      </p:cBhvr>
                                      <p:to>
                                        <p:strVal val="visible"/>
                                      </p:to>
                                    </p:set>
                                    <p:animEffect transition="in" filter="fade">
                                      <p:cBhvr>
                                        <p:cTn id="115" dur="1000"/>
                                        <p:tgtEl>
                                          <p:spTgt spid="7"/>
                                        </p:tgtEl>
                                      </p:cBhvr>
                                    </p:animEffect>
                                    <p:anim calcmode="lin" valueType="num">
                                      <p:cBhvr>
                                        <p:cTn id="116" dur="1000" fill="hold"/>
                                        <p:tgtEl>
                                          <p:spTgt spid="7"/>
                                        </p:tgtEl>
                                        <p:attrNameLst>
                                          <p:attrName>ppt_x</p:attrName>
                                        </p:attrNameLst>
                                      </p:cBhvr>
                                      <p:tavLst>
                                        <p:tav tm="0">
                                          <p:val>
                                            <p:strVal val="#ppt_x"/>
                                          </p:val>
                                        </p:tav>
                                        <p:tav tm="100000">
                                          <p:val>
                                            <p:strVal val="#ppt_x"/>
                                          </p:val>
                                        </p:tav>
                                      </p:tavLst>
                                    </p:anim>
                                    <p:anim calcmode="lin" valueType="num">
                                      <p:cBhvr>
                                        <p:cTn id="117" dur="900" decel="100000" fill="hold"/>
                                        <p:tgtEl>
                                          <p:spTgt spid="7"/>
                                        </p:tgtEl>
                                        <p:attrNameLst>
                                          <p:attrName>ppt_y</p:attrName>
                                        </p:attrNameLst>
                                      </p:cBhvr>
                                      <p:tavLst>
                                        <p:tav tm="0">
                                          <p:val>
                                            <p:strVal val="#ppt_y+1"/>
                                          </p:val>
                                        </p:tav>
                                        <p:tav tm="100000">
                                          <p:val>
                                            <p:strVal val="#ppt_y-.03"/>
                                          </p:val>
                                        </p:tav>
                                      </p:tavLst>
                                    </p:anim>
                                    <p:anim calcmode="lin" valueType="num">
                                      <p:cBhvr>
                                        <p:cTn id="1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31" name="Google Shape;231;p8"/>
          <p:cNvGrpSpPr/>
          <p:nvPr/>
        </p:nvGrpSpPr>
        <p:grpSpPr>
          <a:xfrm>
            <a:off x="4105506" y="1233488"/>
            <a:ext cx="618455" cy="1800000"/>
            <a:chOff x="597712" y="2415605"/>
            <a:chExt cx="1076110" cy="3131998"/>
          </a:xfrm>
        </p:grpSpPr>
        <p:sp>
          <p:nvSpPr>
            <p:cNvPr id="232" name="Google Shape;232;p8"/>
            <p:cNvSpPr/>
            <p:nvPr/>
          </p:nvSpPr>
          <p:spPr>
            <a:xfrm rot="10800000">
              <a:off x="597712" y="2908359"/>
              <a:ext cx="1076110" cy="263924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33" name="Google Shape;233;p8"/>
            <p:cNvSpPr/>
            <p:nvPr/>
          </p:nvSpPr>
          <p:spPr>
            <a:xfrm>
              <a:off x="648010" y="2415605"/>
              <a:ext cx="971992" cy="972000"/>
            </a:xfrm>
            <a:prstGeom prst="ellipse">
              <a:avLst/>
            </a:prstGeom>
            <a:gradFill>
              <a:gsLst>
                <a:gs pos="0">
                  <a:srgbClr val="E1EFF9"/>
                </a:gs>
                <a:gs pos="1000">
                  <a:srgbClr val="E1EFF9"/>
                </a:gs>
                <a:gs pos="60000">
                  <a:srgbClr val="A5A5A5"/>
                </a:gs>
                <a:gs pos="100000">
                  <a:srgbClr val="A5A5A5"/>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34" name="Google Shape;234;p8"/>
          <p:cNvGrpSpPr/>
          <p:nvPr/>
        </p:nvGrpSpPr>
        <p:grpSpPr>
          <a:xfrm>
            <a:off x="2760245" y="2023201"/>
            <a:ext cx="2027688" cy="6443998"/>
            <a:chOff x="935919" y="107043"/>
            <a:chExt cx="1818452" cy="5779044"/>
          </a:xfrm>
        </p:grpSpPr>
        <p:sp>
          <p:nvSpPr>
            <p:cNvPr id="235" name="Google Shape;235;p8"/>
            <p:cNvSpPr/>
            <p:nvPr/>
          </p:nvSpPr>
          <p:spPr>
            <a:xfrm rot="10800000">
              <a:off x="935919" y="1016252"/>
              <a:ext cx="1818452" cy="4869835"/>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36" name="Google Shape;236;p8"/>
            <p:cNvSpPr/>
            <p:nvPr/>
          </p:nvSpPr>
          <p:spPr>
            <a:xfrm>
              <a:off x="942885" y="107043"/>
              <a:ext cx="1799994" cy="1800000"/>
            </a:xfrm>
            <a:prstGeom prst="ellipse">
              <a:avLst/>
            </a:prstGeom>
            <a:gradFill>
              <a:gsLst>
                <a:gs pos="0">
                  <a:schemeClr val="lt1"/>
                </a:gs>
                <a:gs pos="60000">
                  <a:schemeClr val="lt2"/>
                </a:gs>
                <a:gs pos="100000">
                  <a:srgbClr val="D8D8D8"/>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1">
              <a:noAutofit/>
            </a:bodyPr>
            <a:lstStyle/>
            <a:p>
              <a:pPr marL="0" marR="0" lvl="0" indent="0" algn="ctr" rtl="0">
                <a:lnSpc>
                  <a:spcPct val="130000"/>
                </a:lnSpc>
                <a:spcBef>
                  <a:spcPts val="0"/>
                </a:spcBef>
                <a:spcAft>
                  <a:spcPts val="0"/>
                </a:spcAft>
                <a:buNone/>
              </a:pPr>
              <a:r>
                <a:rPr lang="tr-TR" sz="7200" dirty="0">
                  <a:solidFill>
                    <a:srgbClr val="009999"/>
                  </a:solidFill>
                  <a:latin typeface="Century Gothic"/>
                  <a:ea typeface="Century Gothic"/>
                  <a:cs typeface="Century Gothic"/>
                  <a:sym typeface="Century Gothic"/>
                </a:rPr>
                <a:t>02</a:t>
              </a:r>
              <a:endParaRPr sz="4000" dirty="0">
                <a:solidFill>
                  <a:srgbClr val="009999"/>
                </a:solidFill>
                <a:latin typeface="Century Gothic"/>
                <a:ea typeface="Century Gothic"/>
                <a:cs typeface="Century Gothic"/>
                <a:sym typeface="Century Gothic"/>
              </a:endParaRPr>
            </a:p>
          </p:txBody>
        </p:sp>
      </p:grpSp>
      <p:grpSp>
        <p:nvGrpSpPr>
          <p:cNvPr id="237" name="Google Shape;237;p8"/>
          <p:cNvGrpSpPr/>
          <p:nvPr/>
        </p:nvGrpSpPr>
        <p:grpSpPr>
          <a:xfrm>
            <a:off x="1981669" y="4924887"/>
            <a:ext cx="1194018" cy="3475167"/>
            <a:chOff x="597712" y="2415605"/>
            <a:chExt cx="1076110" cy="3131998"/>
          </a:xfrm>
        </p:grpSpPr>
        <p:sp>
          <p:nvSpPr>
            <p:cNvPr id="238" name="Google Shape;238;p8"/>
            <p:cNvSpPr/>
            <p:nvPr/>
          </p:nvSpPr>
          <p:spPr>
            <a:xfrm rot="10800000">
              <a:off x="597712" y="2908359"/>
              <a:ext cx="1076110" cy="263924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39" name="Google Shape;239;p8"/>
            <p:cNvSpPr/>
            <p:nvPr/>
          </p:nvSpPr>
          <p:spPr>
            <a:xfrm>
              <a:off x="648010" y="2415605"/>
              <a:ext cx="971992" cy="972000"/>
            </a:xfrm>
            <a:prstGeom prst="ellipse">
              <a:avLst/>
            </a:prstGeom>
            <a:gradFill>
              <a:gsLst>
                <a:gs pos="0">
                  <a:srgbClr val="E1EFF9"/>
                </a:gs>
                <a:gs pos="1000">
                  <a:srgbClr val="E1EFF9"/>
                </a:gs>
                <a:gs pos="60000">
                  <a:srgbClr val="A5A5A5"/>
                </a:gs>
                <a:gs pos="100000">
                  <a:srgbClr val="A5A5A5"/>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40" name="Google Shape;240;p8"/>
          <p:cNvGrpSpPr/>
          <p:nvPr/>
        </p:nvGrpSpPr>
        <p:grpSpPr>
          <a:xfrm>
            <a:off x="4481255" y="4431190"/>
            <a:ext cx="618455" cy="1800000"/>
            <a:chOff x="597712" y="2415605"/>
            <a:chExt cx="1076110" cy="3131998"/>
          </a:xfrm>
        </p:grpSpPr>
        <p:sp>
          <p:nvSpPr>
            <p:cNvPr id="241" name="Google Shape;241;p8"/>
            <p:cNvSpPr/>
            <p:nvPr/>
          </p:nvSpPr>
          <p:spPr>
            <a:xfrm rot="10800000">
              <a:off x="597712" y="2908359"/>
              <a:ext cx="1076110" cy="263924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42" name="Google Shape;242;p8"/>
            <p:cNvSpPr/>
            <p:nvPr/>
          </p:nvSpPr>
          <p:spPr>
            <a:xfrm>
              <a:off x="648010" y="2415605"/>
              <a:ext cx="971992" cy="972000"/>
            </a:xfrm>
            <a:prstGeom prst="ellipse">
              <a:avLst/>
            </a:prstGeom>
            <a:gradFill>
              <a:gsLst>
                <a:gs pos="0">
                  <a:srgbClr val="FFF5CE"/>
                </a:gs>
                <a:gs pos="1000">
                  <a:srgbClr val="FFF5CE"/>
                </a:gs>
                <a:gs pos="60000">
                  <a:srgbClr val="009999"/>
                </a:gs>
                <a:gs pos="100000">
                  <a:srgbClr val="009999"/>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43" name="Google Shape;243;p8"/>
          <p:cNvGrpSpPr/>
          <p:nvPr/>
        </p:nvGrpSpPr>
        <p:grpSpPr>
          <a:xfrm>
            <a:off x="1033964" y="2075338"/>
            <a:ext cx="1150325" cy="3348000"/>
            <a:chOff x="597712" y="2415605"/>
            <a:chExt cx="1076110" cy="3131998"/>
          </a:xfrm>
        </p:grpSpPr>
        <p:sp>
          <p:nvSpPr>
            <p:cNvPr id="244" name="Google Shape;244;p8"/>
            <p:cNvSpPr/>
            <p:nvPr/>
          </p:nvSpPr>
          <p:spPr>
            <a:xfrm rot="10800000">
              <a:off x="597712" y="2908359"/>
              <a:ext cx="1076110" cy="263924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45" name="Google Shape;245;p8"/>
            <p:cNvSpPr/>
            <p:nvPr/>
          </p:nvSpPr>
          <p:spPr>
            <a:xfrm>
              <a:off x="648010" y="2415605"/>
              <a:ext cx="971992" cy="972000"/>
            </a:xfrm>
            <a:prstGeom prst="ellipse">
              <a:avLst/>
            </a:prstGeom>
            <a:gradFill>
              <a:gsLst>
                <a:gs pos="0">
                  <a:srgbClr val="FFF5CE"/>
                </a:gs>
                <a:gs pos="1000">
                  <a:srgbClr val="FFF5CE"/>
                </a:gs>
                <a:gs pos="60000">
                  <a:srgbClr val="009999"/>
                </a:gs>
                <a:gs pos="100000">
                  <a:srgbClr val="009999"/>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sp>
        <p:nvSpPr>
          <p:cNvPr id="246" name="Google Shape;246;p8"/>
          <p:cNvSpPr txBox="1"/>
          <p:nvPr/>
        </p:nvSpPr>
        <p:spPr>
          <a:xfrm>
            <a:off x="6745025" y="2472759"/>
            <a:ext cx="4756413" cy="1107996"/>
          </a:xfrm>
          <a:prstGeom prst="rect">
            <a:avLst/>
          </a:prstGeom>
          <a:noFill/>
          <a:ln>
            <a:noFill/>
          </a:ln>
          <a:effectLst>
            <a:outerShdw dist="25400" dir="5400000" algn="t" rotWithShape="0">
              <a:schemeClr val="lt1">
                <a:alpha val="40000"/>
              </a:schemeClr>
            </a:outerShdw>
          </a:effectLst>
        </p:spPr>
        <p:txBody>
          <a:bodyPr spcFirstLastPara="1" wrap="square" lIns="91425" tIns="45700" rIns="91425" bIns="45700" anchor="b" anchorCtr="0">
            <a:noAutofit/>
          </a:bodyPr>
          <a:lstStyle/>
          <a:p>
            <a:pPr marL="0" marR="0" lvl="0" indent="0" algn="l" rtl="0">
              <a:spcBef>
                <a:spcPts val="0"/>
              </a:spcBef>
              <a:spcAft>
                <a:spcPts val="0"/>
              </a:spcAft>
              <a:buNone/>
            </a:pPr>
            <a:r>
              <a:rPr lang="tr-TR" sz="5100" b="1" dirty="0">
                <a:solidFill>
                  <a:srgbClr val="009999"/>
                </a:solidFill>
                <a:latin typeface="Century Gothic"/>
                <a:ea typeface="Century Gothic"/>
                <a:cs typeface="Century Gothic"/>
                <a:sym typeface="Century Gothic"/>
              </a:rPr>
              <a:t>E. COLI</a:t>
            </a:r>
            <a:endParaRPr sz="5100" b="1" dirty="0">
              <a:solidFill>
                <a:srgbClr val="009999"/>
              </a:solidFill>
              <a:latin typeface="Century Gothic"/>
              <a:ea typeface="Century Gothic"/>
              <a:cs typeface="Century Gothic"/>
              <a:sym typeface="Century Gothic"/>
            </a:endParaRPr>
          </a:p>
        </p:txBody>
      </p:sp>
      <p:sp>
        <p:nvSpPr>
          <p:cNvPr id="247" name="Google Shape;247;p8"/>
          <p:cNvSpPr/>
          <p:nvPr/>
        </p:nvSpPr>
        <p:spPr>
          <a:xfrm>
            <a:off x="711359" y="-348275"/>
            <a:ext cx="180000" cy="18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48" name="Google Shape;248;p8"/>
          <p:cNvSpPr txBox="1"/>
          <p:nvPr/>
        </p:nvSpPr>
        <p:spPr>
          <a:xfrm>
            <a:off x="6840179" y="3580754"/>
            <a:ext cx="3933838" cy="1842583"/>
          </a:xfrm>
          <a:prstGeom prst="rect">
            <a:avLst/>
          </a:prstGeom>
          <a:noFill/>
          <a:ln>
            <a:noFill/>
          </a:ln>
        </p:spPr>
        <p:txBody>
          <a:bodyPr spcFirstLastPara="1" wrap="square" lIns="91425" tIns="45700" rIns="91425" bIns="45700" anchor="t" anchorCtr="0">
            <a:noAutofit/>
          </a:bodyPr>
          <a:lstStyle/>
          <a:p>
            <a:pPr lvl="0"/>
            <a:r>
              <a:rPr lang="tr-TR" sz="3200" dirty="0">
                <a:solidFill>
                  <a:srgbClr val="009999"/>
                </a:solidFill>
                <a:latin typeface="Century Gothic"/>
                <a:ea typeface="Century Gothic"/>
                <a:cs typeface="Century Gothic"/>
                <a:sym typeface="Century Gothic"/>
              </a:rPr>
              <a:t>THE PROTOTYPICAL PROKARYOTE</a:t>
            </a:r>
          </a:p>
        </p:txBody>
      </p:sp>
      <p:pic>
        <p:nvPicPr>
          <p:cNvPr id="23" name="Picture 22" descr="Logo&#10;&#10;Description automatically generated">
            <a:extLst>
              <a:ext uri="{FF2B5EF4-FFF2-40B4-BE49-F238E27FC236}">
                <a16:creationId xmlns:a16="http://schemas.microsoft.com/office/drawing/2014/main" id="{41149C59-A2C7-6642-A719-D1DBFF47C9FC}"/>
              </a:ext>
            </a:extLst>
          </p:cNvPr>
          <p:cNvPicPr>
            <a:picLocks noChangeAspect="1"/>
          </p:cNvPicPr>
          <p:nvPr/>
        </p:nvPicPr>
        <p:blipFill rotWithShape="1">
          <a:blip r:embed="rId3"/>
          <a:srcRect l="26547" t="16193" r="23656" b="45758"/>
          <a:stretch/>
        </p:blipFill>
        <p:spPr>
          <a:xfrm>
            <a:off x="10443066" y="46900"/>
            <a:ext cx="1634034" cy="1248500"/>
          </a:xfrm>
          <a:prstGeom prst="rect">
            <a:avLst/>
          </a:prstGeom>
        </p:spPr>
      </p:pic>
    </p:spTree>
    <p:extLst>
      <p:ext uri="{BB962C8B-B14F-4D97-AF65-F5344CB8AC3E}">
        <p14:creationId xmlns:p14="http://schemas.microsoft.com/office/powerpoint/2010/main" val="3605255037"/>
      </p:ext>
    </p:extLst>
  </p:cSld>
  <p:clrMapOvr>
    <a:masterClrMapping/>
  </p:clrMapOvr>
  <mc:AlternateContent xmlns:mc="http://schemas.openxmlformats.org/markup-compatibility/2006" xmlns:p14="http://schemas.microsoft.com/office/powerpoint/2010/main">
    <mc:Choice Requires="p14">
      <p:transition spd="slow" p14:dur="2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1"/>
                                        </p:tgtEl>
                                        <p:attrNameLst>
                                          <p:attrName>style.visibility</p:attrName>
                                        </p:attrNameLst>
                                      </p:cBhvr>
                                      <p:to>
                                        <p:strVal val="visible"/>
                                      </p:to>
                                    </p:set>
                                    <p:anim calcmode="lin" valueType="num">
                                      <p:cBhvr additive="base">
                                        <p:cTn id="7" dur="1250"/>
                                        <p:tgtEl>
                                          <p:spTgt spid="23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250"/>
                                  </p:stCondLst>
                                  <p:childTnLst>
                                    <p:set>
                                      <p:cBhvr>
                                        <p:cTn id="9" dur="1" fill="hold">
                                          <p:stCondLst>
                                            <p:cond delay="0"/>
                                          </p:stCondLst>
                                        </p:cTn>
                                        <p:tgtEl>
                                          <p:spTgt spid="243"/>
                                        </p:tgtEl>
                                        <p:attrNameLst>
                                          <p:attrName>style.visibility</p:attrName>
                                        </p:attrNameLst>
                                      </p:cBhvr>
                                      <p:to>
                                        <p:strVal val="visible"/>
                                      </p:to>
                                    </p:set>
                                    <p:anim calcmode="lin" valueType="num">
                                      <p:cBhvr additive="base">
                                        <p:cTn id="10" dur="1250"/>
                                        <p:tgtEl>
                                          <p:spTgt spid="24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234"/>
                                        </p:tgtEl>
                                        <p:attrNameLst>
                                          <p:attrName>style.visibility</p:attrName>
                                        </p:attrNameLst>
                                      </p:cBhvr>
                                      <p:to>
                                        <p:strVal val="visible"/>
                                      </p:to>
                                    </p:set>
                                    <p:anim calcmode="lin" valueType="num">
                                      <p:cBhvr additive="base">
                                        <p:cTn id="13" dur="1250"/>
                                        <p:tgtEl>
                                          <p:spTgt spid="23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240"/>
                                        </p:tgtEl>
                                        <p:attrNameLst>
                                          <p:attrName>style.visibility</p:attrName>
                                        </p:attrNameLst>
                                      </p:cBhvr>
                                      <p:to>
                                        <p:strVal val="visible"/>
                                      </p:to>
                                    </p:set>
                                    <p:anim calcmode="lin" valueType="num">
                                      <p:cBhvr additive="base">
                                        <p:cTn id="16" dur="1250"/>
                                        <p:tgtEl>
                                          <p:spTgt spid="240"/>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237"/>
                                        </p:tgtEl>
                                        <p:attrNameLst>
                                          <p:attrName>style.visibility</p:attrName>
                                        </p:attrNameLst>
                                      </p:cBhvr>
                                      <p:to>
                                        <p:strVal val="visible"/>
                                      </p:to>
                                    </p:set>
                                    <p:anim calcmode="lin" valueType="num">
                                      <p:cBhvr additive="base">
                                        <p:cTn id="19" dur="1250"/>
                                        <p:tgtEl>
                                          <p:spTgt spid="237"/>
                                        </p:tgtEl>
                                        <p:attrNameLst>
                                          <p:attrName>ppt_y</p:attrName>
                                        </p:attrNameLst>
                                      </p:cBhvr>
                                      <p:tavLst>
                                        <p:tav tm="0">
                                          <p:val>
                                            <p:strVal val="#ppt_y+1"/>
                                          </p:val>
                                        </p:tav>
                                        <p:tav tm="100000">
                                          <p:val>
                                            <p:strVal val="#ppt_y"/>
                                          </p:val>
                                        </p:tav>
                                      </p:tavLst>
                                    </p:anim>
                                  </p:childTnLst>
                                </p:cTn>
                              </p:par>
                              <p:par>
                                <p:cTn id="20" presetID="2" presetClass="entr" presetSubtype="2" fill="hold" nodeType="withEffect">
                                  <p:stCondLst>
                                    <p:cond delay="1000"/>
                                  </p:stCondLst>
                                  <p:childTnLst>
                                    <p:set>
                                      <p:cBhvr>
                                        <p:cTn id="21" dur="1" fill="hold">
                                          <p:stCondLst>
                                            <p:cond delay="0"/>
                                          </p:stCondLst>
                                        </p:cTn>
                                        <p:tgtEl>
                                          <p:spTgt spid="246"/>
                                        </p:tgtEl>
                                        <p:attrNameLst>
                                          <p:attrName>style.visibility</p:attrName>
                                        </p:attrNameLst>
                                      </p:cBhvr>
                                      <p:to>
                                        <p:strVal val="visible"/>
                                      </p:to>
                                    </p:set>
                                    <p:anim calcmode="lin" valueType="num">
                                      <p:cBhvr additive="base">
                                        <p:cTn id="22" dur="1500"/>
                                        <p:tgtEl>
                                          <p:spTgt spid="246"/>
                                        </p:tgtEl>
                                        <p:attrNameLst>
                                          <p:attrName>ppt_x</p:attrName>
                                        </p:attrNameLst>
                                      </p:cBhvr>
                                      <p:tavLst>
                                        <p:tav tm="0">
                                          <p:val>
                                            <p:strVal val="#ppt_x+1"/>
                                          </p:val>
                                        </p:tav>
                                        <p:tav tm="100000">
                                          <p:val>
                                            <p:strVal val="#ppt_x"/>
                                          </p:val>
                                        </p:tav>
                                      </p:tavLst>
                                    </p:anim>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247"/>
                                        </p:tgtEl>
                                        <p:attrNameLst>
                                          <p:attrName>style.visibility</p:attrName>
                                        </p:attrNameLst>
                                      </p:cBhvr>
                                      <p:to>
                                        <p:strVal val="visible"/>
                                      </p:to>
                                    </p:set>
                                    <p:animEffect transition="in" filter="fade">
                                      <p:cBhvr>
                                        <p:cTn id="26" dur="1000"/>
                                        <p:tgtEl>
                                          <p:spTgt spid="247"/>
                                        </p:tgtEl>
                                      </p:cBhvr>
                                    </p:animEffect>
                                  </p:childTnLst>
                                </p:cTn>
                              </p:par>
                              <p:par>
                                <p:cTn id="27" presetID="10" presetClass="entr" presetSubtype="0" fill="hold" nodeType="withEffect">
                                  <p:stCondLst>
                                    <p:cond delay="0"/>
                                  </p:stCondLst>
                                  <p:childTnLst>
                                    <p:set>
                                      <p:cBhvr>
                                        <p:cTn id="28" dur="1" fill="hold">
                                          <p:stCondLst>
                                            <p:cond delay="0"/>
                                          </p:stCondLst>
                                        </p:cTn>
                                        <p:tgtEl>
                                          <p:spTgt spid="248"/>
                                        </p:tgtEl>
                                        <p:attrNameLst>
                                          <p:attrName>style.visibility</p:attrName>
                                        </p:attrNameLst>
                                      </p:cBhvr>
                                      <p:to>
                                        <p:strVal val="visible"/>
                                      </p:to>
                                    </p:set>
                                    <p:animEffect transition="in" filter="fade">
                                      <p:cBhvr>
                                        <p:cTn id="29" dur="1000"/>
                                        <p:tgtEl>
                                          <p:spTgt spid="248"/>
                                        </p:tgtEl>
                                      </p:cBhvr>
                                    </p:animEffect>
                                  </p:childTnLst>
                                </p:cTn>
                              </p:par>
                              <p:par>
                                <p:cTn id="30" presetID="37" presetClass="entr" presetSubtype="0" fill="hold" nodeType="withEffect">
                                  <p:stCondLst>
                                    <p:cond delay="20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900" decel="100000" fill="hold"/>
                                        <p:tgtEl>
                                          <p:spTgt spid="23"/>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 COLI</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THE PROTOTYPICAL PROKARYOTE</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30" y="1541470"/>
            <a:ext cx="6946032" cy="474503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Escherichia coli Is the Most-Studied Prokaryotic Cell </a:t>
            </a:r>
          </a:p>
          <a:p>
            <a:pPr marL="285750" indent="-285750">
              <a:buFont typeface="Arial" panose="020B0604020202020204" pitchFamily="34" charset="0"/>
              <a:buChar char="•"/>
            </a:pPr>
            <a:endParaRPr lang="en-US" sz="2000" b="1"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The E. coli cell is about 2 </a:t>
            </a:r>
            <a:r>
              <a:rPr lang="el-GR" sz="2000" dirty="0">
                <a:solidFill>
                  <a:srgbClr val="3F3F3F"/>
                </a:solidFill>
                <a:latin typeface="Century Gothic"/>
                <a:ea typeface="Century Gothic"/>
                <a:cs typeface="Century Gothic"/>
                <a:sym typeface="Century Gothic"/>
              </a:rPr>
              <a:t>μ</a:t>
            </a:r>
            <a:r>
              <a:rPr lang="en-US" sz="2000" dirty="0">
                <a:solidFill>
                  <a:srgbClr val="3F3F3F"/>
                </a:solidFill>
                <a:latin typeface="Century Gothic"/>
                <a:ea typeface="Century Gothic"/>
                <a:cs typeface="Century Gothic"/>
                <a:sym typeface="Century Gothic"/>
              </a:rPr>
              <a:t>m long and a little less than 1 </a:t>
            </a:r>
            <a:r>
              <a:rPr lang="el-GR" sz="2000" dirty="0">
                <a:solidFill>
                  <a:srgbClr val="3F3F3F"/>
                </a:solidFill>
                <a:latin typeface="Century Gothic"/>
                <a:ea typeface="Century Gothic"/>
                <a:cs typeface="Century Gothic"/>
                <a:sym typeface="Century Gothic"/>
              </a:rPr>
              <a:t>μ</a:t>
            </a:r>
            <a:r>
              <a:rPr lang="en-US" sz="2000" dirty="0">
                <a:solidFill>
                  <a:srgbClr val="3F3F3F"/>
                </a:solidFill>
                <a:latin typeface="Century Gothic"/>
                <a:ea typeface="Century Gothic"/>
                <a:cs typeface="Century Gothic"/>
                <a:sym typeface="Century Gothic"/>
              </a:rPr>
              <a:t>m in diameter. E. coli is a usually harmless inhabitant of the human intestinal tract.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It has a protective outer membrane and an inner plasma membrane.</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Between the inner and outer membranes is a thin but strong layer of polymers called peptidoglycans</a:t>
            </a:r>
          </a:p>
          <a:p>
            <a:pPr marL="285750" indent="-285750">
              <a:buFont typeface="Arial" panose="020B0604020202020204" pitchFamily="34" charset="0"/>
              <a:buChar char="•"/>
            </a:pPr>
            <a:endParaRPr lang="en-US" sz="1800"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pic>
        <p:nvPicPr>
          <p:cNvPr id="3" name="Picture 2" descr="Diagram&#10;&#10;Description automatically generated">
            <a:extLst>
              <a:ext uri="{FF2B5EF4-FFF2-40B4-BE49-F238E27FC236}">
                <a16:creationId xmlns:a16="http://schemas.microsoft.com/office/drawing/2014/main" id="{D812DF5D-A406-7841-8A0D-1FB13CCFE6F5}"/>
              </a:ext>
            </a:extLst>
          </p:cNvPr>
          <p:cNvPicPr>
            <a:picLocks noChangeAspect="1"/>
          </p:cNvPicPr>
          <p:nvPr/>
        </p:nvPicPr>
        <p:blipFill>
          <a:blip r:embed="rId3"/>
          <a:stretch>
            <a:fillRect/>
          </a:stretch>
        </p:blipFill>
        <p:spPr>
          <a:xfrm>
            <a:off x="8044084" y="149898"/>
            <a:ext cx="3988889" cy="6558204"/>
          </a:xfrm>
          <a:prstGeom prst="rect">
            <a:avLst/>
          </a:prstGeom>
        </p:spPr>
      </p:pic>
    </p:spTree>
    <p:extLst>
      <p:ext uri="{BB962C8B-B14F-4D97-AF65-F5344CB8AC3E}">
        <p14:creationId xmlns:p14="http://schemas.microsoft.com/office/powerpoint/2010/main" val="34911463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 COLI</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THE PROTOTYPICAL PROKARYOTE</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605341" y="1541470"/>
            <a:ext cx="5715946" cy="4502758"/>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Cell envelope Structure varies with type of bacteria.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Because of differences in the cell envelope structure, some eubacteria (gram- positive bacteria) retain Gram’s stain, and others (gram-negative bacteria) do not.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E. coli is gram-negative.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pic>
        <p:nvPicPr>
          <p:cNvPr id="3" name="Picture 2" descr="A picture containing text&#10;&#10;Description automatically generated">
            <a:extLst>
              <a:ext uri="{FF2B5EF4-FFF2-40B4-BE49-F238E27FC236}">
                <a16:creationId xmlns:a16="http://schemas.microsoft.com/office/drawing/2014/main" id="{A96C2E39-99B8-FA43-A173-2B549085A21B}"/>
              </a:ext>
            </a:extLst>
          </p:cNvPr>
          <p:cNvPicPr>
            <a:picLocks noChangeAspect="1"/>
          </p:cNvPicPr>
          <p:nvPr/>
        </p:nvPicPr>
        <p:blipFill>
          <a:blip r:embed="rId3"/>
          <a:stretch>
            <a:fillRect/>
          </a:stretch>
        </p:blipFill>
        <p:spPr>
          <a:xfrm>
            <a:off x="6650124" y="274630"/>
            <a:ext cx="5143984" cy="6283574"/>
          </a:xfrm>
          <a:prstGeom prst="rect">
            <a:avLst/>
          </a:prstGeom>
        </p:spPr>
      </p:pic>
    </p:spTree>
    <p:extLst>
      <p:ext uri="{BB962C8B-B14F-4D97-AF65-F5344CB8AC3E}">
        <p14:creationId xmlns:p14="http://schemas.microsoft.com/office/powerpoint/2010/main" val="837183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31" name="Google Shape;231;p8"/>
          <p:cNvGrpSpPr/>
          <p:nvPr/>
        </p:nvGrpSpPr>
        <p:grpSpPr>
          <a:xfrm>
            <a:off x="4105506" y="1233488"/>
            <a:ext cx="618455" cy="1800000"/>
            <a:chOff x="597712" y="2415605"/>
            <a:chExt cx="1076110" cy="3131998"/>
          </a:xfrm>
        </p:grpSpPr>
        <p:sp>
          <p:nvSpPr>
            <p:cNvPr id="232" name="Google Shape;232;p8"/>
            <p:cNvSpPr/>
            <p:nvPr/>
          </p:nvSpPr>
          <p:spPr>
            <a:xfrm rot="10800000">
              <a:off x="597712" y="2908359"/>
              <a:ext cx="1076110" cy="263924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33" name="Google Shape;233;p8"/>
            <p:cNvSpPr/>
            <p:nvPr/>
          </p:nvSpPr>
          <p:spPr>
            <a:xfrm>
              <a:off x="648010" y="2415605"/>
              <a:ext cx="971992" cy="972000"/>
            </a:xfrm>
            <a:prstGeom prst="ellipse">
              <a:avLst/>
            </a:prstGeom>
            <a:gradFill>
              <a:gsLst>
                <a:gs pos="0">
                  <a:srgbClr val="E1EFF9"/>
                </a:gs>
                <a:gs pos="1000">
                  <a:srgbClr val="E1EFF9"/>
                </a:gs>
                <a:gs pos="60000">
                  <a:srgbClr val="A5A5A5"/>
                </a:gs>
                <a:gs pos="100000">
                  <a:srgbClr val="A5A5A5"/>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34" name="Google Shape;234;p8"/>
          <p:cNvGrpSpPr/>
          <p:nvPr/>
        </p:nvGrpSpPr>
        <p:grpSpPr>
          <a:xfrm>
            <a:off x="2760245" y="2023201"/>
            <a:ext cx="2027688" cy="6443998"/>
            <a:chOff x="935919" y="107043"/>
            <a:chExt cx="1818452" cy="5779044"/>
          </a:xfrm>
        </p:grpSpPr>
        <p:sp>
          <p:nvSpPr>
            <p:cNvPr id="235" name="Google Shape;235;p8"/>
            <p:cNvSpPr/>
            <p:nvPr/>
          </p:nvSpPr>
          <p:spPr>
            <a:xfrm rot="10800000">
              <a:off x="935919" y="1016252"/>
              <a:ext cx="1818452" cy="4869835"/>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36" name="Google Shape;236;p8"/>
            <p:cNvSpPr/>
            <p:nvPr/>
          </p:nvSpPr>
          <p:spPr>
            <a:xfrm>
              <a:off x="942885" y="107043"/>
              <a:ext cx="1799994" cy="1800000"/>
            </a:xfrm>
            <a:prstGeom prst="ellipse">
              <a:avLst/>
            </a:prstGeom>
            <a:gradFill>
              <a:gsLst>
                <a:gs pos="0">
                  <a:schemeClr val="lt1"/>
                </a:gs>
                <a:gs pos="60000">
                  <a:schemeClr val="lt2"/>
                </a:gs>
                <a:gs pos="100000">
                  <a:srgbClr val="D8D8D8"/>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1">
              <a:noAutofit/>
            </a:bodyPr>
            <a:lstStyle/>
            <a:p>
              <a:pPr marL="0" marR="0" lvl="0" indent="0" algn="ctr" rtl="0">
                <a:lnSpc>
                  <a:spcPct val="130000"/>
                </a:lnSpc>
                <a:spcBef>
                  <a:spcPts val="0"/>
                </a:spcBef>
                <a:spcAft>
                  <a:spcPts val="0"/>
                </a:spcAft>
                <a:buNone/>
              </a:pPr>
              <a:r>
                <a:rPr lang="tr-TR" sz="7200" dirty="0">
                  <a:solidFill>
                    <a:srgbClr val="009999"/>
                  </a:solidFill>
                  <a:latin typeface="Century Gothic"/>
                  <a:ea typeface="Century Gothic"/>
                  <a:cs typeface="Century Gothic"/>
                  <a:sym typeface="Century Gothic"/>
                </a:rPr>
                <a:t>03</a:t>
              </a:r>
              <a:endParaRPr sz="4000" dirty="0">
                <a:solidFill>
                  <a:srgbClr val="009999"/>
                </a:solidFill>
                <a:latin typeface="Century Gothic"/>
                <a:ea typeface="Century Gothic"/>
                <a:cs typeface="Century Gothic"/>
                <a:sym typeface="Century Gothic"/>
              </a:endParaRPr>
            </a:p>
          </p:txBody>
        </p:sp>
      </p:grpSp>
      <p:grpSp>
        <p:nvGrpSpPr>
          <p:cNvPr id="237" name="Google Shape;237;p8"/>
          <p:cNvGrpSpPr/>
          <p:nvPr/>
        </p:nvGrpSpPr>
        <p:grpSpPr>
          <a:xfrm>
            <a:off x="1981669" y="4924887"/>
            <a:ext cx="1194018" cy="3475167"/>
            <a:chOff x="597712" y="2415605"/>
            <a:chExt cx="1076110" cy="3131998"/>
          </a:xfrm>
        </p:grpSpPr>
        <p:sp>
          <p:nvSpPr>
            <p:cNvPr id="238" name="Google Shape;238;p8"/>
            <p:cNvSpPr/>
            <p:nvPr/>
          </p:nvSpPr>
          <p:spPr>
            <a:xfrm rot="10800000">
              <a:off x="597712" y="2908359"/>
              <a:ext cx="1076110" cy="263924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39" name="Google Shape;239;p8"/>
            <p:cNvSpPr/>
            <p:nvPr/>
          </p:nvSpPr>
          <p:spPr>
            <a:xfrm>
              <a:off x="648010" y="2415605"/>
              <a:ext cx="971992" cy="972000"/>
            </a:xfrm>
            <a:prstGeom prst="ellipse">
              <a:avLst/>
            </a:prstGeom>
            <a:gradFill>
              <a:gsLst>
                <a:gs pos="0">
                  <a:srgbClr val="E1EFF9"/>
                </a:gs>
                <a:gs pos="1000">
                  <a:srgbClr val="E1EFF9"/>
                </a:gs>
                <a:gs pos="60000">
                  <a:srgbClr val="A5A5A5"/>
                </a:gs>
                <a:gs pos="100000">
                  <a:srgbClr val="A5A5A5"/>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40" name="Google Shape;240;p8"/>
          <p:cNvGrpSpPr/>
          <p:nvPr/>
        </p:nvGrpSpPr>
        <p:grpSpPr>
          <a:xfrm>
            <a:off x="4481255" y="4431190"/>
            <a:ext cx="618455" cy="1800000"/>
            <a:chOff x="597712" y="2415605"/>
            <a:chExt cx="1076110" cy="3131998"/>
          </a:xfrm>
        </p:grpSpPr>
        <p:sp>
          <p:nvSpPr>
            <p:cNvPr id="241" name="Google Shape;241;p8"/>
            <p:cNvSpPr/>
            <p:nvPr/>
          </p:nvSpPr>
          <p:spPr>
            <a:xfrm rot="10800000">
              <a:off x="597712" y="2908359"/>
              <a:ext cx="1076110" cy="263924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42" name="Google Shape;242;p8"/>
            <p:cNvSpPr/>
            <p:nvPr/>
          </p:nvSpPr>
          <p:spPr>
            <a:xfrm>
              <a:off x="648010" y="2415605"/>
              <a:ext cx="971992" cy="972000"/>
            </a:xfrm>
            <a:prstGeom prst="ellipse">
              <a:avLst/>
            </a:prstGeom>
            <a:gradFill>
              <a:gsLst>
                <a:gs pos="0">
                  <a:srgbClr val="FFF5CE"/>
                </a:gs>
                <a:gs pos="1000">
                  <a:srgbClr val="FFF5CE"/>
                </a:gs>
                <a:gs pos="60000">
                  <a:srgbClr val="009999"/>
                </a:gs>
                <a:gs pos="100000">
                  <a:srgbClr val="009999"/>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43" name="Google Shape;243;p8"/>
          <p:cNvGrpSpPr/>
          <p:nvPr/>
        </p:nvGrpSpPr>
        <p:grpSpPr>
          <a:xfrm>
            <a:off x="1033964" y="2075338"/>
            <a:ext cx="1150325" cy="3348000"/>
            <a:chOff x="597712" y="2415605"/>
            <a:chExt cx="1076110" cy="3131998"/>
          </a:xfrm>
        </p:grpSpPr>
        <p:sp>
          <p:nvSpPr>
            <p:cNvPr id="244" name="Google Shape;244;p8"/>
            <p:cNvSpPr/>
            <p:nvPr/>
          </p:nvSpPr>
          <p:spPr>
            <a:xfrm rot="10800000">
              <a:off x="597712" y="2908359"/>
              <a:ext cx="1076110" cy="263924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45" name="Google Shape;245;p8"/>
            <p:cNvSpPr/>
            <p:nvPr/>
          </p:nvSpPr>
          <p:spPr>
            <a:xfrm>
              <a:off x="648010" y="2415605"/>
              <a:ext cx="971992" cy="972000"/>
            </a:xfrm>
            <a:prstGeom prst="ellipse">
              <a:avLst/>
            </a:prstGeom>
            <a:gradFill>
              <a:gsLst>
                <a:gs pos="0">
                  <a:srgbClr val="FFF5CE"/>
                </a:gs>
                <a:gs pos="1000">
                  <a:srgbClr val="FFF5CE"/>
                </a:gs>
                <a:gs pos="60000">
                  <a:srgbClr val="009999"/>
                </a:gs>
                <a:gs pos="100000">
                  <a:srgbClr val="009999"/>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sp>
        <p:nvSpPr>
          <p:cNvPr id="246" name="Google Shape;246;p8"/>
          <p:cNvSpPr txBox="1"/>
          <p:nvPr/>
        </p:nvSpPr>
        <p:spPr>
          <a:xfrm>
            <a:off x="6745025" y="2472759"/>
            <a:ext cx="4756413" cy="1107996"/>
          </a:xfrm>
          <a:prstGeom prst="rect">
            <a:avLst/>
          </a:prstGeom>
          <a:noFill/>
          <a:ln>
            <a:noFill/>
          </a:ln>
          <a:effectLst>
            <a:outerShdw dist="25400" dir="5400000" algn="t" rotWithShape="0">
              <a:schemeClr val="lt1">
                <a:alpha val="40000"/>
              </a:schemeClr>
            </a:outerShdw>
          </a:effectLst>
        </p:spPr>
        <p:txBody>
          <a:bodyPr spcFirstLastPara="1" wrap="square" lIns="91425" tIns="45700" rIns="91425" bIns="45700" anchor="b" anchorCtr="0">
            <a:noAutofit/>
          </a:bodyPr>
          <a:lstStyle/>
          <a:p>
            <a:pPr marL="0" marR="0" lvl="0" indent="0" algn="l" rtl="0">
              <a:spcBef>
                <a:spcPts val="0"/>
              </a:spcBef>
              <a:spcAft>
                <a:spcPts val="0"/>
              </a:spcAft>
              <a:buNone/>
            </a:pPr>
            <a:r>
              <a:rPr lang="tr-TR" sz="5100" b="1" dirty="0">
                <a:solidFill>
                  <a:srgbClr val="009999"/>
                </a:solidFill>
                <a:latin typeface="Century Gothic"/>
                <a:ea typeface="Century Gothic"/>
                <a:cs typeface="Century Gothic"/>
                <a:sym typeface="Century Gothic"/>
              </a:rPr>
              <a:t>EUKARYOTIC CELLS</a:t>
            </a:r>
            <a:endParaRPr sz="5100" b="1" dirty="0">
              <a:solidFill>
                <a:srgbClr val="009999"/>
              </a:solidFill>
              <a:latin typeface="Century Gothic"/>
              <a:ea typeface="Century Gothic"/>
              <a:cs typeface="Century Gothic"/>
              <a:sym typeface="Century Gothic"/>
            </a:endParaRPr>
          </a:p>
        </p:txBody>
      </p:sp>
      <p:sp>
        <p:nvSpPr>
          <p:cNvPr id="247" name="Google Shape;247;p8"/>
          <p:cNvSpPr/>
          <p:nvPr/>
        </p:nvSpPr>
        <p:spPr>
          <a:xfrm>
            <a:off x="711359" y="-348275"/>
            <a:ext cx="180000" cy="18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48" name="Google Shape;248;p8"/>
          <p:cNvSpPr txBox="1"/>
          <p:nvPr/>
        </p:nvSpPr>
        <p:spPr>
          <a:xfrm>
            <a:off x="6840179" y="3580754"/>
            <a:ext cx="3933838" cy="1842583"/>
          </a:xfrm>
          <a:prstGeom prst="rect">
            <a:avLst/>
          </a:prstGeom>
          <a:noFill/>
          <a:ln>
            <a:noFill/>
          </a:ln>
        </p:spPr>
        <p:txBody>
          <a:bodyPr spcFirstLastPara="1" wrap="square" lIns="91425" tIns="45700" rIns="91425" bIns="45700" anchor="t" anchorCtr="0">
            <a:noAutofit/>
          </a:bodyPr>
          <a:lstStyle/>
          <a:p>
            <a:pPr lvl="0"/>
            <a:r>
              <a:rPr lang="tr-TR" sz="3200" dirty="0">
                <a:solidFill>
                  <a:srgbClr val="009999"/>
                </a:solidFill>
                <a:latin typeface="Century Gothic"/>
                <a:ea typeface="Century Gothic"/>
                <a:cs typeface="Century Gothic"/>
                <a:sym typeface="Century Gothic"/>
              </a:rPr>
              <a:t>MEMBRANOUS ORGANELLES</a:t>
            </a:r>
          </a:p>
        </p:txBody>
      </p:sp>
      <p:pic>
        <p:nvPicPr>
          <p:cNvPr id="23" name="Picture 22" descr="Logo&#10;&#10;Description automatically generated">
            <a:extLst>
              <a:ext uri="{FF2B5EF4-FFF2-40B4-BE49-F238E27FC236}">
                <a16:creationId xmlns:a16="http://schemas.microsoft.com/office/drawing/2014/main" id="{41149C59-A2C7-6642-A719-D1DBFF47C9FC}"/>
              </a:ext>
            </a:extLst>
          </p:cNvPr>
          <p:cNvPicPr>
            <a:picLocks noChangeAspect="1"/>
          </p:cNvPicPr>
          <p:nvPr/>
        </p:nvPicPr>
        <p:blipFill rotWithShape="1">
          <a:blip r:embed="rId3"/>
          <a:srcRect l="26547" t="16193" r="23656" b="45758"/>
          <a:stretch/>
        </p:blipFill>
        <p:spPr>
          <a:xfrm>
            <a:off x="10443066" y="46900"/>
            <a:ext cx="1634034" cy="1248500"/>
          </a:xfrm>
          <a:prstGeom prst="rect">
            <a:avLst/>
          </a:prstGeom>
        </p:spPr>
      </p:pic>
    </p:spTree>
    <p:extLst>
      <p:ext uri="{BB962C8B-B14F-4D97-AF65-F5344CB8AC3E}">
        <p14:creationId xmlns:p14="http://schemas.microsoft.com/office/powerpoint/2010/main" val="3651495838"/>
      </p:ext>
    </p:extLst>
  </p:cSld>
  <p:clrMapOvr>
    <a:masterClrMapping/>
  </p:clrMapOvr>
  <mc:AlternateContent xmlns:mc="http://schemas.openxmlformats.org/markup-compatibility/2006" xmlns:p14="http://schemas.microsoft.com/office/powerpoint/2010/main">
    <mc:Choice Requires="p14">
      <p:transition spd="slow" p14:dur="2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1"/>
                                        </p:tgtEl>
                                        <p:attrNameLst>
                                          <p:attrName>style.visibility</p:attrName>
                                        </p:attrNameLst>
                                      </p:cBhvr>
                                      <p:to>
                                        <p:strVal val="visible"/>
                                      </p:to>
                                    </p:set>
                                    <p:anim calcmode="lin" valueType="num">
                                      <p:cBhvr additive="base">
                                        <p:cTn id="7" dur="1250"/>
                                        <p:tgtEl>
                                          <p:spTgt spid="23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250"/>
                                  </p:stCondLst>
                                  <p:childTnLst>
                                    <p:set>
                                      <p:cBhvr>
                                        <p:cTn id="9" dur="1" fill="hold">
                                          <p:stCondLst>
                                            <p:cond delay="0"/>
                                          </p:stCondLst>
                                        </p:cTn>
                                        <p:tgtEl>
                                          <p:spTgt spid="243"/>
                                        </p:tgtEl>
                                        <p:attrNameLst>
                                          <p:attrName>style.visibility</p:attrName>
                                        </p:attrNameLst>
                                      </p:cBhvr>
                                      <p:to>
                                        <p:strVal val="visible"/>
                                      </p:to>
                                    </p:set>
                                    <p:anim calcmode="lin" valueType="num">
                                      <p:cBhvr additive="base">
                                        <p:cTn id="10" dur="1250"/>
                                        <p:tgtEl>
                                          <p:spTgt spid="24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234"/>
                                        </p:tgtEl>
                                        <p:attrNameLst>
                                          <p:attrName>style.visibility</p:attrName>
                                        </p:attrNameLst>
                                      </p:cBhvr>
                                      <p:to>
                                        <p:strVal val="visible"/>
                                      </p:to>
                                    </p:set>
                                    <p:anim calcmode="lin" valueType="num">
                                      <p:cBhvr additive="base">
                                        <p:cTn id="13" dur="1250"/>
                                        <p:tgtEl>
                                          <p:spTgt spid="23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240"/>
                                        </p:tgtEl>
                                        <p:attrNameLst>
                                          <p:attrName>style.visibility</p:attrName>
                                        </p:attrNameLst>
                                      </p:cBhvr>
                                      <p:to>
                                        <p:strVal val="visible"/>
                                      </p:to>
                                    </p:set>
                                    <p:anim calcmode="lin" valueType="num">
                                      <p:cBhvr additive="base">
                                        <p:cTn id="16" dur="1250"/>
                                        <p:tgtEl>
                                          <p:spTgt spid="240"/>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237"/>
                                        </p:tgtEl>
                                        <p:attrNameLst>
                                          <p:attrName>style.visibility</p:attrName>
                                        </p:attrNameLst>
                                      </p:cBhvr>
                                      <p:to>
                                        <p:strVal val="visible"/>
                                      </p:to>
                                    </p:set>
                                    <p:anim calcmode="lin" valueType="num">
                                      <p:cBhvr additive="base">
                                        <p:cTn id="19" dur="1250"/>
                                        <p:tgtEl>
                                          <p:spTgt spid="237"/>
                                        </p:tgtEl>
                                        <p:attrNameLst>
                                          <p:attrName>ppt_y</p:attrName>
                                        </p:attrNameLst>
                                      </p:cBhvr>
                                      <p:tavLst>
                                        <p:tav tm="0">
                                          <p:val>
                                            <p:strVal val="#ppt_y+1"/>
                                          </p:val>
                                        </p:tav>
                                        <p:tav tm="100000">
                                          <p:val>
                                            <p:strVal val="#ppt_y"/>
                                          </p:val>
                                        </p:tav>
                                      </p:tavLst>
                                    </p:anim>
                                  </p:childTnLst>
                                </p:cTn>
                              </p:par>
                              <p:par>
                                <p:cTn id="20" presetID="2" presetClass="entr" presetSubtype="2" fill="hold" nodeType="withEffect">
                                  <p:stCondLst>
                                    <p:cond delay="1000"/>
                                  </p:stCondLst>
                                  <p:childTnLst>
                                    <p:set>
                                      <p:cBhvr>
                                        <p:cTn id="21" dur="1" fill="hold">
                                          <p:stCondLst>
                                            <p:cond delay="0"/>
                                          </p:stCondLst>
                                        </p:cTn>
                                        <p:tgtEl>
                                          <p:spTgt spid="246"/>
                                        </p:tgtEl>
                                        <p:attrNameLst>
                                          <p:attrName>style.visibility</p:attrName>
                                        </p:attrNameLst>
                                      </p:cBhvr>
                                      <p:to>
                                        <p:strVal val="visible"/>
                                      </p:to>
                                    </p:set>
                                    <p:anim calcmode="lin" valueType="num">
                                      <p:cBhvr additive="base">
                                        <p:cTn id="22" dur="1500"/>
                                        <p:tgtEl>
                                          <p:spTgt spid="246"/>
                                        </p:tgtEl>
                                        <p:attrNameLst>
                                          <p:attrName>ppt_x</p:attrName>
                                        </p:attrNameLst>
                                      </p:cBhvr>
                                      <p:tavLst>
                                        <p:tav tm="0">
                                          <p:val>
                                            <p:strVal val="#ppt_x+1"/>
                                          </p:val>
                                        </p:tav>
                                        <p:tav tm="100000">
                                          <p:val>
                                            <p:strVal val="#ppt_x"/>
                                          </p:val>
                                        </p:tav>
                                      </p:tavLst>
                                    </p:anim>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247"/>
                                        </p:tgtEl>
                                        <p:attrNameLst>
                                          <p:attrName>style.visibility</p:attrName>
                                        </p:attrNameLst>
                                      </p:cBhvr>
                                      <p:to>
                                        <p:strVal val="visible"/>
                                      </p:to>
                                    </p:set>
                                    <p:animEffect transition="in" filter="fade">
                                      <p:cBhvr>
                                        <p:cTn id="26" dur="1000"/>
                                        <p:tgtEl>
                                          <p:spTgt spid="247"/>
                                        </p:tgtEl>
                                      </p:cBhvr>
                                    </p:animEffect>
                                  </p:childTnLst>
                                </p:cTn>
                              </p:par>
                              <p:par>
                                <p:cTn id="27" presetID="10" presetClass="entr" presetSubtype="0" fill="hold" nodeType="withEffect">
                                  <p:stCondLst>
                                    <p:cond delay="0"/>
                                  </p:stCondLst>
                                  <p:childTnLst>
                                    <p:set>
                                      <p:cBhvr>
                                        <p:cTn id="28" dur="1" fill="hold">
                                          <p:stCondLst>
                                            <p:cond delay="0"/>
                                          </p:stCondLst>
                                        </p:cTn>
                                        <p:tgtEl>
                                          <p:spTgt spid="248"/>
                                        </p:tgtEl>
                                        <p:attrNameLst>
                                          <p:attrName>style.visibility</p:attrName>
                                        </p:attrNameLst>
                                      </p:cBhvr>
                                      <p:to>
                                        <p:strVal val="visible"/>
                                      </p:to>
                                    </p:set>
                                    <p:animEffect transition="in" filter="fade">
                                      <p:cBhvr>
                                        <p:cTn id="29" dur="1000"/>
                                        <p:tgtEl>
                                          <p:spTgt spid="248"/>
                                        </p:tgtEl>
                                      </p:cBhvr>
                                    </p:animEffect>
                                  </p:childTnLst>
                                </p:cTn>
                              </p:par>
                              <p:par>
                                <p:cTn id="30" presetID="37" presetClass="entr" presetSubtype="0" fill="hold" nodeType="withEffect">
                                  <p:stCondLst>
                                    <p:cond delay="20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900" decel="100000" fill="hold"/>
                                        <p:tgtEl>
                                          <p:spTgt spid="23"/>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29" y="1541470"/>
            <a:ext cx="10981319" cy="474503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Typical eukaryotic cells are much larger than prokaryotic cells</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The distinguishing characteristics of eukaryotes are the defined nucleus and a variety of membrane- bounded organelles with specific functions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Eukaryotic Cells Have a Variety of Membranous Organelles, Which Can Be Isolated for Study </a:t>
            </a:r>
          </a:p>
          <a:p>
            <a:pPr marL="28575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630629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pic>
        <p:nvPicPr>
          <p:cNvPr id="3" name="Picture 2" descr="Diagram&#10;&#10;Description automatically generated">
            <a:extLst>
              <a:ext uri="{FF2B5EF4-FFF2-40B4-BE49-F238E27FC236}">
                <a16:creationId xmlns:a16="http://schemas.microsoft.com/office/drawing/2014/main" id="{0DE5B4D5-E564-764F-B6C2-79D0A7FB0D7D}"/>
              </a:ext>
            </a:extLst>
          </p:cNvPr>
          <p:cNvPicPr>
            <a:picLocks noChangeAspect="1"/>
          </p:cNvPicPr>
          <p:nvPr/>
        </p:nvPicPr>
        <p:blipFill>
          <a:blip r:embed="rId3"/>
          <a:stretch>
            <a:fillRect/>
          </a:stretch>
        </p:blipFill>
        <p:spPr>
          <a:xfrm>
            <a:off x="596899" y="1303409"/>
            <a:ext cx="11031883" cy="5078340"/>
          </a:xfrm>
          <a:prstGeom prst="rect">
            <a:avLst/>
          </a:prstGeom>
        </p:spPr>
      </p:pic>
    </p:spTree>
    <p:extLst>
      <p:ext uri="{BB962C8B-B14F-4D97-AF65-F5344CB8AC3E}">
        <p14:creationId xmlns:p14="http://schemas.microsoft.com/office/powerpoint/2010/main" val="21614420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29" y="1541470"/>
            <a:ext cx="10981319" cy="474503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000" b="1" dirty="0">
                <a:solidFill>
                  <a:srgbClr val="3F3F3F"/>
                </a:solidFill>
                <a:latin typeface="Century Gothic"/>
                <a:ea typeface="Century Gothic"/>
                <a:cs typeface="Century Gothic"/>
                <a:sym typeface="Century Gothic"/>
              </a:rPr>
              <a:t>THE PLASMA MEMBRANE </a:t>
            </a:r>
            <a:r>
              <a:rPr lang="en-US" sz="2000" dirty="0">
                <a:solidFill>
                  <a:srgbClr val="3F3F3F"/>
                </a:solidFill>
                <a:latin typeface="Century Gothic"/>
                <a:ea typeface="Century Gothic"/>
                <a:cs typeface="Century Gothic"/>
                <a:sym typeface="Century Gothic"/>
              </a:rPr>
              <a:t>is the interface of the cell with its environment </a:t>
            </a:r>
          </a:p>
          <a:p>
            <a:pPr marL="28575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pic>
        <p:nvPicPr>
          <p:cNvPr id="3" name="Picture 2" descr="Diagram&#10;&#10;Description automatically generated">
            <a:extLst>
              <a:ext uri="{FF2B5EF4-FFF2-40B4-BE49-F238E27FC236}">
                <a16:creationId xmlns:a16="http://schemas.microsoft.com/office/drawing/2014/main" id="{E053D1AA-56CC-4147-BB95-F090890352B3}"/>
              </a:ext>
            </a:extLst>
          </p:cNvPr>
          <p:cNvPicPr>
            <a:picLocks noChangeAspect="1"/>
          </p:cNvPicPr>
          <p:nvPr/>
        </p:nvPicPr>
        <p:blipFill>
          <a:blip r:embed="rId3"/>
          <a:stretch>
            <a:fillRect/>
          </a:stretch>
        </p:blipFill>
        <p:spPr>
          <a:xfrm>
            <a:off x="622851" y="2387599"/>
            <a:ext cx="11145857" cy="3778924"/>
          </a:xfrm>
          <a:prstGeom prst="rect">
            <a:avLst/>
          </a:prstGeom>
        </p:spPr>
      </p:pic>
    </p:spTree>
    <p:extLst>
      <p:ext uri="{BB962C8B-B14F-4D97-AF65-F5344CB8AC3E}">
        <p14:creationId xmlns:p14="http://schemas.microsoft.com/office/powerpoint/2010/main" val="814149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30" y="1541470"/>
            <a:ext cx="3626362" cy="474503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The nuclear envelope is a double membrane that </a:t>
            </a:r>
            <a:r>
              <a:rPr lang="en-US" sz="2000" dirty="0" err="1">
                <a:solidFill>
                  <a:srgbClr val="3F3F3F"/>
                </a:solidFill>
                <a:latin typeface="Century Gothic"/>
                <a:ea typeface="Century Gothic"/>
                <a:cs typeface="Century Gothic"/>
                <a:sym typeface="Century Gothic"/>
              </a:rPr>
              <a:t>seprates</a:t>
            </a:r>
            <a:r>
              <a:rPr lang="en-US" sz="2000" dirty="0">
                <a:solidFill>
                  <a:srgbClr val="3F3F3F"/>
                </a:solidFill>
                <a:latin typeface="Century Gothic"/>
                <a:ea typeface="Century Gothic"/>
                <a:cs typeface="Century Gothic"/>
                <a:sym typeface="Century Gothic"/>
              </a:rPr>
              <a:t> the nucleus from the cytoplasm.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Genetic information is stored in extraordinarily long DNA molecules called chromosomes</a:t>
            </a:r>
          </a:p>
          <a:p>
            <a:pPr marL="28575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pic>
        <p:nvPicPr>
          <p:cNvPr id="3" name="Picture 2" descr="A picture containing text&#10;&#10;Description automatically generated">
            <a:extLst>
              <a:ext uri="{FF2B5EF4-FFF2-40B4-BE49-F238E27FC236}">
                <a16:creationId xmlns:a16="http://schemas.microsoft.com/office/drawing/2014/main" id="{85DE461B-1968-4E40-ADF7-606E4793D302}"/>
              </a:ext>
            </a:extLst>
          </p:cNvPr>
          <p:cNvPicPr>
            <a:picLocks noChangeAspect="1"/>
          </p:cNvPicPr>
          <p:nvPr/>
        </p:nvPicPr>
        <p:blipFill>
          <a:blip r:embed="rId3"/>
          <a:stretch>
            <a:fillRect/>
          </a:stretch>
        </p:blipFill>
        <p:spPr>
          <a:xfrm>
            <a:off x="4459299" y="1299198"/>
            <a:ext cx="7429500" cy="4987302"/>
          </a:xfrm>
          <a:prstGeom prst="rect">
            <a:avLst/>
          </a:prstGeom>
        </p:spPr>
      </p:pic>
    </p:spTree>
    <p:extLst>
      <p:ext uri="{BB962C8B-B14F-4D97-AF65-F5344CB8AC3E}">
        <p14:creationId xmlns:p14="http://schemas.microsoft.com/office/powerpoint/2010/main" val="2501527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29" y="1541470"/>
            <a:ext cx="10981319" cy="474503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000" dirty="0" err="1">
                <a:solidFill>
                  <a:srgbClr val="3F3F3F"/>
                </a:solidFill>
                <a:latin typeface="Century Gothic"/>
                <a:ea typeface="Century Gothic"/>
                <a:cs typeface="Century Gothic"/>
                <a:sym typeface="Century Gothic"/>
              </a:rPr>
              <a:t>Lamins</a:t>
            </a:r>
            <a:r>
              <a:rPr lang="en-US" sz="2000" dirty="0">
                <a:solidFill>
                  <a:srgbClr val="3F3F3F"/>
                </a:solidFill>
                <a:latin typeface="Century Gothic"/>
                <a:ea typeface="Century Gothic"/>
                <a:cs typeface="Century Gothic"/>
                <a:sym typeface="Century Gothic"/>
              </a:rPr>
              <a:t> provide structural function in the cell nucleus.</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Nuclear </a:t>
            </a:r>
            <a:r>
              <a:rPr lang="en-US" sz="2000" dirty="0" err="1">
                <a:solidFill>
                  <a:srgbClr val="3F3F3F"/>
                </a:solidFill>
                <a:latin typeface="Century Gothic"/>
                <a:ea typeface="Century Gothic"/>
                <a:cs typeface="Century Gothic"/>
                <a:sym typeface="Century Gothic"/>
              </a:rPr>
              <a:t>lamins</a:t>
            </a:r>
            <a:r>
              <a:rPr lang="en-US" sz="2000" dirty="0">
                <a:solidFill>
                  <a:srgbClr val="3F3F3F"/>
                </a:solidFill>
                <a:latin typeface="Century Gothic"/>
                <a:ea typeface="Century Gothic"/>
                <a:cs typeface="Century Gothic"/>
                <a:sym typeface="Century Gothic"/>
              </a:rPr>
              <a:t> interact with inner nuclear membrane proteins to form the nuclear lamina on the interior of the nuclear envelope.</a:t>
            </a:r>
            <a:endParaRPr lang="en-US" sz="1800" b="1"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lang="en-US" sz="1800" dirty="0">
              <a:solidFill>
                <a:srgbClr val="3F3F3F"/>
              </a:solidFill>
              <a:latin typeface="Century Gothic"/>
              <a:ea typeface="Century Gothic"/>
              <a:cs typeface="Century Gothic"/>
              <a:sym typeface="Century Gothic"/>
            </a:endParaRPr>
          </a:p>
          <a:p>
            <a:pPr marL="285750" lvl="0" indent="-285750">
              <a:buFont typeface="Arial" panose="020B0604020202020204" pitchFamily="34" charset="0"/>
              <a:buChar char="•"/>
            </a:pPr>
            <a:r>
              <a:rPr lang="en-US" sz="1800" dirty="0">
                <a:solidFill>
                  <a:srgbClr val="3F3F3F"/>
                </a:solidFill>
                <a:latin typeface="Century Gothic"/>
                <a:ea typeface="Century Gothic"/>
                <a:cs typeface="Century Gothic"/>
                <a:sym typeface="Century Gothic"/>
              </a:rPr>
              <a:t>Mutations in the LMNA gene are associated with several diseases, including:</a:t>
            </a:r>
          </a:p>
          <a:p>
            <a:pPr marL="285750" lvl="2" indent="-285750">
              <a:buFont typeface="Arial" panose="020B0604020202020204" pitchFamily="34" charset="0"/>
              <a:buChar char="•"/>
            </a:pPr>
            <a:r>
              <a:rPr lang="en-US" sz="1800" dirty="0">
                <a:solidFill>
                  <a:srgbClr val="3F3F3F"/>
                </a:solidFill>
                <a:latin typeface="Century Gothic"/>
                <a:ea typeface="Century Gothic"/>
                <a:cs typeface="Century Gothic"/>
                <a:sym typeface="Century Gothic"/>
              </a:rPr>
              <a:t>Emery–</a:t>
            </a:r>
            <a:r>
              <a:rPr lang="en-US" sz="1800" dirty="0" err="1">
                <a:solidFill>
                  <a:srgbClr val="3F3F3F"/>
                </a:solidFill>
                <a:latin typeface="Century Gothic"/>
                <a:ea typeface="Century Gothic"/>
                <a:cs typeface="Century Gothic"/>
                <a:sym typeface="Century Gothic"/>
              </a:rPr>
              <a:t>Dreifuss</a:t>
            </a:r>
            <a:r>
              <a:rPr lang="en-US" sz="1800" dirty="0">
                <a:solidFill>
                  <a:srgbClr val="3F3F3F"/>
                </a:solidFill>
                <a:latin typeface="Century Gothic"/>
                <a:ea typeface="Century Gothic"/>
                <a:cs typeface="Century Gothic"/>
                <a:sym typeface="Century Gothic"/>
              </a:rPr>
              <a:t> muscular dystrophy</a:t>
            </a:r>
          </a:p>
          <a:p>
            <a:pPr marL="285750" lvl="0" indent="-285750">
              <a:buFont typeface="Arial" panose="020B0604020202020204" pitchFamily="34" charset="0"/>
              <a:buChar char="•"/>
            </a:pPr>
            <a:r>
              <a:rPr lang="en-US" sz="1800" dirty="0">
                <a:solidFill>
                  <a:srgbClr val="3F3F3F"/>
                </a:solidFill>
                <a:latin typeface="Century Gothic"/>
                <a:ea typeface="Century Gothic"/>
                <a:cs typeface="Century Gothic"/>
                <a:sym typeface="Century Gothic"/>
              </a:rPr>
              <a:t>Familial partial lipodystrophy</a:t>
            </a:r>
          </a:p>
          <a:p>
            <a:pPr marL="285750" lvl="0" indent="-285750">
              <a:buFont typeface="Arial" panose="020B0604020202020204" pitchFamily="34" charset="0"/>
              <a:buChar char="•"/>
            </a:pPr>
            <a:r>
              <a:rPr lang="en-US" sz="1800" dirty="0">
                <a:solidFill>
                  <a:srgbClr val="3F3F3F"/>
                </a:solidFill>
                <a:latin typeface="Century Gothic"/>
                <a:ea typeface="Century Gothic"/>
                <a:cs typeface="Century Gothic"/>
                <a:sym typeface="Century Gothic"/>
              </a:rPr>
              <a:t>Limb girdle muscular dystrophy </a:t>
            </a:r>
          </a:p>
          <a:p>
            <a:pPr marL="285750" lvl="0" indent="-285750">
              <a:buFont typeface="Arial" panose="020B0604020202020204" pitchFamily="34" charset="0"/>
              <a:buChar char="•"/>
            </a:pPr>
            <a:r>
              <a:rPr lang="en-US" sz="1800" b="1" dirty="0">
                <a:solidFill>
                  <a:srgbClr val="3F3F3F"/>
                </a:solidFill>
                <a:latin typeface="Century Gothic"/>
                <a:ea typeface="Century Gothic"/>
                <a:cs typeface="Century Gothic"/>
                <a:sym typeface="Century Gothic"/>
              </a:rPr>
              <a:t>Dilated cardiomyopathy</a:t>
            </a:r>
          </a:p>
          <a:p>
            <a:pPr marL="285750" lvl="0" indent="-285750">
              <a:buFont typeface="Arial" panose="020B0604020202020204" pitchFamily="34" charset="0"/>
              <a:buChar char="•"/>
            </a:pPr>
            <a:r>
              <a:rPr lang="en-US" sz="1800" b="1" dirty="0">
                <a:solidFill>
                  <a:srgbClr val="3F3F3F"/>
                </a:solidFill>
                <a:latin typeface="Century Gothic"/>
                <a:ea typeface="Century Gothic"/>
                <a:cs typeface="Century Gothic"/>
                <a:sym typeface="Century Gothic"/>
              </a:rPr>
              <a:t>Charcot–Marie–Tooth disease</a:t>
            </a:r>
          </a:p>
          <a:p>
            <a:pPr marL="285750" lvl="0" indent="-285750">
              <a:buFont typeface="Arial" panose="020B0604020202020204" pitchFamily="34" charset="0"/>
              <a:buChar char="•"/>
            </a:pPr>
            <a:r>
              <a:rPr lang="en-US" sz="1800" dirty="0">
                <a:solidFill>
                  <a:srgbClr val="3F3F3F"/>
                </a:solidFill>
                <a:latin typeface="Century Gothic"/>
                <a:ea typeface="Century Gothic"/>
                <a:cs typeface="Century Gothic"/>
                <a:sym typeface="Century Gothic"/>
              </a:rPr>
              <a:t>Restrictive dermopathy</a:t>
            </a:r>
          </a:p>
          <a:p>
            <a:pPr marL="285750" lvl="0" indent="-285750">
              <a:buFont typeface="Arial" panose="020B0604020202020204" pitchFamily="34" charset="0"/>
              <a:buChar char="•"/>
            </a:pPr>
            <a:endParaRPr lang="en-US" sz="1800" dirty="0">
              <a:solidFill>
                <a:srgbClr val="3F3F3F"/>
              </a:solidFill>
              <a:latin typeface="Century Gothic"/>
              <a:ea typeface="Century Gothic"/>
              <a:cs typeface="Century Gothic"/>
              <a:sym typeface="Century Gothic"/>
            </a:endParaRPr>
          </a:p>
          <a:p>
            <a:pPr marL="285750" lvl="0" indent="-285750">
              <a:buFont typeface="Arial" panose="020B0604020202020204" pitchFamily="34" charset="0"/>
              <a:buChar char="•"/>
            </a:pPr>
            <a:r>
              <a:rPr lang="en-US" sz="1800" dirty="0">
                <a:solidFill>
                  <a:srgbClr val="3F3F3F"/>
                </a:solidFill>
                <a:latin typeface="Century Gothic"/>
                <a:ea typeface="Century Gothic"/>
                <a:cs typeface="Century Gothic"/>
                <a:sym typeface="Century Gothic"/>
              </a:rPr>
              <a:t>A truncated version of </a:t>
            </a:r>
            <a:r>
              <a:rPr lang="en-US" sz="1800" i="1" dirty="0" err="1">
                <a:solidFill>
                  <a:srgbClr val="3F3F3F"/>
                </a:solidFill>
                <a:latin typeface="Century Gothic"/>
                <a:ea typeface="Century Gothic"/>
                <a:cs typeface="Century Gothic"/>
                <a:sym typeface="Century Gothic"/>
              </a:rPr>
              <a:t>lamin</a:t>
            </a:r>
            <a:r>
              <a:rPr lang="en-US" sz="1800" i="1" dirty="0">
                <a:solidFill>
                  <a:srgbClr val="3F3F3F"/>
                </a:solidFill>
                <a:latin typeface="Century Gothic"/>
                <a:ea typeface="Century Gothic"/>
                <a:cs typeface="Century Gothic"/>
                <a:sym typeface="Century Gothic"/>
              </a:rPr>
              <a:t> A</a:t>
            </a:r>
            <a:r>
              <a:rPr lang="en-US" sz="1800" dirty="0">
                <a:solidFill>
                  <a:srgbClr val="3F3F3F"/>
                </a:solidFill>
                <a:latin typeface="Century Gothic"/>
                <a:ea typeface="Century Gothic"/>
                <a:cs typeface="Century Gothic"/>
                <a:sym typeface="Century Gothic"/>
              </a:rPr>
              <a:t>, commonly known as </a:t>
            </a:r>
            <a:r>
              <a:rPr lang="en-US" sz="1800" b="1" dirty="0" err="1">
                <a:solidFill>
                  <a:srgbClr val="3F3F3F"/>
                </a:solidFill>
                <a:latin typeface="Century Gothic"/>
                <a:ea typeface="Century Gothic"/>
                <a:cs typeface="Century Gothic"/>
                <a:sym typeface="Century Gothic"/>
              </a:rPr>
              <a:t>progerin</a:t>
            </a:r>
            <a:r>
              <a:rPr lang="en-US" sz="1800" dirty="0">
                <a:solidFill>
                  <a:srgbClr val="3F3F3F"/>
                </a:solidFill>
                <a:latin typeface="Century Gothic"/>
                <a:ea typeface="Century Gothic"/>
                <a:cs typeface="Century Gothic"/>
                <a:sym typeface="Century Gothic"/>
              </a:rPr>
              <a:t>, causes </a:t>
            </a:r>
            <a:r>
              <a:rPr lang="en-US" sz="1800" b="1" dirty="0">
                <a:solidFill>
                  <a:srgbClr val="3F3F3F"/>
                </a:solidFill>
                <a:latin typeface="Century Gothic"/>
                <a:ea typeface="Century Gothic"/>
                <a:cs typeface="Century Gothic"/>
                <a:sym typeface="Century Gothic"/>
              </a:rPr>
              <a:t>Hutchinson-Gilford-Progeria syndrome </a:t>
            </a:r>
            <a:r>
              <a:rPr lang="en-US" sz="1800" dirty="0">
                <a:solidFill>
                  <a:srgbClr val="3F3F3F"/>
                </a:solidFill>
                <a:latin typeface="Century Gothic"/>
                <a:ea typeface="Century Gothic"/>
                <a:cs typeface="Century Gothic"/>
                <a:sym typeface="Century Gothic"/>
              </a:rPr>
              <a:t>[premature ageing.</a:t>
            </a:r>
            <a:endParaRPr sz="1800"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8879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9661656" y="1541470"/>
            <a:ext cx="2107052" cy="5016734"/>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Ribosomes catalyze the synthesis of proteins</a:t>
            </a:r>
          </a:p>
          <a:p>
            <a:pPr marL="285750" indent="-285750">
              <a:buFont typeface="Arial" panose="020B0604020202020204" pitchFamily="34" charset="0"/>
              <a:buChar char="•"/>
            </a:pPr>
            <a:endParaRPr lang="en-US" sz="2000" b="1"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1800" dirty="0">
                <a:solidFill>
                  <a:srgbClr val="3F3F3F"/>
                </a:solidFill>
                <a:latin typeface="Century Gothic"/>
                <a:ea typeface="Century Gothic"/>
                <a:cs typeface="Century Gothic"/>
                <a:sym typeface="Century Gothic"/>
              </a:rPr>
              <a:t>Ribosomes are free in the cytoplasm</a:t>
            </a: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pic>
        <p:nvPicPr>
          <p:cNvPr id="3" name="Picture 2" descr="Diagram&#10;&#10;Description automatically generated">
            <a:extLst>
              <a:ext uri="{FF2B5EF4-FFF2-40B4-BE49-F238E27FC236}">
                <a16:creationId xmlns:a16="http://schemas.microsoft.com/office/drawing/2014/main" id="{6567A8CB-4405-F847-A52D-926D5F89F05A}"/>
              </a:ext>
            </a:extLst>
          </p:cNvPr>
          <p:cNvPicPr>
            <a:picLocks noChangeAspect="1"/>
          </p:cNvPicPr>
          <p:nvPr/>
        </p:nvPicPr>
        <p:blipFill>
          <a:blip r:embed="rId3"/>
          <a:stretch>
            <a:fillRect/>
          </a:stretch>
        </p:blipFill>
        <p:spPr>
          <a:xfrm>
            <a:off x="423291" y="1299197"/>
            <a:ext cx="9077825" cy="5041967"/>
          </a:xfrm>
          <a:prstGeom prst="rect">
            <a:avLst/>
          </a:prstGeom>
        </p:spPr>
      </p:pic>
    </p:spTree>
    <p:extLst>
      <p:ext uri="{BB962C8B-B14F-4D97-AF65-F5344CB8AC3E}">
        <p14:creationId xmlns:p14="http://schemas.microsoft.com/office/powerpoint/2010/main" val="1860509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93" name="Google Shape;193;p7"/>
          <p:cNvSpPr/>
          <p:nvPr/>
        </p:nvSpPr>
        <p:spPr>
          <a:xfrm>
            <a:off x="-2290773" y="-1637259"/>
            <a:ext cx="4767943" cy="4767943"/>
          </a:xfrm>
          <a:prstGeom prst="arc">
            <a:avLst>
              <a:gd name="adj1" fmla="val 1279359"/>
              <a:gd name="adj2" fmla="val 188280"/>
            </a:avLst>
          </a:prstGeom>
          <a:noFill/>
          <a:ln w="9525" cap="flat" cmpd="sng">
            <a:solidFill>
              <a:srgbClr val="BFBFBF"/>
            </a:solidFill>
            <a:prstDash val="solid"/>
            <a:miter lim="800000"/>
            <a:headEnd type="oval" w="sm" len="sm"/>
            <a:tailEnd type="oval"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entury Gothic"/>
              <a:ea typeface="Century Gothic"/>
              <a:cs typeface="Century Gothic"/>
              <a:sym typeface="Century Gothic"/>
            </a:endParaRPr>
          </a:p>
        </p:txBody>
      </p:sp>
      <p:sp>
        <p:nvSpPr>
          <p:cNvPr id="194" name="Google Shape;194;p7"/>
          <p:cNvSpPr/>
          <p:nvPr/>
        </p:nvSpPr>
        <p:spPr>
          <a:xfrm>
            <a:off x="-57150" y="5408413"/>
            <a:ext cx="12325350" cy="1330769"/>
          </a:xfrm>
          <a:custGeom>
            <a:avLst/>
            <a:gdLst/>
            <a:ahLst/>
            <a:cxnLst/>
            <a:rect l="l" t="t" r="r" b="b"/>
            <a:pathLst>
              <a:path w="12325350" h="1330769" extrusionOk="0">
                <a:moveTo>
                  <a:pt x="0" y="859037"/>
                </a:moveTo>
                <a:cubicBezTo>
                  <a:pt x="108744" y="721718"/>
                  <a:pt x="217488" y="584399"/>
                  <a:pt x="323850" y="478037"/>
                </a:cubicBezTo>
                <a:cubicBezTo>
                  <a:pt x="430212" y="371675"/>
                  <a:pt x="542925" y="284362"/>
                  <a:pt x="638175" y="220862"/>
                </a:cubicBezTo>
                <a:cubicBezTo>
                  <a:pt x="733425" y="157362"/>
                  <a:pt x="801688" y="111324"/>
                  <a:pt x="895350" y="97037"/>
                </a:cubicBezTo>
                <a:cubicBezTo>
                  <a:pt x="989012" y="82750"/>
                  <a:pt x="1112838" y="100212"/>
                  <a:pt x="1200150" y="135137"/>
                </a:cubicBezTo>
                <a:cubicBezTo>
                  <a:pt x="1287462" y="170062"/>
                  <a:pt x="1319213" y="203400"/>
                  <a:pt x="1419225" y="306587"/>
                </a:cubicBezTo>
                <a:cubicBezTo>
                  <a:pt x="1519237" y="409774"/>
                  <a:pt x="1685925" y="632025"/>
                  <a:pt x="1800225" y="754262"/>
                </a:cubicBezTo>
                <a:cubicBezTo>
                  <a:pt x="1914525" y="876499"/>
                  <a:pt x="2020888" y="970162"/>
                  <a:pt x="2105025" y="1040012"/>
                </a:cubicBezTo>
                <a:cubicBezTo>
                  <a:pt x="2189163" y="1109862"/>
                  <a:pt x="2233613" y="1140025"/>
                  <a:pt x="2305050" y="1173362"/>
                </a:cubicBezTo>
                <a:cubicBezTo>
                  <a:pt x="2376487" y="1206699"/>
                  <a:pt x="2417763" y="1240037"/>
                  <a:pt x="2533650" y="1240037"/>
                </a:cubicBezTo>
                <a:cubicBezTo>
                  <a:pt x="2649537" y="1240037"/>
                  <a:pt x="2770188" y="1273374"/>
                  <a:pt x="3000375" y="1173362"/>
                </a:cubicBezTo>
                <a:cubicBezTo>
                  <a:pt x="3230562" y="1073350"/>
                  <a:pt x="3914775" y="639962"/>
                  <a:pt x="3914775" y="639962"/>
                </a:cubicBezTo>
                <a:cubicBezTo>
                  <a:pt x="4186238" y="482799"/>
                  <a:pt x="4427538" y="327224"/>
                  <a:pt x="4629150" y="230387"/>
                </a:cubicBezTo>
                <a:cubicBezTo>
                  <a:pt x="4830763" y="133549"/>
                  <a:pt x="4979988" y="92274"/>
                  <a:pt x="5124450" y="58937"/>
                </a:cubicBezTo>
                <a:cubicBezTo>
                  <a:pt x="5268913" y="25599"/>
                  <a:pt x="5319713" y="-37900"/>
                  <a:pt x="5495925" y="30362"/>
                </a:cubicBezTo>
                <a:cubicBezTo>
                  <a:pt x="5672137" y="98624"/>
                  <a:pt x="5967412" y="281187"/>
                  <a:pt x="6181725" y="468512"/>
                </a:cubicBezTo>
                <a:cubicBezTo>
                  <a:pt x="6396038" y="655837"/>
                  <a:pt x="6613525" y="1011437"/>
                  <a:pt x="6781800" y="1154312"/>
                </a:cubicBezTo>
                <a:cubicBezTo>
                  <a:pt x="6950075" y="1297187"/>
                  <a:pt x="7046913" y="1347987"/>
                  <a:pt x="7191375" y="1325762"/>
                </a:cubicBezTo>
                <a:cubicBezTo>
                  <a:pt x="7335837" y="1303537"/>
                  <a:pt x="7483475" y="1189237"/>
                  <a:pt x="7648575" y="1020962"/>
                </a:cubicBezTo>
                <a:cubicBezTo>
                  <a:pt x="7813675" y="852687"/>
                  <a:pt x="8039100" y="474862"/>
                  <a:pt x="8181975" y="316112"/>
                </a:cubicBezTo>
                <a:cubicBezTo>
                  <a:pt x="8324850" y="157362"/>
                  <a:pt x="8394700" y="93862"/>
                  <a:pt x="8505825" y="68462"/>
                </a:cubicBezTo>
                <a:cubicBezTo>
                  <a:pt x="8616950" y="43062"/>
                  <a:pt x="8701087" y="44649"/>
                  <a:pt x="8848725" y="163712"/>
                </a:cubicBezTo>
                <a:cubicBezTo>
                  <a:pt x="8996363" y="282775"/>
                  <a:pt x="9226550" y="605037"/>
                  <a:pt x="9391650" y="782837"/>
                </a:cubicBezTo>
                <a:cubicBezTo>
                  <a:pt x="9556750" y="960637"/>
                  <a:pt x="9693275" y="1154312"/>
                  <a:pt x="9839325" y="1230512"/>
                </a:cubicBezTo>
                <a:cubicBezTo>
                  <a:pt x="9985375" y="1306712"/>
                  <a:pt x="10101263" y="1314649"/>
                  <a:pt x="10267950" y="1240037"/>
                </a:cubicBezTo>
                <a:cubicBezTo>
                  <a:pt x="10434637" y="1165425"/>
                  <a:pt x="10691813" y="908249"/>
                  <a:pt x="10839450" y="782837"/>
                </a:cubicBezTo>
                <a:cubicBezTo>
                  <a:pt x="10987087" y="657425"/>
                  <a:pt x="11033125" y="558999"/>
                  <a:pt x="11153775" y="487562"/>
                </a:cubicBezTo>
                <a:cubicBezTo>
                  <a:pt x="11274425" y="416125"/>
                  <a:pt x="11439525" y="362149"/>
                  <a:pt x="11563350" y="354212"/>
                </a:cubicBezTo>
                <a:cubicBezTo>
                  <a:pt x="11687175" y="346274"/>
                  <a:pt x="11769725" y="371674"/>
                  <a:pt x="11896725" y="439937"/>
                </a:cubicBezTo>
                <a:cubicBezTo>
                  <a:pt x="12023725" y="508199"/>
                  <a:pt x="12174537" y="635993"/>
                  <a:pt x="12325350" y="763787"/>
                </a:cubicBezTo>
              </a:path>
            </a:pathLst>
          </a:custGeom>
          <a:noFill/>
          <a:ln w="25400" cap="rnd" cmpd="sng">
            <a:solidFill>
              <a:srgbClr val="7C7C7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nvGrpSpPr>
          <p:cNvPr id="195" name="Google Shape;195;p7"/>
          <p:cNvGrpSpPr/>
          <p:nvPr/>
        </p:nvGrpSpPr>
        <p:grpSpPr>
          <a:xfrm>
            <a:off x="466871" y="5167055"/>
            <a:ext cx="1008000" cy="2936689"/>
            <a:chOff x="466871" y="5154355"/>
            <a:chExt cx="1008000" cy="2936689"/>
          </a:xfrm>
        </p:grpSpPr>
        <p:sp>
          <p:nvSpPr>
            <p:cNvPr id="196" name="Google Shape;196;p7"/>
            <p:cNvSpPr/>
            <p:nvPr/>
          </p:nvSpPr>
          <p:spPr>
            <a:xfrm rot="10800000">
              <a:off x="466871" y="5608198"/>
              <a:ext cx="1008000" cy="2482846"/>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4705"/>
                  </a:srgbClr>
                </a:gs>
                <a:gs pos="70000">
                  <a:srgbClr val="000000">
                    <a:alpha val="9803"/>
                  </a:srgbClr>
                </a:gs>
                <a:gs pos="100000">
                  <a:srgbClr val="000000">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97" name="Google Shape;197;p7"/>
            <p:cNvSpPr/>
            <p:nvPr/>
          </p:nvSpPr>
          <p:spPr>
            <a:xfrm>
              <a:off x="517029" y="5154355"/>
              <a:ext cx="907686" cy="907687"/>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98" name="Google Shape;198;p7"/>
          <p:cNvGrpSpPr/>
          <p:nvPr/>
        </p:nvGrpSpPr>
        <p:grpSpPr>
          <a:xfrm>
            <a:off x="1745295" y="6092326"/>
            <a:ext cx="741401" cy="2160000"/>
            <a:chOff x="1770695" y="6092326"/>
            <a:chExt cx="741401" cy="2160000"/>
          </a:xfrm>
        </p:grpSpPr>
        <p:sp>
          <p:nvSpPr>
            <p:cNvPr id="199" name="Google Shape;199;p7"/>
            <p:cNvSpPr/>
            <p:nvPr/>
          </p:nvSpPr>
          <p:spPr>
            <a:xfrm rot="10800000">
              <a:off x="1770695" y="6426137"/>
              <a:ext cx="741401" cy="182618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4705"/>
                  </a:srgbClr>
                </a:gs>
                <a:gs pos="70000">
                  <a:srgbClr val="000000">
                    <a:alpha val="9803"/>
                  </a:srgbClr>
                </a:gs>
                <a:gs pos="100000">
                  <a:srgbClr val="000000">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00" name="Google Shape;200;p7"/>
            <p:cNvSpPr/>
            <p:nvPr/>
          </p:nvSpPr>
          <p:spPr>
            <a:xfrm>
              <a:off x="1807586" y="6092326"/>
              <a:ext cx="669600" cy="669605"/>
            </a:xfrm>
            <a:prstGeom prst="ellipse">
              <a:avLst/>
            </a:prstGeom>
            <a:gradFill>
              <a:gsLst>
                <a:gs pos="0">
                  <a:srgbClr val="E1EFF9"/>
                </a:gs>
                <a:gs pos="1000">
                  <a:srgbClr val="E1EFF9"/>
                </a:gs>
                <a:gs pos="60000">
                  <a:srgbClr val="A5A5A5"/>
                </a:gs>
                <a:gs pos="100000">
                  <a:srgbClr val="A5A5A5"/>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01" name="Google Shape;201;p7"/>
          <p:cNvGrpSpPr/>
          <p:nvPr/>
        </p:nvGrpSpPr>
        <p:grpSpPr>
          <a:xfrm>
            <a:off x="3127820" y="6074100"/>
            <a:ext cx="605980" cy="1656000"/>
            <a:chOff x="3127820" y="6086800"/>
            <a:chExt cx="605980" cy="1656000"/>
          </a:xfrm>
        </p:grpSpPr>
        <p:sp>
          <p:nvSpPr>
            <p:cNvPr id="202" name="Google Shape;202;p7"/>
            <p:cNvSpPr/>
            <p:nvPr/>
          </p:nvSpPr>
          <p:spPr>
            <a:xfrm rot="10800000">
              <a:off x="3127820" y="6342722"/>
              <a:ext cx="605980" cy="1400078"/>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4705"/>
                  </a:srgbClr>
                </a:gs>
                <a:gs pos="70000">
                  <a:srgbClr val="000000">
                    <a:alpha val="9803"/>
                  </a:srgbClr>
                </a:gs>
                <a:gs pos="100000">
                  <a:srgbClr val="000000">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03" name="Google Shape;203;p7"/>
            <p:cNvSpPr/>
            <p:nvPr/>
          </p:nvSpPr>
          <p:spPr>
            <a:xfrm>
              <a:off x="3174892" y="6086800"/>
              <a:ext cx="513356" cy="513364"/>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04" name="Google Shape;204;p7"/>
          <p:cNvGrpSpPr/>
          <p:nvPr/>
        </p:nvGrpSpPr>
        <p:grpSpPr>
          <a:xfrm>
            <a:off x="4445045" y="5183458"/>
            <a:ext cx="864000" cy="2517173"/>
            <a:chOff x="4445045" y="5208858"/>
            <a:chExt cx="864000" cy="2517173"/>
          </a:xfrm>
        </p:grpSpPr>
        <p:sp>
          <p:nvSpPr>
            <p:cNvPr id="205" name="Google Shape;205;p7"/>
            <p:cNvSpPr/>
            <p:nvPr/>
          </p:nvSpPr>
          <p:spPr>
            <a:xfrm rot="10800000">
              <a:off x="4445045" y="5597868"/>
              <a:ext cx="864000" cy="2128163"/>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4705"/>
                  </a:srgbClr>
                </a:gs>
                <a:gs pos="70000">
                  <a:srgbClr val="000000">
                    <a:alpha val="9803"/>
                  </a:srgbClr>
                </a:gs>
                <a:gs pos="100000">
                  <a:srgbClr val="000000">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06" name="Google Shape;206;p7"/>
            <p:cNvSpPr/>
            <p:nvPr/>
          </p:nvSpPr>
          <p:spPr>
            <a:xfrm>
              <a:off x="4488037" y="5208858"/>
              <a:ext cx="780326" cy="780329"/>
            </a:xfrm>
            <a:prstGeom prst="ellipse">
              <a:avLst/>
            </a:prstGeom>
            <a:gradFill>
              <a:gsLst>
                <a:gs pos="0">
                  <a:srgbClr val="FFF5CE"/>
                </a:gs>
                <a:gs pos="60000">
                  <a:srgbClr val="009999"/>
                </a:gs>
                <a:gs pos="100000">
                  <a:srgbClr val="009999"/>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07" name="Google Shape;207;p7"/>
          <p:cNvGrpSpPr/>
          <p:nvPr/>
        </p:nvGrpSpPr>
        <p:grpSpPr>
          <a:xfrm>
            <a:off x="5845726" y="5660469"/>
            <a:ext cx="1037968" cy="3024000"/>
            <a:chOff x="5845726" y="5660469"/>
            <a:chExt cx="1037968" cy="3024000"/>
          </a:xfrm>
        </p:grpSpPr>
        <p:sp>
          <p:nvSpPr>
            <p:cNvPr id="208" name="Google Shape;208;p7"/>
            <p:cNvSpPr/>
            <p:nvPr/>
          </p:nvSpPr>
          <p:spPr>
            <a:xfrm rot="10800000">
              <a:off x="5845726" y="6127805"/>
              <a:ext cx="1037968" cy="255666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4705"/>
                  </a:srgbClr>
                </a:gs>
                <a:gs pos="70000">
                  <a:srgbClr val="000000">
                    <a:alpha val="9803"/>
                  </a:srgbClr>
                </a:gs>
                <a:gs pos="100000">
                  <a:srgbClr val="000000">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09" name="Google Shape;209;p7"/>
            <p:cNvSpPr/>
            <p:nvPr/>
          </p:nvSpPr>
          <p:spPr>
            <a:xfrm>
              <a:off x="5897374" y="5660469"/>
              <a:ext cx="937446" cy="937447"/>
            </a:xfrm>
            <a:prstGeom prst="ellipse">
              <a:avLst/>
            </a:prstGeom>
            <a:gradFill>
              <a:gsLst>
                <a:gs pos="0">
                  <a:srgbClr val="E1EFF9"/>
                </a:gs>
                <a:gs pos="1000">
                  <a:srgbClr val="E1EFF9"/>
                </a:gs>
                <a:gs pos="60000">
                  <a:srgbClr val="A5A5A5"/>
                </a:gs>
                <a:gs pos="100000">
                  <a:srgbClr val="A5A5A5"/>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10" name="Google Shape;210;p7"/>
          <p:cNvGrpSpPr/>
          <p:nvPr/>
        </p:nvGrpSpPr>
        <p:grpSpPr>
          <a:xfrm>
            <a:off x="8682069" y="5544686"/>
            <a:ext cx="654812" cy="1783018"/>
            <a:chOff x="8682069" y="5557386"/>
            <a:chExt cx="654812" cy="1783018"/>
          </a:xfrm>
        </p:grpSpPr>
        <p:sp>
          <p:nvSpPr>
            <p:cNvPr id="211" name="Google Shape;211;p7"/>
            <p:cNvSpPr/>
            <p:nvPr/>
          </p:nvSpPr>
          <p:spPr>
            <a:xfrm rot="10800000">
              <a:off x="8682069" y="5832938"/>
              <a:ext cx="654812" cy="1507466"/>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4705"/>
                  </a:srgbClr>
                </a:gs>
                <a:gs pos="70000">
                  <a:srgbClr val="000000">
                    <a:alpha val="9803"/>
                  </a:srgbClr>
                </a:gs>
                <a:gs pos="100000">
                  <a:srgbClr val="000000">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12" name="Google Shape;212;p7"/>
            <p:cNvSpPr/>
            <p:nvPr/>
          </p:nvSpPr>
          <p:spPr>
            <a:xfrm>
              <a:off x="8733927" y="5557386"/>
              <a:ext cx="552731" cy="552740"/>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13" name="Google Shape;213;p7"/>
          <p:cNvGrpSpPr/>
          <p:nvPr/>
        </p:nvGrpSpPr>
        <p:grpSpPr>
          <a:xfrm>
            <a:off x="11330422" y="5471913"/>
            <a:ext cx="716685" cy="2088000"/>
            <a:chOff x="11330422" y="5408413"/>
            <a:chExt cx="716685" cy="2088000"/>
          </a:xfrm>
        </p:grpSpPr>
        <p:sp>
          <p:nvSpPr>
            <p:cNvPr id="214" name="Google Shape;214;p7"/>
            <p:cNvSpPr/>
            <p:nvPr/>
          </p:nvSpPr>
          <p:spPr>
            <a:xfrm rot="10800000">
              <a:off x="11330422" y="5731097"/>
              <a:ext cx="716685" cy="1765316"/>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4705"/>
                  </a:srgbClr>
                </a:gs>
                <a:gs pos="70000">
                  <a:srgbClr val="000000">
                    <a:alpha val="9803"/>
                  </a:srgbClr>
                </a:gs>
                <a:gs pos="100000">
                  <a:srgbClr val="000000">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15" name="Google Shape;215;p7"/>
            <p:cNvSpPr/>
            <p:nvPr/>
          </p:nvSpPr>
          <p:spPr>
            <a:xfrm>
              <a:off x="11366083" y="5408413"/>
              <a:ext cx="647278" cy="647285"/>
            </a:xfrm>
            <a:prstGeom prst="ellipse">
              <a:avLst/>
            </a:prstGeom>
            <a:gradFill>
              <a:gsLst>
                <a:gs pos="0">
                  <a:srgbClr val="FFF5CE"/>
                </a:gs>
                <a:gs pos="60000">
                  <a:srgbClr val="009999"/>
                </a:gs>
                <a:gs pos="100000">
                  <a:srgbClr val="009999"/>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sp>
        <p:nvSpPr>
          <p:cNvPr id="216" name="Google Shape;216;p7"/>
          <p:cNvSpPr txBox="1"/>
          <p:nvPr/>
        </p:nvSpPr>
        <p:spPr>
          <a:xfrm>
            <a:off x="1687385" y="671150"/>
            <a:ext cx="74732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tr-TR" sz="5400" dirty="0">
                <a:solidFill>
                  <a:srgbClr val="3F3F3F"/>
                </a:solidFill>
                <a:latin typeface="Century Gothic"/>
                <a:ea typeface="Century Gothic"/>
                <a:cs typeface="Century Gothic"/>
                <a:sym typeface="Century Gothic"/>
              </a:rPr>
              <a:t>C</a:t>
            </a:r>
            <a:endParaRPr sz="5400" dirty="0">
              <a:solidFill>
                <a:srgbClr val="3F3F3F"/>
              </a:solidFill>
              <a:latin typeface="Century Gothic"/>
              <a:ea typeface="Century Gothic"/>
              <a:cs typeface="Century Gothic"/>
              <a:sym typeface="Century Gothic"/>
            </a:endParaRPr>
          </a:p>
        </p:txBody>
      </p:sp>
      <p:sp>
        <p:nvSpPr>
          <p:cNvPr id="217" name="Google Shape;217;p7"/>
          <p:cNvSpPr txBox="1"/>
          <p:nvPr/>
        </p:nvSpPr>
        <p:spPr>
          <a:xfrm>
            <a:off x="2222919" y="674427"/>
            <a:ext cx="3086126"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tr-TR" sz="5400" dirty="0">
                <a:solidFill>
                  <a:srgbClr val="3F3F3F"/>
                </a:solidFill>
                <a:latin typeface="Century Gothic"/>
                <a:ea typeface="Century Gothic"/>
                <a:cs typeface="Century Gothic"/>
                <a:sym typeface="Century Gothic"/>
              </a:rPr>
              <a:t>ontents</a:t>
            </a:r>
            <a:endParaRPr sz="5400" dirty="0">
              <a:solidFill>
                <a:srgbClr val="3F3F3F"/>
              </a:solidFill>
              <a:latin typeface="Century Gothic"/>
              <a:ea typeface="Century Gothic"/>
              <a:cs typeface="Century Gothic"/>
              <a:sym typeface="Century Gothic"/>
            </a:endParaRPr>
          </a:p>
        </p:txBody>
      </p:sp>
      <p:sp>
        <p:nvSpPr>
          <p:cNvPr id="218" name="Google Shape;218;p7"/>
          <p:cNvSpPr/>
          <p:nvPr/>
        </p:nvSpPr>
        <p:spPr>
          <a:xfrm>
            <a:off x="6620466" y="2093619"/>
            <a:ext cx="576000" cy="576000"/>
          </a:xfrm>
          <a:prstGeom prst="ellipse">
            <a:avLst/>
          </a:prstGeom>
          <a:noFill/>
          <a:ln w="9525" cap="flat" cmpd="sng">
            <a:solidFill>
              <a:srgbClr val="7F7F7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2800" dirty="0">
                <a:solidFill>
                  <a:srgbClr val="595959"/>
                </a:solidFill>
                <a:latin typeface="Century Gothic"/>
                <a:ea typeface="Century Gothic"/>
                <a:cs typeface="Century Gothic"/>
                <a:sym typeface="Century Gothic"/>
              </a:rPr>
              <a:t>2</a:t>
            </a:r>
            <a:endParaRPr sz="2800" dirty="0">
              <a:solidFill>
                <a:srgbClr val="595959"/>
              </a:solidFill>
              <a:latin typeface="Century Gothic"/>
              <a:ea typeface="Century Gothic"/>
              <a:cs typeface="Century Gothic"/>
              <a:sym typeface="Century Gothic"/>
            </a:endParaRPr>
          </a:p>
        </p:txBody>
      </p:sp>
      <p:sp>
        <p:nvSpPr>
          <p:cNvPr id="219" name="Google Shape;219;p7"/>
          <p:cNvSpPr txBox="1"/>
          <p:nvPr/>
        </p:nvSpPr>
        <p:spPr>
          <a:xfrm>
            <a:off x="7284465" y="2084844"/>
            <a:ext cx="3475688" cy="584775"/>
          </a:xfrm>
          <a:prstGeom prst="rect">
            <a:avLst/>
          </a:prstGeom>
          <a:noFill/>
          <a:ln>
            <a:noFill/>
          </a:ln>
        </p:spPr>
        <p:txBody>
          <a:bodyPr spcFirstLastPara="1" wrap="square" lIns="91425" tIns="45700" rIns="91425" bIns="45700" anchor="t" anchorCtr="0">
            <a:noAutofit/>
          </a:bodyPr>
          <a:lstStyle/>
          <a:p>
            <a:r>
              <a:rPr lang="tr-TR" sz="1800" dirty="0">
                <a:solidFill>
                  <a:srgbClr val="3F3F3F"/>
                </a:solidFill>
                <a:latin typeface="Century Gothic"/>
                <a:ea typeface="Century Gothic"/>
                <a:cs typeface="Century Gothic"/>
                <a:sym typeface="Century Gothic"/>
              </a:rPr>
              <a:t>E. COLI: THE PROTOTYPICAL PROKARYOTE</a:t>
            </a:r>
          </a:p>
          <a:p>
            <a:endParaRPr sz="1800" dirty="0">
              <a:solidFill>
                <a:srgbClr val="3F3F3F"/>
              </a:solidFill>
              <a:latin typeface="Century Gothic"/>
              <a:ea typeface="Century Gothic"/>
              <a:cs typeface="Century Gothic"/>
              <a:sym typeface="Century Gothic"/>
            </a:endParaRPr>
          </a:p>
        </p:txBody>
      </p:sp>
      <p:sp>
        <p:nvSpPr>
          <p:cNvPr id="222" name="Google Shape;222;p7"/>
          <p:cNvSpPr/>
          <p:nvPr/>
        </p:nvSpPr>
        <p:spPr>
          <a:xfrm>
            <a:off x="4645047" y="3442582"/>
            <a:ext cx="576000" cy="576000"/>
          </a:xfrm>
          <a:prstGeom prst="ellipse">
            <a:avLst/>
          </a:prstGeom>
          <a:noFill/>
          <a:ln w="9525" cap="flat" cmpd="sng">
            <a:solidFill>
              <a:srgbClr val="7F7F7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2800" dirty="0">
                <a:solidFill>
                  <a:srgbClr val="595959"/>
                </a:solidFill>
                <a:latin typeface="Century Gothic"/>
                <a:ea typeface="Century Gothic"/>
                <a:cs typeface="Century Gothic"/>
                <a:sym typeface="Century Gothic"/>
              </a:rPr>
              <a:t>3</a:t>
            </a:r>
            <a:endParaRPr sz="2800" dirty="0">
              <a:solidFill>
                <a:srgbClr val="595959"/>
              </a:solidFill>
              <a:latin typeface="Century Gothic"/>
              <a:ea typeface="Century Gothic"/>
              <a:cs typeface="Century Gothic"/>
              <a:sym typeface="Century Gothic"/>
            </a:endParaRPr>
          </a:p>
        </p:txBody>
      </p:sp>
      <p:sp>
        <p:nvSpPr>
          <p:cNvPr id="223" name="Google Shape;223;p7"/>
          <p:cNvSpPr txBox="1"/>
          <p:nvPr/>
        </p:nvSpPr>
        <p:spPr>
          <a:xfrm>
            <a:off x="5309045" y="3454073"/>
            <a:ext cx="2038593" cy="584775"/>
          </a:xfrm>
          <a:prstGeom prst="rect">
            <a:avLst/>
          </a:prstGeom>
          <a:noFill/>
          <a:ln>
            <a:noFill/>
          </a:ln>
        </p:spPr>
        <p:txBody>
          <a:bodyPr spcFirstLastPara="1" wrap="square" lIns="91425" tIns="45700" rIns="91425" bIns="45700" anchor="t" anchorCtr="0">
            <a:noAutofit/>
          </a:bodyPr>
          <a:lstStyle/>
          <a:p>
            <a:pPr lvl="0"/>
            <a:r>
              <a:rPr lang="tr-TR" sz="1800" dirty="0">
                <a:latin typeface="Century Gothic"/>
                <a:ea typeface="Century Gothic"/>
                <a:cs typeface="Century Gothic"/>
                <a:sym typeface="Century Gothic"/>
              </a:rPr>
              <a:t>EUKARYOTIC CELLS</a:t>
            </a:r>
            <a:endParaRPr sz="1800" dirty="0">
              <a:solidFill>
                <a:srgbClr val="3F3F3F"/>
              </a:solidFill>
              <a:latin typeface="Century Gothic"/>
              <a:ea typeface="Century Gothic"/>
              <a:cs typeface="Century Gothic"/>
              <a:sym typeface="Century Gothic"/>
            </a:endParaRPr>
          </a:p>
        </p:txBody>
      </p:sp>
      <p:sp>
        <p:nvSpPr>
          <p:cNvPr id="91" name="Google Shape;224;p7">
            <a:extLst>
              <a:ext uri="{FF2B5EF4-FFF2-40B4-BE49-F238E27FC236}">
                <a16:creationId xmlns:a16="http://schemas.microsoft.com/office/drawing/2014/main" id="{33988ABA-ECCE-7248-B353-DB60285945D3}"/>
              </a:ext>
            </a:extLst>
          </p:cNvPr>
          <p:cNvSpPr/>
          <p:nvPr/>
        </p:nvSpPr>
        <p:spPr>
          <a:xfrm>
            <a:off x="2301727" y="2064832"/>
            <a:ext cx="576000" cy="576000"/>
          </a:xfrm>
          <a:prstGeom prst="ellipse">
            <a:avLst/>
          </a:prstGeom>
          <a:noFill/>
          <a:ln w="9525" cap="flat" cmpd="sng">
            <a:solidFill>
              <a:srgbClr val="7F7F7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2800" dirty="0">
                <a:solidFill>
                  <a:srgbClr val="595959"/>
                </a:solidFill>
                <a:latin typeface="Century Gothic"/>
                <a:ea typeface="Century Gothic"/>
                <a:cs typeface="Century Gothic"/>
                <a:sym typeface="Century Gothic"/>
              </a:rPr>
              <a:t>1</a:t>
            </a:r>
            <a:endParaRPr sz="2800" dirty="0">
              <a:solidFill>
                <a:srgbClr val="595959"/>
              </a:solidFill>
              <a:latin typeface="Century Gothic"/>
              <a:ea typeface="Century Gothic"/>
              <a:cs typeface="Century Gothic"/>
              <a:sym typeface="Century Gothic"/>
            </a:endParaRPr>
          </a:p>
        </p:txBody>
      </p:sp>
      <p:sp>
        <p:nvSpPr>
          <p:cNvPr id="92" name="Google Shape;225;p7">
            <a:extLst>
              <a:ext uri="{FF2B5EF4-FFF2-40B4-BE49-F238E27FC236}">
                <a16:creationId xmlns:a16="http://schemas.microsoft.com/office/drawing/2014/main" id="{53DBDDA8-3351-0146-B63B-C394E4651622}"/>
              </a:ext>
            </a:extLst>
          </p:cNvPr>
          <p:cNvSpPr txBox="1"/>
          <p:nvPr/>
        </p:nvSpPr>
        <p:spPr>
          <a:xfrm>
            <a:off x="3051161" y="2081377"/>
            <a:ext cx="185637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3F3F3F"/>
                </a:solidFill>
                <a:latin typeface="Century Gothic"/>
                <a:ea typeface="Century Gothic"/>
                <a:cs typeface="Century Gothic"/>
                <a:sym typeface="Century Gothic"/>
              </a:rPr>
              <a:t>Introduction: We Are Cells</a:t>
            </a:r>
            <a:endParaRPr sz="1800" dirty="0">
              <a:solidFill>
                <a:srgbClr val="3F3F3F"/>
              </a:solidFill>
              <a:latin typeface="Century Gothic"/>
              <a:ea typeface="Century Gothic"/>
              <a:cs typeface="Century Gothic"/>
              <a:sym typeface="Century Gothic"/>
            </a:endParaRPr>
          </a:p>
        </p:txBody>
      </p:sp>
      <p:pic>
        <p:nvPicPr>
          <p:cNvPr id="95" name="Picture 94" descr="Logo&#10;&#10;Description automatically generated">
            <a:extLst>
              <a:ext uri="{FF2B5EF4-FFF2-40B4-BE49-F238E27FC236}">
                <a16:creationId xmlns:a16="http://schemas.microsoft.com/office/drawing/2014/main" id="{1DAD6734-7291-7843-B8CB-A7E9D91899DE}"/>
              </a:ext>
            </a:extLst>
          </p:cNvPr>
          <p:cNvPicPr>
            <a:picLocks noChangeAspect="1"/>
          </p:cNvPicPr>
          <p:nvPr/>
        </p:nvPicPr>
        <p:blipFill rotWithShape="1">
          <a:blip r:embed="rId3"/>
          <a:srcRect l="26547" t="16193" r="23656" b="45758"/>
          <a:stretch/>
        </p:blipFill>
        <p:spPr>
          <a:xfrm>
            <a:off x="10443066" y="46900"/>
            <a:ext cx="1634034" cy="1248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750"/>
                                        <p:tgtEl>
                                          <p:spTgt spid="216"/>
                                        </p:tgtEl>
                                      </p:cBhvr>
                                    </p:animEffect>
                                  </p:childTnLst>
                                </p:cTn>
                              </p:par>
                              <p:par>
                                <p:cTn id="8" presetID="10" presetClass="entr" presetSubtype="0" fill="hold" nodeType="withEffect">
                                  <p:stCondLst>
                                    <p:cond delay="0"/>
                                  </p:stCondLst>
                                  <p:childTnLst>
                                    <p:set>
                                      <p:cBhvr>
                                        <p:cTn id="9" dur="1" fill="hold">
                                          <p:stCondLst>
                                            <p:cond delay="0"/>
                                          </p:stCondLst>
                                        </p:cTn>
                                        <p:tgtEl>
                                          <p:spTgt spid="217"/>
                                        </p:tgtEl>
                                        <p:attrNameLst>
                                          <p:attrName>style.visibility</p:attrName>
                                        </p:attrNameLst>
                                      </p:cBhvr>
                                      <p:to>
                                        <p:strVal val="visible"/>
                                      </p:to>
                                    </p:set>
                                    <p:animEffect transition="in" filter="fade">
                                      <p:cBhvr>
                                        <p:cTn id="10" dur="750"/>
                                        <p:tgtEl>
                                          <p:spTgt spid="217"/>
                                        </p:tgtEl>
                                      </p:cBhvr>
                                    </p:animEffect>
                                  </p:childTnLst>
                                </p:cTn>
                              </p:par>
                              <p:par>
                                <p:cTn id="11" presetID="10" presetClass="entr" presetSubtype="0" fill="hold" nodeType="with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fade">
                                      <p:cBhvr>
                                        <p:cTn id="13" dur="3000"/>
                                        <p:tgtEl>
                                          <p:spTgt spid="194"/>
                                        </p:tgtEl>
                                      </p:cBhvr>
                                    </p:animEffect>
                                  </p:childTnLst>
                                </p:cTn>
                              </p:par>
                              <p:par>
                                <p:cTn id="14" presetID="2" presetClass="entr" presetSubtype="4" fill="hold" nodeType="withEffect">
                                  <p:stCondLst>
                                    <p:cond delay="0"/>
                                  </p:stCondLst>
                                  <p:childTnLst>
                                    <p:set>
                                      <p:cBhvr>
                                        <p:cTn id="15" dur="1" fill="hold">
                                          <p:stCondLst>
                                            <p:cond delay="0"/>
                                          </p:stCondLst>
                                        </p:cTn>
                                        <p:tgtEl>
                                          <p:spTgt spid="195"/>
                                        </p:tgtEl>
                                        <p:attrNameLst>
                                          <p:attrName>style.visibility</p:attrName>
                                        </p:attrNameLst>
                                      </p:cBhvr>
                                      <p:to>
                                        <p:strVal val="visible"/>
                                      </p:to>
                                    </p:set>
                                    <p:anim calcmode="lin" valueType="num">
                                      <p:cBhvr additive="base">
                                        <p:cTn id="16" dur="1500"/>
                                        <p:tgtEl>
                                          <p:spTgt spid="195"/>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198"/>
                                        </p:tgtEl>
                                        <p:attrNameLst>
                                          <p:attrName>style.visibility</p:attrName>
                                        </p:attrNameLst>
                                      </p:cBhvr>
                                      <p:to>
                                        <p:strVal val="visible"/>
                                      </p:to>
                                    </p:set>
                                    <p:anim calcmode="lin" valueType="num">
                                      <p:cBhvr additive="base">
                                        <p:cTn id="19" dur="1500"/>
                                        <p:tgtEl>
                                          <p:spTgt spid="198"/>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500"/>
                                  </p:stCondLst>
                                  <p:childTnLst>
                                    <p:set>
                                      <p:cBhvr>
                                        <p:cTn id="21" dur="1" fill="hold">
                                          <p:stCondLst>
                                            <p:cond delay="0"/>
                                          </p:stCondLst>
                                        </p:cTn>
                                        <p:tgtEl>
                                          <p:spTgt spid="201"/>
                                        </p:tgtEl>
                                        <p:attrNameLst>
                                          <p:attrName>style.visibility</p:attrName>
                                        </p:attrNameLst>
                                      </p:cBhvr>
                                      <p:to>
                                        <p:strVal val="visible"/>
                                      </p:to>
                                    </p:set>
                                    <p:anim calcmode="lin" valueType="num">
                                      <p:cBhvr additive="base">
                                        <p:cTn id="22" dur="1500"/>
                                        <p:tgtEl>
                                          <p:spTgt spid="201"/>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750"/>
                                  </p:stCondLst>
                                  <p:childTnLst>
                                    <p:set>
                                      <p:cBhvr>
                                        <p:cTn id="24" dur="1" fill="hold">
                                          <p:stCondLst>
                                            <p:cond delay="0"/>
                                          </p:stCondLst>
                                        </p:cTn>
                                        <p:tgtEl>
                                          <p:spTgt spid="204"/>
                                        </p:tgtEl>
                                        <p:attrNameLst>
                                          <p:attrName>style.visibility</p:attrName>
                                        </p:attrNameLst>
                                      </p:cBhvr>
                                      <p:to>
                                        <p:strVal val="visible"/>
                                      </p:to>
                                    </p:set>
                                    <p:anim calcmode="lin" valueType="num">
                                      <p:cBhvr additive="base">
                                        <p:cTn id="25" dur="1500"/>
                                        <p:tgtEl>
                                          <p:spTgt spid="204"/>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207"/>
                                        </p:tgtEl>
                                        <p:attrNameLst>
                                          <p:attrName>style.visibility</p:attrName>
                                        </p:attrNameLst>
                                      </p:cBhvr>
                                      <p:to>
                                        <p:strVal val="visible"/>
                                      </p:to>
                                    </p:set>
                                    <p:anim calcmode="lin" valueType="num">
                                      <p:cBhvr additive="base">
                                        <p:cTn id="28" dur="1500"/>
                                        <p:tgtEl>
                                          <p:spTgt spid="207"/>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210"/>
                                        </p:tgtEl>
                                        <p:attrNameLst>
                                          <p:attrName>style.visibility</p:attrName>
                                        </p:attrNameLst>
                                      </p:cBhvr>
                                      <p:to>
                                        <p:strVal val="visible"/>
                                      </p:to>
                                    </p:set>
                                    <p:anim calcmode="lin" valueType="num">
                                      <p:cBhvr additive="base">
                                        <p:cTn id="31" dur="1500"/>
                                        <p:tgtEl>
                                          <p:spTgt spid="210"/>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2000"/>
                                  </p:stCondLst>
                                  <p:childTnLst>
                                    <p:set>
                                      <p:cBhvr>
                                        <p:cTn id="33" dur="1" fill="hold">
                                          <p:stCondLst>
                                            <p:cond delay="0"/>
                                          </p:stCondLst>
                                        </p:cTn>
                                        <p:tgtEl>
                                          <p:spTgt spid="213"/>
                                        </p:tgtEl>
                                        <p:attrNameLst>
                                          <p:attrName>style.visibility</p:attrName>
                                        </p:attrNameLst>
                                      </p:cBhvr>
                                      <p:to>
                                        <p:strVal val="visible"/>
                                      </p:to>
                                    </p:set>
                                    <p:anim calcmode="lin" valueType="num">
                                      <p:cBhvr additive="base">
                                        <p:cTn id="34" dur="1500"/>
                                        <p:tgtEl>
                                          <p:spTgt spid="213"/>
                                        </p:tgtEl>
                                        <p:attrNameLst>
                                          <p:attrName>ppt_y</p:attrName>
                                        </p:attrNameLst>
                                      </p:cBhvr>
                                      <p:tavLst>
                                        <p:tav tm="0">
                                          <p:val>
                                            <p:strVal val="#ppt_y+1"/>
                                          </p:val>
                                        </p:tav>
                                        <p:tav tm="100000">
                                          <p:val>
                                            <p:strVal val="#ppt_y"/>
                                          </p:val>
                                        </p:tav>
                                      </p:tavLst>
                                    </p:anim>
                                  </p:childTnLst>
                                </p:cTn>
                              </p:par>
                              <p:par>
                                <p:cTn id="35" presetID="37" presetClass="entr" presetSubtype="0" fill="hold" nodeType="withEffect">
                                  <p:stCondLst>
                                    <p:cond delay="200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000"/>
                                        <p:tgtEl>
                                          <p:spTgt spid="95"/>
                                        </p:tgtEl>
                                      </p:cBhvr>
                                    </p:animEffect>
                                    <p:anim calcmode="lin" valueType="num">
                                      <p:cBhvr>
                                        <p:cTn id="38" dur="1000" fill="hold"/>
                                        <p:tgtEl>
                                          <p:spTgt spid="95"/>
                                        </p:tgtEl>
                                        <p:attrNameLst>
                                          <p:attrName>ppt_x</p:attrName>
                                        </p:attrNameLst>
                                      </p:cBhvr>
                                      <p:tavLst>
                                        <p:tav tm="0">
                                          <p:val>
                                            <p:strVal val="#ppt_x"/>
                                          </p:val>
                                        </p:tav>
                                        <p:tav tm="100000">
                                          <p:val>
                                            <p:strVal val="#ppt_x"/>
                                          </p:val>
                                        </p:tav>
                                      </p:tavLst>
                                    </p:anim>
                                    <p:anim calcmode="lin" valueType="num">
                                      <p:cBhvr>
                                        <p:cTn id="39" dur="900" decel="100000" fill="hold"/>
                                        <p:tgtEl>
                                          <p:spTgt spid="95"/>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5"/>
                                        </p:tgtEl>
                                        <p:attrNameLst>
                                          <p:attrName>ppt_y</p:attrName>
                                        </p:attrNameLst>
                                      </p:cBhvr>
                                      <p:tavLst>
                                        <p:tav tm="0">
                                          <p:val>
                                            <p:strVal val="#ppt_y-.03"/>
                                          </p:val>
                                        </p:tav>
                                        <p:tav tm="100000">
                                          <p:val>
                                            <p:strVal val="#ppt_y"/>
                                          </p:val>
                                        </p:tav>
                                      </p:tavLst>
                                    </p:anim>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91"/>
                                        </p:tgtEl>
                                        <p:attrNameLst>
                                          <p:attrName>style.visibility</p:attrName>
                                        </p:attrNameLst>
                                      </p:cBhvr>
                                      <p:to>
                                        <p:strVal val="visible"/>
                                      </p:to>
                                    </p:set>
                                    <p:animEffect transition="in" filter="fade">
                                      <p:cBhvr>
                                        <p:cTn id="44" dur="1000"/>
                                        <p:tgtEl>
                                          <p:spTgt spid="91"/>
                                        </p:tgtEl>
                                      </p:cBhvr>
                                    </p:animEffect>
                                  </p:childTnLst>
                                </p:cTn>
                              </p:par>
                            </p:childTnLst>
                          </p:cTn>
                        </p:par>
                        <p:par>
                          <p:cTn id="45" fill="hold">
                            <p:stCondLst>
                              <p:cond delay="4500"/>
                            </p:stCondLst>
                            <p:childTnLst>
                              <p:par>
                                <p:cTn id="46" presetID="10" presetClass="entr" presetSubtype="0" fill="hold" nodeType="after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1000"/>
                                        <p:tgtEl>
                                          <p:spTgt spid="92"/>
                                        </p:tgtEl>
                                      </p:cBhvr>
                                    </p:animEffect>
                                  </p:childTnLst>
                                </p:cTn>
                              </p:par>
                            </p:childTnLst>
                          </p:cTn>
                        </p:par>
                        <p:par>
                          <p:cTn id="49" fill="hold">
                            <p:stCondLst>
                              <p:cond delay="5500"/>
                            </p:stCondLst>
                            <p:childTnLst>
                              <p:par>
                                <p:cTn id="50" presetID="10" presetClass="entr" presetSubtype="0" fill="hold" nodeType="afterEffect">
                                  <p:stCondLst>
                                    <p:cond delay="0"/>
                                  </p:stCondLst>
                                  <p:childTnLst>
                                    <p:set>
                                      <p:cBhvr>
                                        <p:cTn id="51" dur="1" fill="hold">
                                          <p:stCondLst>
                                            <p:cond delay="0"/>
                                          </p:stCondLst>
                                        </p:cTn>
                                        <p:tgtEl>
                                          <p:spTgt spid="218"/>
                                        </p:tgtEl>
                                        <p:attrNameLst>
                                          <p:attrName>style.visibility</p:attrName>
                                        </p:attrNameLst>
                                      </p:cBhvr>
                                      <p:to>
                                        <p:strVal val="visible"/>
                                      </p:to>
                                    </p:set>
                                    <p:animEffect transition="in" filter="fade">
                                      <p:cBhvr>
                                        <p:cTn id="52" dur="1000"/>
                                        <p:tgtEl>
                                          <p:spTgt spid="218"/>
                                        </p:tgtEl>
                                      </p:cBhvr>
                                    </p:animEffect>
                                  </p:childTnLst>
                                </p:cTn>
                              </p:par>
                              <p:par>
                                <p:cTn id="53" presetID="10" presetClass="entr" presetSubtype="0" fill="hold" nodeType="withEffect">
                                  <p:stCondLst>
                                    <p:cond delay="250"/>
                                  </p:stCondLst>
                                  <p:childTnLst>
                                    <p:set>
                                      <p:cBhvr>
                                        <p:cTn id="54" dur="1" fill="hold">
                                          <p:stCondLst>
                                            <p:cond delay="0"/>
                                          </p:stCondLst>
                                        </p:cTn>
                                        <p:tgtEl>
                                          <p:spTgt spid="219"/>
                                        </p:tgtEl>
                                        <p:attrNameLst>
                                          <p:attrName>style.visibility</p:attrName>
                                        </p:attrNameLst>
                                      </p:cBhvr>
                                      <p:to>
                                        <p:strVal val="visible"/>
                                      </p:to>
                                    </p:set>
                                    <p:animEffect transition="in" filter="fade">
                                      <p:cBhvr>
                                        <p:cTn id="55" dur="1000"/>
                                        <p:tgtEl>
                                          <p:spTgt spid="219"/>
                                        </p:tgtEl>
                                      </p:cBhvr>
                                    </p:animEffect>
                                  </p:childTnLst>
                                </p:cTn>
                              </p:par>
                            </p:childTnLst>
                          </p:cTn>
                        </p:par>
                        <p:par>
                          <p:cTn id="56" fill="hold">
                            <p:stCondLst>
                              <p:cond delay="6750"/>
                            </p:stCondLst>
                            <p:childTnLst>
                              <p:par>
                                <p:cTn id="57" presetID="10" presetClass="entr" presetSubtype="0" fill="hold" nodeType="afterEffect">
                                  <p:stCondLst>
                                    <p:cond delay="0"/>
                                  </p:stCondLst>
                                  <p:childTnLst>
                                    <p:set>
                                      <p:cBhvr>
                                        <p:cTn id="58" dur="1" fill="hold">
                                          <p:stCondLst>
                                            <p:cond delay="0"/>
                                          </p:stCondLst>
                                        </p:cTn>
                                        <p:tgtEl>
                                          <p:spTgt spid="222"/>
                                        </p:tgtEl>
                                        <p:attrNameLst>
                                          <p:attrName>style.visibility</p:attrName>
                                        </p:attrNameLst>
                                      </p:cBhvr>
                                      <p:to>
                                        <p:strVal val="visible"/>
                                      </p:to>
                                    </p:set>
                                    <p:animEffect transition="in" filter="fade">
                                      <p:cBhvr>
                                        <p:cTn id="59" dur="1000"/>
                                        <p:tgtEl>
                                          <p:spTgt spid="222"/>
                                        </p:tgtEl>
                                      </p:cBhvr>
                                    </p:animEffect>
                                  </p:childTnLst>
                                </p:cTn>
                              </p:par>
                            </p:childTnLst>
                          </p:cTn>
                        </p:par>
                        <p:par>
                          <p:cTn id="60" fill="hold">
                            <p:stCondLst>
                              <p:cond delay="7750"/>
                            </p:stCondLst>
                            <p:childTnLst>
                              <p:par>
                                <p:cTn id="61" presetID="10" presetClass="entr" presetSubtype="0" fill="hold" nodeType="afterEffect">
                                  <p:stCondLst>
                                    <p:cond delay="0"/>
                                  </p:stCondLst>
                                  <p:childTnLst>
                                    <p:set>
                                      <p:cBhvr>
                                        <p:cTn id="62" dur="1" fill="hold">
                                          <p:stCondLst>
                                            <p:cond delay="0"/>
                                          </p:stCondLst>
                                        </p:cTn>
                                        <p:tgtEl>
                                          <p:spTgt spid="223"/>
                                        </p:tgtEl>
                                        <p:attrNameLst>
                                          <p:attrName>style.visibility</p:attrName>
                                        </p:attrNameLst>
                                      </p:cBhvr>
                                      <p:to>
                                        <p:strVal val="visible"/>
                                      </p:to>
                                    </p:set>
                                    <p:animEffect transition="in" filter="fade">
                                      <p:cBhvr>
                                        <p:cTn id="63"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30" y="1541470"/>
            <a:ext cx="5852728" cy="535531"/>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Endoplasmic Reticulum</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Synthesizes proteins destined for insertion into cellular membranes or for export from the cell.</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Enzymes add sugar polymers to some proteins exposed in the lumen. Some proteins are retained in the ER, but most move on to other parts of the cell.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ER is very dynamic.</a:t>
            </a:r>
          </a:p>
        </p:txBody>
      </p:sp>
      <p:pic>
        <p:nvPicPr>
          <p:cNvPr id="3" name="Picture 2" descr="Diagram&#10;&#10;Description automatically generated">
            <a:extLst>
              <a:ext uri="{FF2B5EF4-FFF2-40B4-BE49-F238E27FC236}">
                <a16:creationId xmlns:a16="http://schemas.microsoft.com/office/drawing/2014/main" id="{745D2207-C497-7F4B-8054-7BF594A92EF3}"/>
              </a:ext>
            </a:extLst>
          </p:cNvPr>
          <p:cNvPicPr>
            <a:picLocks noChangeAspect="1"/>
          </p:cNvPicPr>
          <p:nvPr/>
        </p:nvPicPr>
        <p:blipFill rotWithShape="1">
          <a:blip r:embed="rId3"/>
          <a:srcRect b="2511"/>
          <a:stretch/>
        </p:blipFill>
        <p:spPr>
          <a:xfrm>
            <a:off x="6857448" y="525059"/>
            <a:ext cx="4911260" cy="6173915"/>
          </a:xfrm>
          <a:prstGeom prst="rect">
            <a:avLst/>
          </a:prstGeom>
        </p:spPr>
      </p:pic>
    </p:spTree>
    <p:extLst>
      <p:ext uri="{BB962C8B-B14F-4D97-AF65-F5344CB8AC3E}">
        <p14:creationId xmlns:p14="http://schemas.microsoft.com/office/powerpoint/2010/main" val="2700776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pic>
        <p:nvPicPr>
          <p:cNvPr id="5" name="Picture 2" descr="Differences Between Rough and Smooth Endoplasmic Reticulum">
            <a:extLst>
              <a:ext uri="{FF2B5EF4-FFF2-40B4-BE49-F238E27FC236}">
                <a16:creationId xmlns:a16="http://schemas.microsoft.com/office/drawing/2014/main" id="{AF655BD5-4723-3545-8B42-D22133A83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91" y="1299198"/>
            <a:ext cx="11345417" cy="50635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8E0D19-897E-7245-AC19-94AB64BADF09}"/>
              </a:ext>
            </a:extLst>
          </p:cNvPr>
          <p:cNvSpPr txBox="1"/>
          <p:nvPr/>
        </p:nvSpPr>
        <p:spPr>
          <a:xfrm>
            <a:off x="423290" y="6362702"/>
            <a:ext cx="11345417" cy="369332"/>
          </a:xfrm>
          <a:prstGeom prst="rect">
            <a:avLst/>
          </a:prstGeom>
          <a:noFill/>
        </p:spPr>
        <p:txBody>
          <a:bodyPr wrap="square" rtlCol="0">
            <a:spAutoFit/>
          </a:bodyPr>
          <a:lstStyle/>
          <a:p>
            <a:r>
              <a:rPr lang="en-GB" sz="900" dirty="0"/>
              <a:t>https://</a:t>
            </a:r>
            <a:r>
              <a:rPr lang="en-GB" sz="900" dirty="0" err="1"/>
              <a:t>smw.ch</a:t>
            </a:r>
            <a:r>
              <a:rPr lang="en-GB" sz="900" dirty="0"/>
              <a:t>/</a:t>
            </a:r>
            <a:r>
              <a:rPr lang="en-GB" sz="900" dirty="0" err="1"/>
              <a:t>journalfile</a:t>
            </a:r>
            <a:r>
              <a:rPr lang="en-GB" sz="900" dirty="0"/>
              <a:t>/view/article/</a:t>
            </a:r>
            <a:r>
              <a:rPr lang="en-GB" sz="900" dirty="0" err="1"/>
              <a:t>ezm_smw</a:t>
            </a:r>
            <a:r>
              <a:rPr lang="en-GB" sz="900" dirty="0"/>
              <a:t>/</a:t>
            </a:r>
            <a:r>
              <a:rPr lang="en-GB" sz="900" dirty="0" err="1"/>
              <a:t>en</a:t>
            </a:r>
            <a:r>
              <a:rPr lang="en-GB" sz="900" dirty="0"/>
              <a:t>/smw.2002.09861/4314855adf9daac46956e2c3cdaa98f13f3f2968/smw.2002.09861.pdf/</a:t>
            </a:r>
            <a:r>
              <a:rPr lang="en-GB" sz="900" dirty="0" err="1"/>
              <a:t>rsrc</a:t>
            </a:r>
            <a:r>
              <a:rPr lang="en-GB" sz="900" dirty="0"/>
              <a:t>/</a:t>
            </a:r>
            <a:r>
              <a:rPr lang="en-GB" sz="900" dirty="0" err="1"/>
              <a:t>jf</a:t>
            </a:r>
            <a:r>
              <a:rPr lang="en-GB" sz="900" dirty="0"/>
              <a:t>#:~:text=ER%20storage%20diseases%20(ERSDs)%20are,ERSDs%20is%20very%20het%2D%20erogeneous.</a:t>
            </a:r>
          </a:p>
        </p:txBody>
      </p:sp>
    </p:spTree>
    <p:extLst>
      <p:ext uri="{BB962C8B-B14F-4D97-AF65-F5344CB8AC3E}">
        <p14:creationId xmlns:p14="http://schemas.microsoft.com/office/powerpoint/2010/main" val="32656666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29" y="1541470"/>
            <a:ext cx="10981319" cy="474503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400" b="1" dirty="0">
                <a:solidFill>
                  <a:srgbClr val="3F3F3F"/>
                </a:solidFill>
                <a:latin typeface="Century Gothic"/>
                <a:ea typeface="Century Gothic"/>
                <a:cs typeface="Century Gothic"/>
                <a:sym typeface="Century Gothic"/>
              </a:rPr>
              <a:t>VARIOUS ER STORAGE DISEASES. May be due to:</a:t>
            </a:r>
          </a:p>
          <a:p>
            <a:pPr marL="285750" indent="-285750">
              <a:buFont typeface="Arial" panose="020B0604020202020204" pitchFamily="34" charset="0"/>
              <a:buChar char="•"/>
            </a:pPr>
            <a:endParaRPr lang="en-US" sz="2400" b="1"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400" b="1" dirty="0">
                <a:solidFill>
                  <a:srgbClr val="3F3F3F"/>
                </a:solidFill>
                <a:latin typeface="Century Gothic"/>
                <a:ea typeface="Century Gothic"/>
                <a:cs typeface="Century Gothic"/>
                <a:sym typeface="Century Gothic"/>
              </a:rPr>
              <a:t>1. Lack of protein due to ER retention </a:t>
            </a:r>
          </a:p>
          <a:p>
            <a:r>
              <a:rPr lang="en-US" sz="2400" dirty="0">
                <a:solidFill>
                  <a:srgbClr val="3F3F3F"/>
                </a:solidFill>
                <a:latin typeface="Century Gothic"/>
                <a:ea typeface="Century Gothic"/>
                <a:cs typeface="Century Gothic"/>
                <a:sym typeface="Century Gothic"/>
              </a:rPr>
              <a:t>Cystic fibrosis and associated diseases </a:t>
            </a:r>
          </a:p>
          <a:p>
            <a:r>
              <a:rPr lang="en-US" sz="2400" dirty="0">
                <a:solidFill>
                  <a:srgbClr val="3F3F3F"/>
                </a:solidFill>
                <a:latin typeface="Century Gothic"/>
                <a:ea typeface="Century Gothic"/>
                <a:cs typeface="Century Gothic"/>
                <a:sym typeface="Century Gothic"/>
              </a:rPr>
              <a:t>Protein C deficiency </a:t>
            </a:r>
          </a:p>
          <a:p>
            <a:r>
              <a:rPr lang="en-US" sz="2400" dirty="0">
                <a:solidFill>
                  <a:srgbClr val="3F3F3F"/>
                </a:solidFill>
                <a:latin typeface="Century Gothic"/>
                <a:ea typeface="Century Gothic"/>
                <a:cs typeface="Century Gothic"/>
                <a:sym typeface="Century Gothic"/>
              </a:rPr>
              <a:t>Osteogenesis imperfecta </a:t>
            </a:r>
          </a:p>
          <a:p>
            <a:r>
              <a:rPr lang="en-US" sz="2400" dirty="0">
                <a:solidFill>
                  <a:srgbClr val="3F3F3F"/>
                </a:solidFill>
                <a:latin typeface="Century Gothic"/>
                <a:ea typeface="Century Gothic"/>
                <a:cs typeface="Century Gothic"/>
                <a:sym typeface="Century Gothic"/>
              </a:rPr>
              <a:t>Albinism/tyrosinase deficiency </a:t>
            </a:r>
          </a:p>
          <a:p>
            <a:pPr marL="285750" marR="0" lvl="0" indent="-285750" algn="l" rtl="0">
              <a:spcBef>
                <a:spcPts val="0"/>
              </a:spcBef>
              <a:spcAft>
                <a:spcPts val="0"/>
              </a:spcAft>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400" b="1" dirty="0">
                <a:solidFill>
                  <a:srgbClr val="3F3F3F"/>
                </a:solidFill>
                <a:latin typeface="Century Gothic"/>
                <a:ea typeface="Century Gothic"/>
                <a:cs typeface="Century Gothic"/>
                <a:sym typeface="Century Gothic"/>
              </a:rPr>
              <a:t>2. Toxic protein or protein aggregates </a:t>
            </a:r>
          </a:p>
          <a:p>
            <a:r>
              <a:rPr lang="en-US" sz="2400" dirty="0">
                <a:solidFill>
                  <a:srgbClr val="3F3F3F"/>
                </a:solidFill>
                <a:latin typeface="Century Gothic"/>
                <a:ea typeface="Century Gothic"/>
                <a:cs typeface="Century Gothic"/>
                <a:sym typeface="Century Gothic"/>
              </a:rPr>
              <a:t>? Creutzfeldt-Jakob disease </a:t>
            </a:r>
          </a:p>
          <a:p>
            <a:pPr marL="285750" indent="-285750">
              <a:buFont typeface="Arial" panose="020B0604020202020204" pitchFamily="34" charset="0"/>
              <a:buChar char="•"/>
            </a:pPr>
            <a:endParaRPr lang="en-US" sz="2400" b="1"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400" b="1" dirty="0">
                <a:solidFill>
                  <a:srgbClr val="3F3F3F"/>
                </a:solidFill>
                <a:latin typeface="Century Gothic"/>
                <a:ea typeface="Century Gothic"/>
                <a:cs typeface="Century Gothic"/>
                <a:sym typeface="Century Gothic"/>
              </a:rPr>
              <a:t>3. Defective transport machinery </a:t>
            </a:r>
          </a:p>
          <a:p>
            <a:r>
              <a:rPr lang="en-US" sz="2400" dirty="0">
                <a:solidFill>
                  <a:srgbClr val="3F3F3F"/>
                </a:solidFill>
                <a:latin typeface="Century Gothic"/>
                <a:ea typeface="Century Gothic"/>
                <a:cs typeface="Century Gothic"/>
                <a:sym typeface="Century Gothic"/>
              </a:rPr>
              <a:t>Combined coagulation factor V and VIII deficiency </a:t>
            </a: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62134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30" y="1541470"/>
            <a:ext cx="4401614" cy="474503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The Golgi apparatus consists of a stack of flattened, membrane-bound sacks with many associated vesicles.</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The Golgi apparatus processes the sugar side chains on transmembrane and secreted proteins</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The Golgi apparatus is also involved in lipid transport and lysosome formation</a:t>
            </a: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pic>
        <p:nvPicPr>
          <p:cNvPr id="17410" name="Picture 2" descr="Golgi apparatus - Structure - Function - TeachMePhysiology">
            <a:extLst>
              <a:ext uri="{FF2B5EF4-FFF2-40B4-BE49-F238E27FC236}">
                <a16:creationId xmlns:a16="http://schemas.microsoft.com/office/drawing/2014/main" id="{A7B22E03-6796-BA4D-BB3D-C961B4871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097" y="728614"/>
            <a:ext cx="6315903" cy="540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536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29" y="1541470"/>
            <a:ext cx="4739545" cy="474503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An impermeable membrane separates degradative enzymes inside lysosomes from other cellular components </a:t>
            </a:r>
          </a:p>
          <a:p>
            <a:pPr marL="285750" indent="-285750">
              <a:buFont typeface="Arial" panose="020B0604020202020204" pitchFamily="34" charset="0"/>
              <a:buChar char="•"/>
            </a:pPr>
            <a:endParaRPr lang="en-US" sz="2000" b="1"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1800" dirty="0">
                <a:solidFill>
                  <a:srgbClr val="3F3F3F"/>
                </a:solidFill>
                <a:latin typeface="Century Gothic"/>
                <a:ea typeface="Century Gothic"/>
                <a:cs typeface="Century Gothic"/>
                <a:sym typeface="Century Gothic"/>
              </a:rPr>
              <a:t>Cells ingest microorganisms and other materials in membrane vesicles derived from the plasma membrane. </a:t>
            </a:r>
          </a:p>
          <a:p>
            <a:pPr marL="285750" indent="-285750">
              <a:buFont typeface="Arial" panose="020B0604020202020204" pitchFamily="34" charset="0"/>
              <a:buChar char="•"/>
            </a:pPr>
            <a:endParaRPr lang="en-US" sz="18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1800" dirty="0">
                <a:solidFill>
                  <a:srgbClr val="3F3F3F"/>
                </a:solidFill>
                <a:latin typeface="Century Gothic"/>
                <a:ea typeface="Century Gothic"/>
                <a:cs typeface="Century Gothic"/>
                <a:sym typeface="Century Gothic"/>
              </a:rPr>
              <a:t>The contents of these endosomes and phagosomes are delivered to lysosomes for degradation by lysosomal enzymes</a:t>
            </a: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pic>
        <p:nvPicPr>
          <p:cNvPr id="18434" name="Picture 2" descr="Lysosomes - CoolaBoo - Education Site">
            <a:extLst>
              <a:ext uri="{FF2B5EF4-FFF2-40B4-BE49-F238E27FC236}">
                <a16:creationId xmlns:a16="http://schemas.microsoft.com/office/drawing/2014/main" id="{5ACFDF6B-E954-CA40-A27D-9AD74E06C6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5879" r="-1683"/>
          <a:stretch/>
        </p:blipFill>
        <p:spPr bwMode="auto">
          <a:xfrm>
            <a:off x="5572907" y="920633"/>
            <a:ext cx="6195801" cy="5259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700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pic>
        <p:nvPicPr>
          <p:cNvPr id="3" name="Picture 2" descr="Timeline&#10;&#10;Description automatically generated">
            <a:extLst>
              <a:ext uri="{FF2B5EF4-FFF2-40B4-BE49-F238E27FC236}">
                <a16:creationId xmlns:a16="http://schemas.microsoft.com/office/drawing/2014/main" id="{F569BAF4-3A73-2A47-A0AB-511EB1EEDDDE}"/>
              </a:ext>
            </a:extLst>
          </p:cNvPr>
          <p:cNvPicPr>
            <a:picLocks noChangeAspect="1"/>
          </p:cNvPicPr>
          <p:nvPr/>
        </p:nvPicPr>
        <p:blipFill>
          <a:blip r:embed="rId3"/>
          <a:stretch>
            <a:fillRect/>
          </a:stretch>
        </p:blipFill>
        <p:spPr>
          <a:xfrm>
            <a:off x="415097" y="1299198"/>
            <a:ext cx="11361806" cy="4795135"/>
          </a:xfrm>
          <a:prstGeom prst="rect">
            <a:avLst/>
          </a:prstGeom>
        </p:spPr>
      </p:pic>
    </p:spTree>
    <p:extLst>
      <p:ext uri="{BB962C8B-B14F-4D97-AF65-F5344CB8AC3E}">
        <p14:creationId xmlns:p14="http://schemas.microsoft.com/office/powerpoint/2010/main" val="640935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605341" y="1349303"/>
            <a:ext cx="4900938" cy="501174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Mitochondrial enzymes use most of the energy released from the breakdown of nutrients to synthesize ATP.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Mitochondria cluster near sites of ATP utilization, such as membranes engaged in active transport, nerve terminals, and the contractile apparatus of muscle cells. </a:t>
            </a:r>
          </a:p>
          <a:p>
            <a:pPr marL="28575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pic>
        <p:nvPicPr>
          <p:cNvPr id="23554" name="Picture 2" descr="What are Mitochondria?">
            <a:extLst>
              <a:ext uri="{FF2B5EF4-FFF2-40B4-BE49-F238E27FC236}">
                <a16:creationId xmlns:a16="http://schemas.microsoft.com/office/drawing/2014/main" id="{68ECDFA0-6BFE-A049-A813-5B7745F86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940" y="763666"/>
            <a:ext cx="6043768" cy="579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604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29" y="1541470"/>
            <a:ext cx="10981319" cy="4745030"/>
          </a:xfrm>
          <a:prstGeom prst="rect">
            <a:avLst/>
          </a:prstGeom>
          <a:noFill/>
          <a:ln>
            <a:noFill/>
          </a:ln>
        </p:spPr>
        <p:txBody>
          <a:bodyPr spcFirstLastPara="1" wrap="square" lIns="91425" tIns="45700" rIns="91425" bIns="45700" anchor="t" anchorCtr="0">
            <a:noAutofit/>
          </a:bodyPr>
          <a:lstStyle/>
          <a:p>
            <a:pPr marL="285750" lvl="1"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lvl="1" indent="-285750">
              <a:buFont typeface="Arial" panose="020B0604020202020204" pitchFamily="34" charset="0"/>
              <a:buChar char="•"/>
            </a:pPr>
            <a:r>
              <a:rPr lang="en-US" sz="2400" dirty="0" err="1">
                <a:solidFill>
                  <a:srgbClr val="3F3F3F"/>
                </a:solidFill>
                <a:latin typeface="Century Gothic"/>
                <a:ea typeface="Century Gothic"/>
                <a:cs typeface="Century Gothic"/>
                <a:sym typeface="Century Gothic"/>
              </a:rPr>
              <a:t>Leber's</a:t>
            </a:r>
            <a:r>
              <a:rPr lang="en-US" sz="2400" dirty="0">
                <a:solidFill>
                  <a:srgbClr val="3F3F3F"/>
                </a:solidFill>
                <a:latin typeface="Century Gothic"/>
                <a:ea typeface="Century Gothic"/>
                <a:cs typeface="Century Gothic"/>
                <a:sym typeface="Century Gothic"/>
              </a:rPr>
              <a:t> hereditary optic neuropathy (LHON)</a:t>
            </a:r>
          </a:p>
          <a:p>
            <a:pPr marL="285750" lvl="1" indent="-285750">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lvl="1"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Leigh syndrome</a:t>
            </a:r>
          </a:p>
          <a:p>
            <a:pPr marL="285750" lvl="1" indent="-285750">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lvl="1"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Neuropathy, ataxia, retinitis pigmentosa, and ptosis (NARP)</a:t>
            </a:r>
          </a:p>
          <a:p>
            <a:pPr marL="285750" lvl="1" indent="-285750">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lvl="1" indent="-285750">
              <a:buFont typeface="Arial" panose="020B0604020202020204" pitchFamily="34" charset="0"/>
              <a:buChar char="•"/>
            </a:pPr>
            <a:r>
              <a:rPr lang="en-US" sz="2400" dirty="0" err="1">
                <a:solidFill>
                  <a:srgbClr val="3F3F3F"/>
                </a:solidFill>
                <a:latin typeface="Century Gothic"/>
                <a:ea typeface="Century Gothic"/>
                <a:cs typeface="Century Gothic"/>
                <a:sym typeface="Century Gothic"/>
              </a:rPr>
              <a:t>Myoneurogenic</a:t>
            </a:r>
            <a:r>
              <a:rPr lang="en-US" sz="2400" dirty="0">
                <a:solidFill>
                  <a:srgbClr val="3F3F3F"/>
                </a:solidFill>
                <a:latin typeface="Century Gothic"/>
                <a:ea typeface="Century Gothic"/>
                <a:cs typeface="Century Gothic"/>
                <a:sym typeface="Century Gothic"/>
              </a:rPr>
              <a:t> gastrointestinal encephalopathy (MNGIE)</a:t>
            </a:r>
          </a:p>
          <a:p>
            <a:pPr marL="285750" lvl="1" indent="-285750">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lvl="1"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MERRF syndrome</a:t>
            </a:r>
          </a:p>
          <a:p>
            <a:pPr marL="285750" lvl="1" indent="-285750">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lvl="1"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MELAS syndrome</a:t>
            </a:r>
          </a:p>
          <a:p>
            <a:pPr marL="285750" lvl="1"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419288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78508" y="542068"/>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1031921"/>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30" y="1861242"/>
            <a:ext cx="5137110" cy="474503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Peroxisomes are small, membrane-enclosed cellular organelles containing oxidative enzymes that are involved in a variety of metabolic reactions, including several aspects of energy metabolism.</a:t>
            </a:r>
          </a:p>
          <a:p>
            <a:pPr marL="28575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1800" b="1" dirty="0">
                <a:solidFill>
                  <a:srgbClr val="3F3F3F"/>
                </a:solidFill>
                <a:latin typeface="Century Gothic"/>
                <a:ea typeface="Century Gothic"/>
                <a:cs typeface="Century Gothic"/>
                <a:sym typeface="Century Gothic"/>
              </a:rPr>
              <a:t>Purine degradation</a:t>
            </a:r>
          </a:p>
          <a:p>
            <a:pPr marL="28575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1800" b="1" dirty="0">
                <a:solidFill>
                  <a:srgbClr val="3F3F3F"/>
                </a:solidFill>
                <a:latin typeface="Century Gothic"/>
                <a:ea typeface="Century Gothic"/>
                <a:cs typeface="Century Gothic"/>
                <a:sym typeface="Century Gothic"/>
              </a:rPr>
              <a:t>Lipid biosynthesis</a:t>
            </a:r>
          </a:p>
          <a:p>
            <a:pPr marL="28575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1800" b="1" dirty="0">
                <a:solidFill>
                  <a:srgbClr val="3F3F3F"/>
                </a:solidFill>
                <a:latin typeface="Century Gothic"/>
                <a:ea typeface="Century Gothic"/>
                <a:cs typeface="Century Gothic"/>
                <a:sym typeface="Century Gothic"/>
              </a:rPr>
              <a:t>Fatty acid oxidation</a:t>
            </a: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pic>
        <p:nvPicPr>
          <p:cNvPr id="19458" name="Picture 2" descr="Structure of Peroxisomes">
            <a:extLst>
              <a:ext uri="{FF2B5EF4-FFF2-40B4-BE49-F238E27FC236}">
                <a16:creationId xmlns:a16="http://schemas.microsoft.com/office/drawing/2014/main" id="{9BE8B518-7248-A842-9CD8-B178A8176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109"/>
          <a:stretch/>
        </p:blipFill>
        <p:spPr bwMode="auto">
          <a:xfrm>
            <a:off x="5912351" y="809833"/>
            <a:ext cx="5881757"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105E33C-0674-164C-A297-21DD8479450F}"/>
              </a:ext>
            </a:extLst>
          </p:cNvPr>
          <p:cNvSpPr/>
          <p:nvPr/>
        </p:nvSpPr>
        <p:spPr>
          <a:xfrm>
            <a:off x="11430000" y="2007704"/>
            <a:ext cx="364108" cy="4086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6439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29" y="1541470"/>
            <a:ext cx="10981319" cy="474503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Approximately 60 known enzymes are present in the matrix of peroxisomes.</a:t>
            </a:r>
          </a:p>
          <a:p>
            <a:pPr marL="285750" indent="-285750">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The main groups of enzymes include:</a:t>
            </a:r>
          </a:p>
          <a:p>
            <a:pPr marL="285750" indent="-285750">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Urate oxidase</a:t>
            </a:r>
          </a:p>
          <a:p>
            <a:pPr marL="285750" indent="-285750">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D-amino acid oxidase</a:t>
            </a:r>
          </a:p>
          <a:p>
            <a:pPr marL="285750" indent="-285750">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Catalase</a:t>
            </a:r>
          </a:p>
          <a:p>
            <a:pPr marL="28575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059527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31" name="Google Shape;231;p8"/>
          <p:cNvGrpSpPr/>
          <p:nvPr/>
        </p:nvGrpSpPr>
        <p:grpSpPr>
          <a:xfrm>
            <a:off x="4105506" y="1233488"/>
            <a:ext cx="618455" cy="1800000"/>
            <a:chOff x="597712" y="2415605"/>
            <a:chExt cx="1076110" cy="3131998"/>
          </a:xfrm>
        </p:grpSpPr>
        <p:sp>
          <p:nvSpPr>
            <p:cNvPr id="232" name="Google Shape;232;p8"/>
            <p:cNvSpPr/>
            <p:nvPr/>
          </p:nvSpPr>
          <p:spPr>
            <a:xfrm rot="10800000">
              <a:off x="597712" y="2908359"/>
              <a:ext cx="1076110" cy="263924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33" name="Google Shape;233;p8"/>
            <p:cNvSpPr/>
            <p:nvPr/>
          </p:nvSpPr>
          <p:spPr>
            <a:xfrm>
              <a:off x="648010" y="2415605"/>
              <a:ext cx="971992" cy="972000"/>
            </a:xfrm>
            <a:prstGeom prst="ellipse">
              <a:avLst/>
            </a:prstGeom>
            <a:gradFill>
              <a:gsLst>
                <a:gs pos="0">
                  <a:srgbClr val="E1EFF9"/>
                </a:gs>
                <a:gs pos="1000">
                  <a:srgbClr val="E1EFF9"/>
                </a:gs>
                <a:gs pos="60000">
                  <a:srgbClr val="A5A5A5"/>
                </a:gs>
                <a:gs pos="100000">
                  <a:srgbClr val="A5A5A5"/>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34" name="Google Shape;234;p8"/>
          <p:cNvGrpSpPr/>
          <p:nvPr/>
        </p:nvGrpSpPr>
        <p:grpSpPr>
          <a:xfrm>
            <a:off x="2760245" y="2023201"/>
            <a:ext cx="2027688" cy="6443998"/>
            <a:chOff x="935919" y="107043"/>
            <a:chExt cx="1818452" cy="5779044"/>
          </a:xfrm>
        </p:grpSpPr>
        <p:sp>
          <p:nvSpPr>
            <p:cNvPr id="235" name="Google Shape;235;p8"/>
            <p:cNvSpPr/>
            <p:nvPr/>
          </p:nvSpPr>
          <p:spPr>
            <a:xfrm rot="10800000">
              <a:off x="935919" y="1016252"/>
              <a:ext cx="1818452" cy="4869835"/>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36" name="Google Shape;236;p8"/>
            <p:cNvSpPr/>
            <p:nvPr/>
          </p:nvSpPr>
          <p:spPr>
            <a:xfrm>
              <a:off x="942885" y="107043"/>
              <a:ext cx="1799994" cy="1800000"/>
            </a:xfrm>
            <a:prstGeom prst="ellipse">
              <a:avLst/>
            </a:prstGeom>
            <a:gradFill>
              <a:gsLst>
                <a:gs pos="0">
                  <a:schemeClr val="lt1"/>
                </a:gs>
                <a:gs pos="60000">
                  <a:schemeClr val="lt2"/>
                </a:gs>
                <a:gs pos="100000">
                  <a:srgbClr val="D8D8D8"/>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1">
              <a:noAutofit/>
            </a:bodyPr>
            <a:lstStyle/>
            <a:p>
              <a:pPr marL="0" marR="0" lvl="0" indent="0" algn="ctr" rtl="0">
                <a:lnSpc>
                  <a:spcPct val="130000"/>
                </a:lnSpc>
                <a:spcBef>
                  <a:spcPts val="0"/>
                </a:spcBef>
                <a:spcAft>
                  <a:spcPts val="0"/>
                </a:spcAft>
                <a:buNone/>
              </a:pPr>
              <a:r>
                <a:rPr lang="tr-TR" sz="7200" dirty="0">
                  <a:solidFill>
                    <a:srgbClr val="009999"/>
                  </a:solidFill>
                  <a:latin typeface="Century Gothic"/>
                  <a:ea typeface="Century Gothic"/>
                  <a:cs typeface="Century Gothic"/>
                  <a:sym typeface="Century Gothic"/>
                </a:rPr>
                <a:t>01</a:t>
              </a:r>
              <a:endParaRPr sz="4000" dirty="0">
                <a:solidFill>
                  <a:srgbClr val="009999"/>
                </a:solidFill>
                <a:latin typeface="Century Gothic"/>
                <a:ea typeface="Century Gothic"/>
                <a:cs typeface="Century Gothic"/>
                <a:sym typeface="Century Gothic"/>
              </a:endParaRPr>
            </a:p>
          </p:txBody>
        </p:sp>
      </p:grpSp>
      <p:grpSp>
        <p:nvGrpSpPr>
          <p:cNvPr id="237" name="Google Shape;237;p8"/>
          <p:cNvGrpSpPr/>
          <p:nvPr/>
        </p:nvGrpSpPr>
        <p:grpSpPr>
          <a:xfrm>
            <a:off x="1981669" y="4924887"/>
            <a:ext cx="1194018" cy="3475167"/>
            <a:chOff x="597712" y="2415605"/>
            <a:chExt cx="1076110" cy="3131998"/>
          </a:xfrm>
        </p:grpSpPr>
        <p:sp>
          <p:nvSpPr>
            <p:cNvPr id="238" name="Google Shape;238;p8"/>
            <p:cNvSpPr/>
            <p:nvPr/>
          </p:nvSpPr>
          <p:spPr>
            <a:xfrm rot="10800000">
              <a:off x="597712" y="2908359"/>
              <a:ext cx="1076110" cy="263924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39" name="Google Shape;239;p8"/>
            <p:cNvSpPr/>
            <p:nvPr/>
          </p:nvSpPr>
          <p:spPr>
            <a:xfrm>
              <a:off x="648010" y="2415605"/>
              <a:ext cx="971992" cy="972000"/>
            </a:xfrm>
            <a:prstGeom prst="ellipse">
              <a:avLst/>
            </a:prstGeom>
            <a:gradFill>
              <a:gsLst>
                <a:gs pos="0">
                  <a:srgbClr val="E1EFF9"/>
                </a:gs>
                <a:gs pos="1000">
                  <a:srgbClr val="E1EFF9"/>
                </a:gs>
                <a:gs pos="60000">
                  <a:srgbClr val="A5A5A5"/>
                </a:gs>
                <a:gs pos="100000">
                  <a:srgbClr val="A5A5A5"/>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40" name="Google Shape;240;p8"/>
          <p:cNvGrpSpPr/>
          <p:nvPr/>
        </p:nvGrpSpPr>
        <p:grpSpPr>
          <a:xfrm>
            <a:off x="4481255" y="4431190"/>
            <a:ext cx="618455" cy="1800000"/>
            <a:chOff x="597712" y="2415605"/>
            <a:chExt cx="1076110" cy="3131998"/>
          </a:xfrm>
        </p:grpSpPr>
        <p:sp>
          <p:nvSpPr>
            <p:cNvPr id="241" name="Google Shape;241;p8"/>
            <p:cNvSpPr/>
            <p:nvPr/>
          </p:nvSpPr>
          <p:spPr>
            <a:xfrm rot="10800000">
              <a:off x="597712" y="2908359"/>
              <a:ext cx="1076110" cy="263924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42" name="Google Shape;242;p8"/>
            <p:cNvSpPr/>
            <p:nvPr/>
          </p:nvSpPr>
          <p:spPr>
            <a:xfrm>
              <a:off x="648010" y="2415605"/>
              <a:ext cx="971992" cy="972000"/>
            </a:xfrm>
            <a:prstGeom prst="ellipse">
              <a:avLst/>
            </a:prstGeom>
            <a:gradFill>
              <a:gsLst>
                <a:gs pos="0">
                  <a:srgbClr val="FFF5CE"/>
                </a:gs>
                <a:gs pos="1000">
                  <a:srgbClr val="FFF5CE"/>
                </a:gs>
                <a:gs pos="60000">
                  <a:srgbClr val="009999"/>
                </a:gs>
                <a:gs pos="100000">
                  <a:srgbClr val="009999"/>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243" name="Google Shape;243;p8"/>
          <p:cNvGrpSpPr/>
          <p:nvPr/>
        </p:nvGrpSpPr>
        <p:grpSpPr>
          <a:xfrm>
            <a:off x="1033964" y="2075338"/>
            <a:ext cx="1150325" cy="3348000"/>
            <a:chOff x="597712" y="2415605"/>
            <a:chExt cx="1076110" cy="3131998"/>
          </a:xfrm>
        </p:grpSpPr>
        <p:sp>
          <p:nvSpPr>
            <p:cNvPr id="244" name="Google Shape;244;p8"/>
            <p:cNvSpPr/>
            <p:nvPr/>
          </p:nvSpPr>
          <p:spPr>
            <a:xfrm rot="10800000">
              <a:off x="597712" y="2908359"/>
              <a:ext cx="1076110" cy="263924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245" name="Google Shape;245;p8"/>
            <p:cNvSpPr/>
            <p:nvPr/>
          </p:nvSpPr>
          <p:spPr>
            <a:xfrm>
              <a:off x="648010" y="2415605"/>
              <a:ext cx="971992" cy="972000"/>
            </a:xfrm>
            <a:prstGeom prst="ellipse">
              <a:avLst/>
            </a:prstGeom>
            <a:gradFill>
              <a:gsLst>
                <a:gs pos="0">
                  <a:srgbClr val="FFF5CE"/>
                </a:gs>
                <a:gs pos="1000">
                  <a:srgbClr val="FFF5CE"/>
                </a:gs>
                <a:gs pos="60000">
                  <a:srgbClr val="009999"/>
                </a:gs>
                <a:gs pos="100000">
                  <a:srgbClr val="009999"/>
                </a:gs>
              </a:gsLst>
              <a:lin ang="5400000" scaled="0"/>
            </a:gradFill>
            <a:ln>
              <a:noFill/>
            </a:ln>
            <a:effectLst>
              <a:outerShdw blurRad="254000" dist="635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sp>
        <p:nvSpPr>
          <p:cNvPr id="246" name="Google Shape;246;p8"/>
          <p:cNvSpPr txBox="1"/>
          <p:nvPr/>
        </p:nvSpPr>
        <p:spPr>
          <a:xfrm>
            <a:off x="6745025" y="2472759"/>
            <a:ext cx="4756413" cy="1107996"/>
          </a:xfrm>
          <a:prstGeom prst="rect">
            <a:avLst/>
          </a:prstGeom>
          <a:noFill/>
          <a:ln>
            <a:noFill/>
          </a:ln>
          <a:effectLst>
            <a:outerShdw dist="25400" dir="5400000" algn="t" rotWithShape="0">
              <a:schemeClr val="lt1">
                <a:alpha val="40000"/>
              </a:schemeClr>
            </a:outerShdw>
          </a:effectLst>
        </p:spPr>
        <p:txBody>
          <a:bodyPr spcFirstLastPara="1" wrap="square" lIns="91425" tIns="45700" rIns="91425" bIns="45700" anchor="b" anchorCtr="0">
            <a:noAutofit/>
          </a:bodyPr>
          <a:lstStyle/>
          <a:p>
            <a:pPr marL="0" marR="0" lvl="0" indent="0" algn="l" rtl="0">
              <a:spcBef>
                <a:spcPts val="0"/>
              </a:spcBef>
              <a:spcAft>
                <a:spcPts val="0"/>
              </a:spcAft>
              <a:buNone/>
            </a:pPr>
            <a:r>
              <a:rPr lang="tr-TR" sz="5100" b="1" dirty="0">
                <a:solidFill>
                  <a:srgbClr val="009999"/>
                </a:solidFill>
                <a:latin typeface="Century Gothic"/>
                <a:ea typeface="Century Gothic"/>
                <a:cs typeface="Century Gothic"/>
                <a:sym typeface="Century Gothic"/>
              </a:rPr>
              <a:t>WE ARE CELLS</a:t>
            </a:r>
            <a:endParaRPr sz="5100" b="1" dirty="0">
              <a:solidFill>
                <a:srgbClr val="009999"/>
              </a:solidFill>
              <a:latin typeface="Century Gothic"/>
              <a:ea typeface="Century Gothic"/>
              <a:cs typeface="Century Gothic"/>
              <a:sym typeface="Century Gothic"/>
            </a:endParaRPr>
          </a:p>
        </p:txBody>
      </p:sp>
      <p:sp>
        <p:nvSpPr>
          <p:cNvPr id="247" name="Google Shape;247;p8"/>
          <p:cNvSpPr/>
          <p:nvPr/>
        </p:nvSpPr>
        <p:spPr>
          <a:xfrm>
            <a:off x="711359" y="-348275"/>
            <a:ext cx="180000" cy="18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48" name="Google Shape;248;p8"/>
          <p:cNvSpPr txBox="1"/>
          <p:nvPr/>
        </p:nvSpPr>
        <p:spPr>
          <a:xfrm>
            <a:off x="6840179" y="3580754"/>
            <a:ext cx="3933838" cy="1842583"/>
          </a:xfrm>
          <a:prstGeom prst="rect">
            <a:avLst/>
          </a:prstGeom>
          <a:noFill/>
          <a:ln>
            <a:noFill/>
          </a:ln>
        </p:spPr>
        <p:txBody>
          <a:bodyPr spcFirstLastPara="1" wrap="square" lIns="91425" tIns="45700" rIns="91425" bIns="45700" anchor="t" anchorCtr="0">
            <a:noAutofit/>
          </a:bodyPr>
          <a:lstStyle/>
          <a:p>
            <a:pPr lvl="0"/>
            <a:r>
              <a:rPr lang="tr-TR" sz="3200" dirty="0">
                <a:solidFill>
                  <a:srgbClr val="009999"/>
                </a:solidFill>
                <a:latin typeface="Century Gothic"/>
                <a:ea typeface="Century Gothic"/>
                <a:cs typeface="Century Gothic"/>
                <a:sym typeface="Century Gothic"/>
              </a:rPr>
              <a:t>UNIVERSAL PRINCIPLES OF LIVING CELLS</a:t>
            </a:r>
          </a:p>
        </p:txBody>
      </p:sp>
      <p:pic>
        <p:nvPicPr>
          <p:cNvPr id="23" name="Picture 22" descr="Logo&#10;&#10;Description automatically generated">
            <a:extLst>
              <a:ext uri="{FF2B5EF4-FFF2-40B4-BE49-F238E27FC236}">
                <a16:creationId xmlns:a16="http://schemas.microsoft.com/office/drawing/2014/main" id="{41149C59-A2C7-6642-A719-D1DBFF47C9FC}"/>
              </a:ext>
            </a:extLst>
          </p:cNvPr>
          <p:cNvPicPr>
            <a:picLocks noChangeAspect="1"/>
          </p:cNvPicPr>
          <p:nvPr/>
        </p:nvPicPr>
        <p:blipFill rotWithShape="1">
          <a:blip r:embed="rId3"/>
          <a:srcRect l="26547" t="16193" r="23656" b="45758"/>
          <a:stretch/>
        </p:blipFill>
        <p:spPr>
          <a:xfrm>
            <a:off x="10443066" y="46900"/>
            <a:ext cx="1634034" cy="1248500"/>
          </a:xfrm>
          <a:prstGeom prst="rect">
            <a:avLst/>
          </a:prstGeom>
        </p:spPr>
      </p:pic>
    </p:spTree>
    <p:extLst>
      <p:ext uri="{BB962C8B-B14F-4D97-AF65-F5344CB8AC3E}">
        <p14:creationId xmlns:p14="http://schemas.microsoft.com/office/powerpoint/2010/main" val="2482324829"/>
      </p:ext>
    </p:extLst>
  </p:cSld>
  <p:clrMapOvr>
    <a:masterClrMapping/>
  </p:clrMapOvr>
  <mc:AlternateContent xmlns:mc="http://schemas.openxmlformats.org/markup-compatibility/2006" xmlns:p14="http://schemas.microsoft.com/office/powerpoint/2010/main">
    <mc:Choice Requires="p14">
      <p:transition spd="slow" p14:dur="2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1"/>
                                        </p:tgtEl>
                                        <p:attrNameLst>
                                          <p:attrName>style.visibility</p:attrName>
                                        </p:attrNameLst>
                                      </p:cBhvr>
                                      <p:to>
                                        <p:strVal val="visible"/>
                                      </p:to>
                                    </p:set>
                                    <p:anim calcmode="lin" valueType="num">
                                      <p:cBhvr additive="base">
                                        <p:cTn id="7" dur="1250"/>
                                        <p:tgtEl>
                                          <p:spTgt spid="23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250"/>
                                  </p:stCondLst>
                                  <p:childTnLst>
                                    <p:set>
                                      <p:cBhvr>
                                        <p:cTn id="9" dur="1" fill="hold">
                                          <p:stCondLst>
                                            <p:cond delay="0"/>
                                          </p:stCondLst>
                                        </p:cTn>
                                        <p:tgtEl>
                                          <p:spTgt spid="243"/>
                                        </p:tgtEl>
                                        <p:attrNameLst>
                                          <p:attrName>style.visibility</p:attrName>
                                        </p:attrNameLst>
                                      </p:cBhvr>
                                      <p:to>
                                        <p:strVal val="visible"/>
                                      </p:to>
                                    </p:set>
                                    <p:anim calcmode="lin" valueType="num">
                                      <p:cBhvr additive="base">
                                        <p:cTn id="10" dur="1250"/>
                                        <p:tgtEl>
                                          <p:spTgt spid="24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234"/>
                                        </p:tgtEl>
                                        <p:attrNameLst>
                                          <p:attrName>style.visibility</p:attrName>
                                        </p:attrNameLst>
                                      </p:cBhvr>
                                      <p:to>
                                        <p:strVal val="visible"/>
                                      </p:to>
                                    </p:set>
                                    <p:anim calcmode="lin" valueType="num">
                                      <p:cBhvr additive="base">
                                        <p:cTn id="13" dur="1250"/>
                                        <p:tgtEl>
                                          <p:spTgt spid="23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240"/>
                                        </p:tgtEl>
                                        <p:attrNameLst>
                                          <p:attrName>style.visibility</p:attrName>
                                        </p:attrNameLst>
                                      </p:cBhvr>
                                      <p:to>
                                        <p:strVal val="visible"/>
                                      </p:to>
                                    </p:set>
                                    <p:anim calcmode="lin" valueType="num">
                                      <p:cBhvr additive="base">
                                        <p:cTn id="16" dur="1250"/>
                                        <p:tgtEl>
                                          <p:spTgt spid="240"/>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237"/>
                                        </p:tgtEl>
                                        <p:attrNameLst>
                                          <p:attrName>style.visibility</p:attrName>
                                        </p:attrNameLst>
                                      </p:cBhvr>
                                      <p:to>
                                        <p:strVal val="visible"/>
                                      </p:to>
                                    </p:set>
                                    <p:anim calcmode="lin" valueType="num">
                                      <p:cBhvr additive="base">
                                        <p:cTn id="19" dur="1250"/>
                                        <p:tgtEl>
                                          <p:spTgt spid="237"/>
                                        </p:tgtEl>
                                        <p:attrNameLst>
                                          <p:attrName>ppt_y</p:attrName>
                                        </p:attrNameLst>
                                      </p:cBhvr>
                                      <p:tavLst>
                                        <p:tav tm="0">
                                          <p:val>
                                            <p:strVal val="#ppt_y+1"/>
                                          </p:val>
                                        </p:tav>
                                        <p:tav tm="100000">
                                          <p:val>
                                            <p:strVal val="#ppt_y"/>
                                          </p:val>
                                        </p:tav>
                                      </p:tavLst>
                                    </p:anim>
                                  </p:childTnLst>
                                </p:cTn>
                              </p:par>
                              <p:par>
                                <p:cTn id="20" presetID="2" presetClass="entr" presetSubtype="2" fill="hold" nodeType="withEffect">
                                  <p:stCondLst>
                                    <p:cond delay="1000"/>
                                  </p:stCondLst>
                                  <p:childTnLst>
                                    <p:set>
                                      <p:cBhvr>
                                        <p:cTn id="21" dur="1" fill="hold">
                                          <p:stCondLst>
                                            <p:cond delay="0"/>
                                          </p:stCondLst>
                                        </p:cTn>
                                        <p:tgtEl>
                                          <p:spTgt spid="246"/>
                                        </p:tgtEl>
                                        <p:attrNameLst>
                                          <p:attrName>style.visibility</p:attrName>
                                        </p:attrNameLst>
                                      </p:cBhvr>
                                      <p:to>
                                        <p:strVal val="visible"/>
                                      </p:to>
                                    </p:set>
                                    <p:anim calcmode="lin" valueType="num">
                                      <p:cBhvr additive="base">
                                        <p:cTn id="22" dur="1500"/>
                                        <p:tgtEl>
                                          <p:spTgt spid="246"/>
                                        </p:tgtEl>
                                        <p:attrNameLst>
                                          <p:attrName>ppt_x</p:attrName>
                                        </p:attrNameLst>
                                      </p:cBhvr>
                                      <p:tavLst>
                                        <p:tav tm="0">
                                          <p:val>
                                            <p:strVal val="#ppt_x+1"/>
                                          </p:val>
                                        </p:tav>
                                        <p:tav tm="100000">
                                          <p:val>
                                            <p:strVal val="#ppt_x"/>
                                          </p:val>
                                        </p:tav>
                                      </p:tavLst>
                                    </p:anim>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247"/>
                                        </p:tgtEl>
                                        <p:attrNameLst>
                                          <p:attrName>style.visibility</p:attrName>
                                        </p:attrNameLst>
                                      </p:cBhvr>
                                      <p:to>
                                        <p:strVal val="visible"/>
                                      </p:to>
                                    </p:set>
                                    <p:animEffect transition="in" filter="fade">
                                      <p:cBhvr>
                                        <p:cTn id="26" dur="1000"/>
                                        <p:tgtEl>
                                          <p:spTgt spid="247"/>
                                        </p:tgtEl>
                                      </p:cBhvr>
                                    </p:animEffect>
                                  </p:childTnLst>
                                </p:cTn>
                              </p:par>
                              <p:par>
                                <p:cTn id="27" presetID="10" presetClass="entr" presetSubtype="0" fill="hold" nodeType="withEffect">
                                  <p:stCondLst>
                                    <p:cond delay="0"/>
                                  </p:stCondLst>
                                  <p:childTnLst>
                                    <p:set>
                                      <p:cBhvr>
                                        <p:cTn id="28" dur="1" fill="hold">
                                          <p:stCondLst>
                                            <p:cond delay="0"/>
                                          </p:stCondLst>
                                        </p:cTn>
                                        <p:tgtEl>
                                          <p:spTgt spid="248"/>
                                        </p:tgtEl>
                                        <p:attrNameLst>
                                          <p:attrName>style.visibility</p:attrName>
                                        </p:attrNameLst>
                                      </p:cBhvr>
                                      <p:to>
                                        <p:strVal val="visible"/>
                                      </p:to>
                                    </p:set>
                                    <p:animEffect transition="in" filter="fade">
                                      <p:cBhvr>
                                        <p:cTn id="29" dur="1000"/>
                                        <p:tgtEl>
                                          <p:spTgt spid="248"/>
                                        </p:tgtEl>
                                      </p:cBhvr>
                                    </p:animEffect>
                                  </p:childTnLst>
                                </p:cTn>
                              </p:par>
                              <p:par>
                                <p:cTn id="30" presetID="37" presetClass="entr" presetSubtype="0" fill="hold" nodeType="withEffect">
                                  <p:stCondLst>
                                    <p:cond delay="20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900" decel="100000" fill="hold"/>
                                        <p:tgtEl>
                                          <p:spTgt spid="23"/>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9661656" y="1561348"/>
            <a:ext cx="2343680" cy="4640669"/>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The Cytoplasm Is Organized by the Cytoskeleton and Is Highly Dynamic </a:t>
            </a:r>
          </a:p>
          <a:p>
            <a:pPr marL="28575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pic>
        <p:nvPicPr>
          <p:cNvPr id="3" name="Picture 2" descr="Application&#10;&#10;Description automatically generated with medium confidence">
            <a:extLst>
              <a:ext uri="{FF2B5EF4-FFF2-40B4-BE49-F238E27FC236}">
                <a16:creationId xmlns:a16="http://schemas.microsoft.com/office/drawing/2014/main" id="{A59BC861-7A6C-4244-9913-25E515E47A81}"/>
              </a:ext>
            </a:extLst>
          </p:cNvPr>
          <p:cNvPicPr>
            <a:picLocks noChangeAspect="1"/>
          </p:cNvPicPr>
          <p:nvPr/>
        </p:nvPicPr>
        <p:blipFill>
          <a:blip r:embed="rId3"/>
          <a:stretch>
            <a:fillRect/>
          </a:stretch>
        </p:blipFill>
        <p:spPr>
          <a:xfrm>
            <a:off x="516835" y="1299198"/>
            <a:ext cx="9144821" cy="5194300"/>
          </a:xfrm>
          <a:prstGeom prst="rect">
            <a:avLst/>
          </a:prstGeom>
        </p:spPr>
      </p:pic>
    </p:spTree>
    <p:extLst>
      <p:ext uri="{BB962C8B-B14F-4D97-AF65-F5344CB8AC3E}">
        <p14:creationId xmlns:p14="http://schemas.microsoft.com/office/powerpoint/2010/main" val="1457415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29" y="1541470"/>
            <a:ext cx="10981319" cy="535531"/>
          </a:xfrm>
          <a:prstGeom prst="rect">
            <a:avLst/>
          </a:prstGeom>
          <a:noFill/>
          <a:ln>
            <a:noFill/>
          </a:ln>
        </p:spPr>
        <p:txBody>
          <a:bodyPr spcFirstLastPara="1" wrap="square" lIns="91425" tIns="45700" rIns="91425" bIns="45700" anchor="t" anchorCtr="0">
            <a:noAutofit/>
          </a:bodyPr>
          <a:lstStyle/>
          <a:p>
            <a:pPr marL="285750" indent="-285750" algn="ctr">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COMPARTMENTALIZATION OF CELLULAR FUNCTIONS</a:t>
            </a:r>
            <a:endParaRPr lang="en-US" sz="1800" b="1" dirty="0">
              <a:solidFill>
                <a:srgbClr val="3F3F3F"/>
              </a:solidFill>
              <a:latin typeface="Century Gothic"/>
              <a:ea typeface="Century Gothic"/>
              <a:cs typeface="Century Gothic"/>
              <a:sym typeface="Century Gothic"/>
            </a:endParaRPr>
          </a:p>
          <a:p>
            <a:pPr marL="285750" marR="0" lvl="0" indent="-285750" algn="ctr"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pic>
        <p:nvPicPr>
          <p:cNvPr id="21506" name="Picture 2" descr="Enzyme">
            <a:extLst>
              <a:ext uri="{FF2B5EF4-FFF2-40B4-BE49-F238E27FC236}">
                <a16:creationId xmlns:a16="http://schemas.microsoft.com/office/drawing/2014/main" id="{1758D044-3967-5C45-91F6-451D0FFA1C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2" t="50008" r="5994" b="5796"/>
          <a:stretch/>
        </p:blipFill>
        <p:spPr bwMode="auto">
          <a:xfrm>
            <a:off x="563451" y="2266122"/>
            <a:ext cx="11205257" cy="4051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475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29" y="1541470"/>
            <a:ext cx="10981319" cy="474503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Compartmentalization is vital</a:t>
            </a:r>
          </a:p>
          <a:p>
            <a:pPr marL="285750" indent="-285750">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Compartments help to separate even chemically quite heterogeneous environments and so to optimize the course of chemical reactions.</a:t>
            </a:r>
          </a:p>
          <a:p>
            <a:pPr marL="285750" indent="-285750">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The cell must also protects itself against the activity of lytic enzymes. For example, sealing the cellular digestion in lysosomes prevents an unwanted auto-digestion of other organelles within cell.</a:t>
            </a:r>
          </a:p>
          <a:p>
            <a:pPr marL="28575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7079464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pic>
        <p:nvPicPr>
          <p:cNvPr id="22540" name="Picture 12" descr="The challenges of cellular compartmentalization in plant metabolic  engineering - ScienceDirect">
            <a:extLst>
              <a:ext uri="{FF2B5EF4-FFF2-40B4-BE49-F238E27FC236}">
                <a16:creationId xmlns:a16="http://schemas.microsoft.com/office/drawing/2014/main" id="{C7EB0113-6E66-1A4A-9701-87DA2A5EF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84" y="1299198"/>
            <a:ext cx="11208024" cy="535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02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EUKARYOTIC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MEMBRANOUS ORGANELLES</a:t>
            </a:r>
          </a:p>
        </p:txBody>
      </p:sp>
      <p:pic>
        <p:nvPicPr>
          <p:cNvPr id="24578" name="Picture 2" descr="Cell Biology: Intracellular Compartmentalization and Transport Flashcards |  Quizlet">
            <a:extLst>
              <a:ext uri="{FF2B5EF4-FFF2-40B4-BE49-F238E27FC236}">
                <a16:creationId xmlns:a16="http://schemas.microsoft.com/office/drawing/2014/main" id="{85AE5BF0-479C-E44A-99E2-6B48C1B5A9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80"/>
          <a:stretch/>
        </p:blipFill>
        <p:spPr bwMode="auto">
          <a:xfrm>
            <a:off x="1113183" y="1454150"/>
            <a:ext cx="10515600" cy="486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5402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29"/>
          <p:cNvSpPr/>
          <p:nvPr/>
        </p:nvSpPr>
        <p:spPr>
          <a:xfrm>
            <a:off x="438858" y="2105657"/>
            <a:ext cx="4584693" cy="43001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tr-TR" sz="2000" dirty="0" err="1">
                <a:solidFill>
                  <a:srgbClr val="009999"/>
                </a:solidFill>
                <a:latin typeface="Century Gothic"/>
                <a:ea typeface="Century Gothic"/>
                <a:cs typeface="Century Gothic"/>
                <a:sym typeface="Century Gothic"/>
              </a:rPr>
              <a:t>Don’t</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forget</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to</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send</a:t>
            </a:r>
            <a:r>
              <a:rPr lang="tr-TR" sz="2000" dirty="0">
                <a:solidFill>
                  <a:srgbClr val="009999"/>
                </a:solidFill>
                <a:latin typeface="Century Gothic"/>
                <a:ea typeface="Century Gothic"/>
                <a:cs typeface="Century Gothic"/>
                <a:sym typeface="Century Gothic"/>
              </a:rPr>
              <a:t> in </a:t>
            </a:r>
            <a:r>
              <a:rPr lang="tr-TR" sz="2000" dirty="0" err="1">
                <a:solidFill>
                  <a:srgbClr val="009999"/>
                </a:solidFill>
                <a:latin typeface="Century Gothic"/>
                <a:ea typeface="Century Gothic"/>
                <a:cs typeface="Century Gothic"/>
                <a:sym typeface="Century Gothic"/>
              </a:rPr>
              <a:t>all</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your</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questions</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to</a:t>
            </a:r>
            <a:r>
              <a:rPr lang="tr-TR" sz="2000" dirty="0">
                <a:solidFill>
                  <a:srgbClr val="009999"/>
                </a:solidFill>
                <a:latin typeface="Century Gothic"/>
                <a:ea typeface="Century Gothic"/>
                <a:cs typeface="Century Gothic"/>
                <a:sym typeface="Century Gothic"/>
              </a:rPr>
              <a:t>:</a:t>
            </a:r>
          </a:p>
          <a:p>
            <a:pPr lvl="0"/>
            <a:endParaRPr lang="tr-TR" sz="2000" dirty="0">
              <a:solidFill>
                <a:srgbClr val="009999"/>
              </a:solidFill>
              <a:latin typeface="Century Gothic"/>
              <a:ea typeface="Century Gothic"/>
              <a:cs typeface="Century Gothic"/>
              <a:sym typeface="Century Gothic"/>
            </a:endParaRPr>
          </a:p>
          <a:p>
            <a:pPr lvl="0"/>
            <a:r>
              <a:rPr lang="tr-TR" sz="2000" b="1" i="1" dirty="0">
                <a:solidFill>
                  <a:srgbClr val="009999"/>
                </a:solidFill>
                <a:latin typeface="Century Gothic"/>
                <a:ea typeface="Century Gothic"/>
                <a:cs typeface="Century Gothic"/>
                <a:sym typeface="Century Gothic"/>
              </a:rPr>
              <a:t>brainintraining2020@gmail.com </a:t>
            </a:r>
          </a:p>
          <a:p>
            <a:pPr marL="0" marR="0" lvl="0" indent="0" algn="l" rtl="0">
              <a:spcBef>
                <a:spcPts val="0"/>
              </a:spcBef>
              <a:spcAft>
                <a:spcPts val="0"/>
              </a:spcAft>
              <a:buNone/>
            </a:pPr>
            <a:endParaRPr lang="tr-TR" sz="2000" dirty="0">
              <a:solidFill>
                <a:srgbClr val="009999"/>
              </a:solidFill>
              <a:latin typeface="Century Gothic"/>
              <a:ea typeface="Century Gothic"/>
              <a:cs typeface="Century Gothic"/>
              <a:sym typeface="Century Gothic"/>
            </a:endParaRPr>
          </a:p>
          <a:p>
            <a:pPr marL="0" marR="0" lvl="0" indent="0" algn="l" rtl="0">
              <a:spcBef>
                <a:spcPts val="0"/>
              </a:spcBef>
              <a:spcAft>
                <a:spcPts val="0"/>
              </a:spcAft>
              <a:buNone/>
            </a:pPr>
            <a:r>
              <a:rPr lang="tr-TR" sz="2000" dirty="0" err="1">
                <a:solidFill>
                  <a:srgbClr val="009999"/>
                </a:solidFill>
                <a:latin typeface="Century Gothic"/>
                <a:ea typeface="Century Gothic"/>
                <a:cs typeface="Century Gothic"/>
                <a:sym typeface="Century Gothic"/>
              </a:rPr>
              <a:t>Look</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out</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for</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answers</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before</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our</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next</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class</a:t>
            </a:r>
            <a:r>
              <a:rPr lang="tr-TR" sz="2000" dirty="0">
                <a:solidFill>
                  <a:srgbClr val="009999"/>
                </a:solidFill>
                <a:latin typeface="Century Gothic"/>
                <a:ea typeface="Century Gothic"/>
                <a:cs typeface="Century Gothic"/>
                <a:sym typeface="Century Gothic"/>
              </a:rPr>
              <a:t>.</a:t>
            </a:r>
          </a:p>
          <a:p>
            <a:pPr marL="0" marR="0" lvl="0" indent="0" algn="l" rtl="0">
              <a:spcBef>
                <a:spcPts val="0"/>
              </a:spcBef>
              <a:spcAft>
                <a:spcPts val="0"/>
              </a:spcAft>
              <a:buNone/>
            </a:pPr>
            <a:endParaRPr lang="tr-TR" sz="2000" dirty="0">
              <a:solidFill>
                <a:srgbClr val="009999"/>
              </a:solidFill>
              <a:latin typeface="Century Gothic"/>
              <a:ea typeface="Century Gothic"/>
              <a:cs typeface="Century Gothic"/>
              <a:sym typeface="Century Gothic"/>
            </a:endParaRPr>
          </a:p>
          <a:p>
            <a:pPr marL="0" marR="0" lvl="0" indent="0" algn="l" rtl="0">
              <a:spcBef>
                <a:spcPts val="0"/>
              </a:spcBef>
              <a:spcAft>
                <a:spcPts val="0"/>
              </a:spcAft>
              <a:buNone/>
            </a:pPr>
            <a:endParaRPr lang="tr-TR" sz="2000" dirty="0">
              <a:solidFill>
                <a:srgbClr val="009999"/>
              </a:solidFill>
              <a:latin typeface="Century Gothic"/>
              <a:ea typeface="Century Gothic"/>
              <a:cs typeface="Century Gothic"/>
              <a:sym typeface="Century Gothic"/>
            </a:endParaRPr>
          </a:p>
          <a:p>
            <a:r>
              <a:rPr lang="tr-TR" sz="2000" dirty="0" err="1">
                <a:solidFill>
                  <a:srgbClr val="009999"/>
                </a:solidFill>
                <a:latin typeface="Century Gothic"/>
                <a:ea typeface="Century Gothic"/>
                <a:cs typeface="Century Gothic"/>
                <a:sym typeface="Century Gothic"/>
              </a:rPr>
              <a:t>See</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you</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next</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class</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where</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we</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conclude</a:t>
            </a:r>
            <a:r>
              <a:rPr lang="tr-TR" sz="2000" dirty="0">
                <a:solidFill>
                  <a:srgbClr val="009999"/>
                </a:solidFill>
                <a:latin typeface="Century Gothic"/>
                <a:ea typeface="Century Gothic"/>
                <a:cs typeface="Century Gothic"/>
                <a:sym typeface="Century Gothic"/>
              </a:rPr>
              <a:t> </a:t>
            </a:r>
            <a:r>
              <a:rPr lang="tr-TR" sz="2000" dirty="0" err="1">
                <a:solidFill>
                  <a:srgbClr val="009999"/>
                </a:solidFill>
                <a:latin typeface="Century Gothic"/>
                <a:ea typeface="Century Gothic"/>
                <a:cs typeface="Century Gothic"/>
                <a:sym typeface="Century Gothic"/>
              </a:rPr>
              <a:t>with</a:t>
            </a:r>
            <a:r>
              <a:rPr lang="tr-TR" sz="2000" dirty="0">
                <a:solidFill>
                  <a:srgbClr val="009999"/>
                </a:solidFill>
                <a:latin typeface="Century Gothic"/>
                <a:ea typeface="Century Gothic"/>
                <a:cs typeface="Century Gothic"/>
                <a:sym typeface="Century Gothic"/>
              </a:rPr>
              <a:t> </a:t>
            </a:r>
            <a:r>
              <a:rPr lang="tr-TR" sz="2000" b="1" i="1" dirty="0">
                <a:solidFill>
                  <a:srgbClr val="009999"/>
                </a:solidFill>
                <a:latin typeface="Century Gothic"/>
                <a:ea typeface="Century Gothic"/>
                <a:cs typeface="Century Gothic"/>
                <a:sym typeface="Century Gothic"/>
              </a:rPr>
              <a:t>FOUNDATIONS 3 - Cell Transport </a:t>
            </a:r>
            <a:r>
              <a:rPr lang="tr-TR" sz="2000" b="1" i="1" dirty="0" err="1">
                <a:solidFill>
                  <a:srgbClr val="009999"/>
                </a:solidFill>
                <a:latin typeface="Century Gothic"/>
                <a:ea typeface="Century Gothic"/>
                <a:cs typeface="Century Gothic"/>
                <a:sym typeface="Century Gothic"/>
              </a:rPr>
              <a:t>Mechanisms</a:t>
            </a:r>
            <a:r>
              <a:rPr lang="tr-TR" sz="2000" b="1" i="1" dirty="0">
                <a:solidFill>
                  <a:srgbClr val="009999"/>
                </a:solidFill>
                <a:latin typeface="Century Gothic"/>
                <a:ea typeface="Century Gothic"/>
                <a:cs typeface="Century Gothic"/>
                <a:sym typeface="Century Gothic"/>
              </a:rPr>
              <a:t> &amp; </a:t>
            </a:r>
            <a:r>
              <a:rPr lang="tr-TR" sz="2000" b="1" i="1" dirty="0" err="1">
                <a:solidFill>
                  <a:srgbClr val="009999"/>
                </a:solidFill>
                <a:latin typeface="Century Gothic"/>
                <a:ea typeface="Century Gothic"/>
                <a:cs typeface="Century Gothic"/>
                <a:sym typeface="Century Gothic"/>
              </a:rPr>
              <a:t>Oedema</a:t>
            </a:r>
            <a:r>
              <a:rPr lang="tr-TR" sz="2000" b="1" i="1" dirty="0">
                <a:solidFill>
                  <a:srgbClr val="009999"/>
                </a:solidFill>
                <a:latin typeface="Century Gothic"/>
                <a:ea typeface="Century Gothic"/>
                <a:cs typeface="Century Gothic"/>
                <a:sym typeface="Century Gothic"/>
              </a:rPr>
              <a:t> </a:t>
            </a:r>
            <a:r>
              <a:rPr lang="tr-TR" sz="2000" b="1" i="1" dirty="0" err="1">
                <a:solidFill>
                  <a:srgbClr val="009999"/>
                </a:solidFill>
                <a:latin typeface="Century Gothic"/>
                <a:ea typeface="Century Gothic"/>
                <a:cs typeface="Century Gothic"/>
                <a:sym typeface="Century Gothic"/>
              </a:rPr>
              <a:t>Formation</a:t>
            </a:r>
            <a:endParaRPr lang="tr-TR" sz="2000" dirty="0">
              <a:solidFill>
                <a:srgbClr val="009999"/>
              </a:solidFill>
              <a:latin typeface="Century Gothic"/>
              <a:ea typeface="Century Gothic"/>
              <a:cs typeface="Century Gothic"/>
              <a:sym typeface="Century Gothic"/>
            </a:endParaRPr>
          </a:p>
          <a:p>
            <a:pPr marL="0" marR="0" lvl="0" indent="0" algn="l" rtl="0">
              <a:spcBef>
                <a:spcPts val="0"/>
              </a:spcBef>
              <a:spcAft>
                <a:spcPts val="0"/>
              </a:spcAft>
              <a:buNone/>
            </a:pPr>
            <a:endParaRPr sz="2000" dirty="0">
              <a:solidFill>
                <a:srgbClr val="009999"/>
              </a:solidFill>
              <a:latin typeface="Century Gothic"/>
              <a:ea typeface="Century Gothic"/>
              <a:cs typeface="Century Gothic"/>
              <a:sym typeface="Century Gothic"/>
            </a:endParaRPr>
          </a:p>
        </p:txBody>
      </p:sp>
      <p:grpSp>
        <p:nvGrpSpPr>
          <p:cNvPr id="1094" name="Google Shape;1094;p29"/>
          <p:cNvGrpSpPr/>
          <p:nvPr/>
        </p:nvGrpSpPr>
        <p:grpSpPr>
          <a:xfrm flipH="1">
            <a:off x="6298564" y="-3082"/>
            <a:ext cx="5860641" cy="6861082"/>
            <a:chOff x="441028" y="108253"/>
            <a:chExt cx="4654180" cy="6678233"/>
          </a:xfrm>
        </p:grpSpPr>
        <p:cxnSp>
          <p:nvCxnSpPr>
            <p:cNvPr id="1095" name="Google Shape;1095;p29"/>
            <p:cNvCxnSpPr/>
            <p:nvPr/>
          </p:nvCxnSpPr>
          <p:spPr>
            <a:xfrm>
              <a:off x="1397000" y="109248"/>
              <a:ext cx="3698208" cy="2003942"/>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1096" name="Google Shape;1096;p29"/>
            <p:cNvCxnSpPr/>
            <p:nvPr/>
          </p:nvCxnSpPr>
          <p:spPr>
            <a:xfrm>
              <a:off x="441030" y="975564"/>
              <a:ext cx="4034133" cy="2193086"/>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1097" name="Google Shape;1097;p29"/>
            <p:cNvCxnSpPr/>
            <p:nvPr/>
          </p:nvCxnSpPr>
          <p:spPr>
            <a:xfrm>
              <a:off x="441030" y="2325338"/>
              <a:ext cx="4259152" cy="2315413"/>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1098" name="Google Shape;1098;p29"/>
            <p:cNvCxnSpPr/>
            <p:nvPr/>
          </p:nvCxnSpPr>
          <p:spPr>
            <a:xfrm>
              <a:off x="441030" y="3668759"/>
              <a:ext cx="4338247" cy="2358412"/>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1099" name="Google Shape;1099;p29"/>
            <p:cNvCxnSpPr/>
            <p:nvPr/>
          </p:nvCxnSpPr>
          <p:spPr>
            <a:xfrm>
              <a:off x="442776" y="5064209"/>
              <a:ext cx="3204537" cy="1722277"/>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1100" name="Google Shape;1100;p29"/>
            <p:cNvCxnSpPr/>
            <p:nvPr/>
          </p:nvCxnSpPr>
          <p:spPr>
            <a:xfrm>
              <a:off x="441030" y="6380062"/>
              <a:ext cx="754357" cy="405429"/>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1101" name="Google Shape;1101;p29"/>
            <p:cNvCxnSpPr/>
            <p:nvPr/>
          </p:nvCxnSpPr>
          <p:spPr>
            <a:xfrm rot="10800000" flipH="1">
              <a:off x="441030" y="935237"/>
              <a:ext cx="4034131" cy="2248000"/>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1102" name="Google Shape;1102;p29"/>
            <p:cNvCxnSpPr/>
            <p:nvPr/>
          </p:nvCxnSpPr>
          <p:spPr>
            <a:xfrm rot="10800000" flipH="1">
              <a:off x="441030" y="2083389"/>
              <a:ext cx="4314751" cy="2404374"/>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1103" name="Google Shape;1103;p29"/>
            <p:cNvCxnSpPr/>
            <p:nvPr/>
          </p:nvCxnSpPr>
          <p:spPr>
            <a:xfrm rot="10800000" flipH="1">
              <a:off x="441028" y="3440258"/>
              <a:ext cx="4425082" cy="2465854"/>
            </a:xfrm>
            <a:prstGeom prst="straightConnector1">
              <a:avLst/>
            </a:prstGeom>
            <a:noFill/>
            <a:ln w="12700" cap="rnd" cmpd="sng">
              <a:solidFill>
                <a:srgbClr val="FFFFFF">
                  <a:alpha val="49803"/>
                </a:srgbClr>
              </a:solidFill>
              <a:prstDash val="solid"/>
              <a:miter lim="800000"/>
              <a:headEnd type="none" w="sm" len="sm"/>
              <a:tailEnd type="none" w="sm" len="sm"/>
            </a:ln>
          </p:spPr>
        </p:cxnSp>
        <p:cxnSp>
          <p:nvCxnSpPr>
            <p:cNvPr id="1104" name="Google Shape;1104;p29"/>
            <p:cNvCxnSpPr/>
            <p:nvPr/>
          </p:nvCxnSpPr>
          <p:spPr>
            <a:xfrm rot="10800000" flipH="1">
              <a:off x="1261223" y="4797682"/>
              <a:ext cx="3567204" cy="1987809"/>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1105" name="Google Shape;1105;p29"/>
            <p:cNvCxnSpPr/>
            <p:nvPr/>
          </p:nvCxnSpPr>
          <p:spPr>
            <a:xfrm rot="10800000" flipH="1">
              <a:off x="441028" y="108253"/>
              <a:ext cx="3103433" cy="1729372"/>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1106" name="Google Shape;1106;p29"/>
            <p:cNvCxnSpPr/>
            <p:nvPr/>
          </p:nvCxnSpPr>
          <p:spPr>
            <a:xfrm rot="10800000" flipH="1">
              <a:off x="441030" y="111253"/>
              <a:ext cx="682160" cy="377986"/>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1107" name="Google Shape;1107;p29"/>
            <p:cNvCxnSpPr/>
            <p:nvPr/>
          </p:nvCxnSpPr>
          <p:spPr>
            <a:xfrm>
              <a:off x="1206647" y="109248"/>
              <a:ext cx="0" cy="6677238"/>
            </a:xfrm>
            <a:prstGeom prst="straightConnector1">
              <a:avLst/>
            </a:prstGeom>
            <a:noFill/>
            <a:ln w="12700" cap="rnd" cmpd="sng">
              <a:solidFill>
                <a:srgbClr val="FFFFFF">
                  <a:alpha val="60000"/>
                </a:srgbClr>
              </a:solidFill>
              <a:prstDash val="solid"/>
              <a:miter lim="800000"/>
              <a:headEnd type="none" w="sm" len="sm"/>
              <a:tailEnd type="none" w="sm" len="sm"/>
            </a:ln>
          </p:spPr>
        </p:cxnSp>
        <p:cxnSp>
          <p:nvCxnSpPr>
            <p:cNvPr id="1108" name="Google Shape;1108;p29"/>
            <p:cNvCxnSpPr/>
            <p:nvPr/>
          </p:nvCxnSpPr>
          <p:spPr>
            <a:xfrm>
              <a:off x="3676895" y="108253"/>
              <a:ext cx="0" cy="6678233"/>
            </a:xfrm>
            <a:prstGeom prst="straightConnector1">
              <a:avLst/>
            </a:prstGeom>
            <a:noFill/>
            <a:ln w="12700" cap="rnd" cmpd="sng">
              <a:solidFill>
                <a:srgbClr val="FFFFFF">
                  <a:alpha val="60000"/>
                </a:srgbClr>
              </a:solidFill>
              <a:prstDash val="solid"/>
              <a:miter lim="800000"/>
              <a:headEnd type="none" w="sm" len="sm"/>
              <a:tailEnd type="none" w="sm" len="sm"/>
            </a:ln>
          </p:spPr>
        </p:cxnSp>
      </p:grpSp>
      <p:grpSp>
        <p:nvGrpSpPr>
          <p:cNvPr id="1109" name="Google Shape;1109;p29"/>
          <p:cNvGrpSpPr/>
          <p:nvPr/>
        </p:nvGrpSpPr>
        <p:grpSpPr>
          <a:xfrm>
            <a:off x="8085157" y="5279067"/>
            <a:ext cx="587486" cy="1728000"/>
            <a:chOff x="8085157" y="5279067"/>
            <a:chExt cx="587486" cy="1728000"/>
          </a:xfrm>
        </p:grpSpPr>
        <p:sp>
          <p:nvSpPr>
            <p:cNvPr id="1110" name="Google Shape;1110;p29"/>
            <p:cNvSpPr/>
            <p:nvPr/>
          </p:nvSpPr>
          <p:spPr>
            <a:xfrm rot="10800000">
              <a:off x="8085157" y="5546117"/>
              <a:ext cx="587486" cy="1460950"/>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11" name="Google Shape;1111;p29"/>
            <p:cNvSpPr/>
            <p:nvPr/>
          </p:nvSpPr>
          <p:spPr>
            <a:xfrm>
              <a:off x="8111847" y="5279067"/>
              <a:ext cx="534106" cy="534099"/>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12" name="Google Shape;1112;p29"/>
          <p:cNvGrpSpPr/>
          <p:nvPr/>
        </p:nvGrpSpPr>
        <p:grpSpPr>
          <a:xfrm>
            <a:off x="7891999" y="3435106"/>
            <a:ext cx="807500" cy="2304000"/>
            <a:chOff x="7891999" y="3435106"/>
            <a:chExt cx="807500" cy="2304000"/>
          </a:xfrm>
        </p:grpSpPr>
        <p:sp>
          <p:nvSpPr>
            <p:cNvPr id="1113" name="Google Shape;1113;p29"/>
            <p:cNvSpPr/>
            <p:nvPr/>
          </p:nvSpPr>
          <p:spPr>
            <a:xfrm rot="10800000">
              <a:off x="7891999" y="3791172"/>
              <a:ext cx="807500" cy="194793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14" name="Google Shape;1114;p29"/>
            <p:cNvSpPr/>
            <p:nvPr/>
          </p:nvSpPr>
          <p:spPr>
            <a:xfrm>
              <a:off x="7939684" y="3435106"/>
              <a:ext cx="712133" cy="712132"/>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15" name="Google Shape;1115;p29"/>
          <p:cNvGrpSpPr/>
          <p:nvPr/>
        </p:nvGrpSpPr>
        <p:grpSpPr>
          <a:xfrm>
            <a:off x="8930899" y="5019598"/>
            <a:ext cx="771066" cy="2268000"/>
            <a:chOff x="8930899" y="5019598"/>
            <a:chExt cx="771066" cy="2268000"/>
          </a:xfrm>
        </p:grpSpPr>
        <p:sp>
          <p:nvSpPr>
            <p:cNvPr id="1116" name="Google Shape;1116;p29"/>
            <p:cNvSpPr/>
            <p:nvPr/>
          </p:nvSpPr>
          <p:spPr>
            <a:xfrm rot="10800000">
              <a:off x="8930899" y="5370100"/>
              <a:ext cx="771066" cy="1917498"/>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17" name="Google Shape;1117;p29"/>
            <p:cNvSpPr/>
            <p:nvPr/>
          </p:nvSpPr>
          <p:spPr>
            <a:xfrm>
              <a:off x="8965930" y="5019598"/>
              <a:ext cx="701006" cy="701005"/>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18" name="Google Shape;1118;p29"/>
          <p:cNvGrpSpPr/>
          <p:nvPr/>
        </p:nvGrpSpPr>
        <p:grpSpPr>
          <a:xfrm>
            <a:off x="6198014" y="3951156"/>
            <a:ext cx="786986" cy="2124000"/>
            <a:chOff x="6198014" y="3951156"/>
            <a:chExt cx="786986" cy="2124000"/>
          </a:xfrm>
        </p:grpSpPr>
        <p:sp>
          <p:nvSpPr>
            <p:cNvPr id="1119" name="Google Shape;1119;p29"/>
            <p:cNvSpPr/>
            <p:nvPr/>
          </p:nvSpPr>
          <p:spPr>
            <a:xfrm rot="10800000">
              <a:off x="6198014" y="4279404"/>
              <a:ext cx="786986" cy="1795752"/>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20" name="Google Shape;1120;p29"/>
            <p:cNvSpPr/>
            <p:nvPr/>
          </p:nvSpPr>
          <p:spPr>
            <a:xfrm>
              <a:off x="6263259" y="3951156"/>
              <a:ext cx="656498" cy="656497"/>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21" name="Google Shape;1121;p29"/>
          <p:cNvGrpSpPr/>
          <p:nvPr/>
        </p:nvGrpSpPr>
        <p:grpSpPr>
          <a:xfrm>
            <a:off x="8491539" y="3705321"/>
            <a:ext cx="1248391" cy="3672000"/>
            <a:chOff x="8491539" y="3705321"/>
            <a:chExt cx="1248391" cy="3672000"/>
          </a:xfrm>
        </p:grpSpPr>
        <p:sp>
          <p:nvSpPr>
            <p:cNvPr id="1122" name="Google Shape;1122;p29"/>
            <p:cNvSpPr/>
            <p:nvPr/>
          </p:nvSpPr>
          <p:spPr>
            <a:xfrm rot="10800000">
              <a:off x="8491539" y="4272801"/>
              <a:ext cx="1248391" cy="3104520"/>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23" name="Google Shape;1123;p29"/>
            <p:cNvSpPr/>
            <p:nvPr/>
          </p:nvSpPr>
          <p:spPr>
            <a:xfrm>
              <a:off x="8548254" y="3705321"/>
              <a:ext cx="1134960" cy="1134960"/>
            </a:xfrm>
            <a:prstGeom prst="ellipse">
              <a:avLst/>
            </a:prstGeom>
            <a:gradFill>
              <a:gsLst>
                <a:gs pos="0">
                  <a:srgbClr val="FFF5CE"/>
                </a:gs>
                <a:gs pos="60000">
                  <a:srgbClr val="009999"/>
                </a:gs>
                <a:gs pos="100000">
                  <a:srgbClr val="009999"/>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24" name="Google Shape;1124;p29"/>
          <p:cNvGrpSpPr/>
          <p:nvPr/>
        </p:nvGrpSpPr>
        <p:grpSpPr>
          <a:xfrm>
            <a:off x="7678206" y="4173322"/>
            <a:ext cx="905695" cy="2664001"/>
            <a:chOff x="7678206" y="4173322"/>
            <a:chExt cx="905695" cy="2664001"/>
          </a:xfrm>
        </p:grpSpPr>
        <p:sp>
          <p:nvSpPr>
            <p:cNvPr id="1125" name="Google Shape;1125;p29"/>
            <p:cNvSpPr/>
            <p:nvPr/>
          </p:nvSpPr>
          <p:spPr>
            <a:xfrm rot="10800000">
              <a:off x="7678206" y="4585024"/>
              <a:ext cx="905695" cy="225229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26" name="Google Shape;1126;p29"/>
            <p:cNvSpPr/>
            <p:nvPr/>
          </p:nvSpPr>
          <p:spPr>
            <a:xfrm>
              <a:off x="7719353" y="4173322"/>
              <a:ext cx="823402" cy="823403"/>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27" name="Google Shape;1127;p29"/>
          <p:cNvGrpSpPr/>
          <p:nvPr/>
        </p:nvGrpSpPr>
        <p:grpSpPr>
          <a:xfrm>
            <a:off x="8158768" y="4511565"/>
            <a:ext cx="942412" cy="2772000"/>
            <a:chOff x="8158768" y="4511565"/>
            <a:chExt cx="942412" cy="2772000"/>
          </a:xfrm>
        </p:grpSpPr>
        <p:sp>
          <p:nvSpPr>
            <p:cNvPr id="1128" name="Google Shape;1128;p29"/>
            <p:cNvSpPr/>
            <p:nvPr/>
          </p:nvSpPr>
          <p:spPr>
            <a:xfrm rot="10800000">
              <a:off x="8158768" y="4939957"/>
              <a:ext cx="942412" cy="2343608"/>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29" name="Google Shape;1129;p29"/>
            <p:cNvSpPr/>
            <p:nvPr/>
          </p:nvSpPr>
          <p:spPr>
            <a:xfrm>
              <a:off x="8201583" y="4511565"/>
              <a:ext cx="856783" cy="856784"/>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30" name="Google Shape;1130;p29"/>
          <p:cNvGrpSpPr/>
          <p:nvPr/>
        </p:nvGrpSpPr>
        <p:grpSpPr>
          <a:xfrm>
            <a:off x="11309411" y="6011164"/>
            <a:ext cx="715902" cy="1980000"/>
            <a:chOff x="11309411" y="6011164"/>
            <a:chExt cx="715902" cy="1980000"/>
          </a:xfrm>
        </p:grpSpPr>
        <p:sp>
          <p:nvSpPr>
            <p:cNvPr id="1131" name="Google Shape;1131;p29"/>
            <p:cNvSpPr/>
            <p:nvPr/>
          </p:nvSpPr>
          <p:spPr>
            <a:xfrm rot="10800000">
              <a:off x="11309411" y="6317158"/>
              <a:ext cx="715902" cy="1674006"/>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32" name="Google Shape;1132;p29"/>
            <p:cNvSpPr/>
            <p:nvPr/>
          </p:nvSpPr>
          <p:spPr>
            <a:xfrm>
              <a:off x="11361368" y="6011164"/>
              <a:ext cx="611990" cy="611988"/>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33" name="Google Shape;1133;p29"/>
          <p:cNvGrpSpPr/>
          <p:nvPr/>
        </p:nvGrpSpPr>
        <p:grpSpPr>
          <a:xfrm>
            <a:off x="9272737" y="6173657"/>
            <a:ext cx="868978" cy="2556000"/>
            <a:chOff x="9272737" y="6173657"/>
            <a:chExt cx="868978" cy="2556000"/>
          </a:xfrm>
        </p:grpSpPr>
        <p:sp>
          <p:nvSpPr>
            <p:cNvPr id="1134" name="Google Shape;1134;p29"/>
            <p:cNvSpPr/>
            <p:nvPr/>
          </p:nvSpPr>
          <p:spPr>
            <a:xfrm rot="10800000">
              <a:off x="9272737" y="6568668"/>
              <a:ext cx="868978" cy="216098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35" name="Google Shape;1135;p29"/>
            <p:cNvSpPr/>
            <p:nvPr/>
          </p:nvSpPr>
          <p:spPr>
            <a:xfrm>
              <a:off x="9312216" y="6173657"/>
              <a:ext cx="790021" cy="790021"/>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36" name="Google Shape;1136;p29"/>
          <p:cNvGrpSpPr/>
          <p:nvPr/>
        </p:nvGrpSpPr>
        <p:grpSpPr>
          <a:xfrm>
            <a:off x="8447464" y="5580235"/>
            <a:ext cx="1174957" cy="3455999"/>
            <a:chOff x="8447464" y="5580235"/>
            <a:chExt cx="1174957" cy="3455999"/>
          </a:xfrm>
        </p:grpSpPr>
        <p:sp>
          <p:nvSpPr>
            <p:cNvPr id="1137" name="Google Shape;1137;p29"/>
            <p:cNvSpPr/>
            <p:nvPr/>
          </p:nvSpPr>
          <p:spPr>
            <a:xfrm rot="10800000">
              <a:off x="8447464" y="6114333"/>
              <a:ext cx="1174957" cy="2921901"/>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38" name="Google Shape;1138;p29"/>
            <p:cNvSpPr/>
            <p:nvPr/>
          </p:nvSpPr>
          <p:spPr>
            <a:xfrm>
              <a:off x="8500844" y="5580235"/>
              <a:ext cx="1068199" cy="1068198"/>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39" name="Google Shape;1139;p29"/>
          <p:cNvGrpSpPr/>
          <p:nvPr/>
        </p:nvGrpSpPr>
        <p:grpSpPr>
          <a:xfrm>
            <a:off x="5713365" y="4642065"/>
            <a:ext cx="1358547" cy="3996000"/>
            <a:chOff x="5713365" y="4642065"/>
            <a:chExt cx="1358547" cy="3996000"/>
          </a:xfrm>
        </p:grpSpPr>
        <p:sp>
          <p:nvSpPr>
            <p:cNvPr id="1140" name="Google Shape;1140;p29"/>
            <p:cNvSpPr/>
            <p:nvPr/>
          </p:nvSpPr>
          <p:spPr>
            <a:xfrm rot="10800000">
              <a:off x="5713365" y="5259617"/>
              <a:ext cx="1358547" cy="3378448"/>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41" name="Google Shape;1141;p29"/>
            <p:cNvSpPr/>
            <p:nvPr/>
          </p:nvSpPr>
          <p:spPr>
            <a:xfrm>
              <a:off x="5775086" y="4642065"/>
              <a:ext cx="1235107" cy="1235104"/>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42" name="Google Shape;1142;p29"/>
          <p:cNvGrpSpPr/>
          <p:nvPr/>
        </p:nvGrpSpPr>
        <p:grpSpPr>
          <a:xfrm>
            <a:off x="7146608" y="5004310"/>
            <a:ext cx="820027" cy="2412000"/>
            <a:chOff x="7146608" y="5004310"/>
            <a:chExt cx="820027" cy="2412000"/>
          </a:xfrm>
        </p:grpSpPr>
        <p:sp>
          <p:nvSpPr>
            <p:cNvPr id="1143" name="Google Shape;1143;p29"/>
            <p:cNvSpPr/>
            <p:nvPr/>
          </p:nvSpPr>
          <p:spPr>
            <a:xfrm rot="10800000">
              <a:off x="7146608" y="5377067"/>
              <a:ext cx="820027" cy="2039243"/>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44" name="Google Shape;1144;p29"/>
            <p:cNvSpPr/>
            <p:nvPr/>
          </p:nvSpPr>
          <p:spPr>
            <a:xfrm>
              <a:off x="7183863" y="5004310"/>
              <a:ext cx="745518" cy="745513"/>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45" name="Google Shape;1145;p29"/>
          <p:cNvGrpSpPr/>
          <p:nvPr/>
        </p:nvGrpSpPr>
        <p:grpSpPr>
          <a:xfrm>
            <a:off x="6965950" y="4426151"/>
            <a:ext cx="879620" cy="2555999"/>
            <a:chOff x="6965950" y="4426151"/>
            <a:chExt cx="879620" cy="2555999"/>
          </a:xfrm>
        </p:grpSpPr>
        <p:sp>
          <p:nvSpPr>
            <p:cNvPr id="1146" name="Google Shape;1146;p29"/>
            <p:cNvSpPr/>
            <p:nvPr/>
          </p:nvSpPr>
          <p:spPr>
            <a:xfrm rot="10800000">
              <a:off x="6965950" y="4821161"/>
              <a:ext cx="879620" cy="216098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47" name="Google Shape;1147;p29"/>
            <p:cNvSpPr/>
            <p:nvPr/>
          </p:nvSpPr>
          <p:spPr>
            <a:xfrm>
              <a:off x="7010750" y="4426151"/>
              <a:ext cx="790022" cy="790021"/>
            </a:xfrm>
            <a:prstGeom prst="ellipse">
              <a:avLst/>
            </a:prstGeom>
            <a:gradFill>
              <a:gsLst>
                <a:gs pos="0">
                  <a:srgbClr val="E1EFF9"/>
                </a:gs>
                <a:gs pos="1000">
                  <a:srgbClr val="E1EFF9"/>
                </a:gs>
                <a:gs pos="60000">
                  <a:srgbClr val="A5A5A5"/>
                </a:gs>
                <a:gs pos="100000">
                  <a:srgbClr val="A5A5A5"/>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48" name="Google Shape;1148;p29"/>
          <p:cNvGrpSpPr/>
          <p:nvPr/>
        </p:nvGrpSpPr>
        <p:grpSpPr>
          <a:xfrm>
            <a:off x="10573460" y="4642065"/>
            <a:ext cx="525546" cy="1331996"/>
            <a:chOff x="10573460" y="4642065"/>
            <a:chExt cx="525546" cy="1331996"/>
          </a:xfrm>
        </p:grpSpPr>
        <p:sp>
          <p:nvSpPr>
            <p:cNvPr id="1149" name="Google Shape;1149;p29"/>
            <p:cNvSpPr/>
            <p:nvPr/>
          </p:nvSpPr>
          <p:spPr>
            <a:xfrm rot="10800000">
              <a:off x="10573460" y="4847912"/>
              <a:ext cx="525546" cy="112614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50" name="Google Shape;1150;p29"/>
            <p:cNvSpPr/>
            <p:nvPr/>
          </p:nvSpPr>
          <p:spPr>
            <a:xfrm>
              <a:off x="10630379" y="4642065"/>
              <a:ext cx="411710" cy="411701"/>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51" name="Google Shape;1151;p29"/>
          <p:cNvGrpSpPr/>
          <p:nvPr/>
        </p:nvGrpSpPr>
        <p:grpSpPr>
          <a:xfrm>
            <a:off x="9721347" y="4036519"/>
            <a:ext cx="715672" cy="1980000"/>
            <a:chOff x="9721347" y="4036519"/>
            <a:chExt cx="715672" cy="1980000"/>
          </a:xfrm>
        </p:grpSpPr>
        <p:sp>
          <p:nvSpPr>
            <p:cNvPr id="1152" name="Google Shape;1152;p29"/>
            <p:cNvSpPr/>
            <p:nvPr/>
          </p:nvSpPr>
          <p:spPr>
            <a:xfrm rot="10800000">
              <a:off x="9721347" y="4342513"/>
              <a:ext cx="715672" cy="1674006"/>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53" name="Google Shape;1153;p29"/>
            <p:cNvSpPr/>
            <p:nvPr/>
          </p:nvSpPr>
          <p:spPr>
            <a:xfrm>
              <a:off x="9773189" y="4036519"/>
              <a:ext cx="611990" cy="611988"/>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54" name="Google Shape;1154;p29"/>
          <p:cNvGrpSpPr/>
          <p:nvPr/>
        </p:nvGrpSpPr>
        <p:grpSpPr>
          <a:xfrm>
            <a:off x="7097292" y="3424240"/>
            <a:ext cx="1077041" cy="3167998"/>
            <a:chOff x="7097292" y="3424240"/>
            <a:chExt cx="1077041" cy="3167998"/>
          </a:xfrm>
        </p:grpSpPr>
        <p:sp>
          <p:nvSpPr>
            <p:cNvPr id="1155" name="Google Shape;1155;p29"/>
            <p:cNvSpPr/>
            <p:nvPr/>
          </p:nvSpPr>
          <p:spPr>
            <a:xfrm rot="10800000">
              <a:off x="7097292" y="3913829"/>
              <a:ext cx="1077041" cy="267840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56" name="Google Shape;1156;p29"/>
            <p:cNvSpPr/>
            <p:nvPr/>
          </p:nvSpPr>
          <p:spPr>
            <a:xfrm>
              <a:off x="7146224" y="3424240"/>
              <a:ext cx="979179" cy="979179"/>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57" name="Google Shape;1157;p29"/>
          <p:cNvGrpSpPr/>
          <p:nvPr/>
        </p:nvGrpSpPr>
        <p:grpSpPr>
          <a:xfrm>
            <a:off x="8359404" y="2834374"/>
            <a:ext cx="759196" cy="2124000"/>
            <a:chOff x="8359404" y="2834374"/>
            <a:chExt cx="759196" cy="2124000"/>
          </a:xfrm>
        </p:grpSpPr>
        <p:sp>
          <p:nvSpPr>
            <p:cNvPr id="1158" name="Google Shape;1158;p29"/>
            <p:cNvSpPr/>
            <p:nvPr/>
          </p:nvSpPr>
          <p:spPr>
            <a:xfrm rot="10800000">
              <a:off x="8359404" y="3162622"/>
              <a:ext cx="759196" cy="1795752"/>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59" name="Google Shape;1159;p29"/>
            <p:cNvSpPr/>
            <p:nvPr/>
          </p:nvSpPr>
          <p:spPr>
            <a:xfrm>
              <a:off x="8410754" y="2834374"/>
              <a:ext cx="656498" cy="656497"/>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60" name="Google Shape;1160;p29"/>
          <p:cNvGrpSpPr/>
          <p:nvPr/>
        </p:nvGrpSpPr>
        <p:grpSpPr>
          <a:xfrm>
            <a:off x="7769523" y="2742671"/>
            <a:ext cx="655340" cy="1728000"/>
            <a:chOff x="7769523" y="2742671"/>
            <a:chExt cx="655340" cy="1728000"/>
          </a:xfrm>
        </p:grpSpPr>
        <p:sp>
          <p:nvSpPr>
            <p:cNvPr id="1161" name="Google Shape;1161;p29"/>
            <p:cNvSpPr/>
            <p:nvPr/>
          </p:nvSpPr>
          <p:spPr>
            <a:xfrm rot="10800000">
              <a:off x="7769523" y="3009721"/>
              <a:ext cx="655340" cy="1460950"/>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62" name="Google Shape;1162;p29"/>
            <p:cNvSpPr/>
            <p:nvPr/>
          </p:nvSpPr>
          <p:spPr>
            <a:xfrm>
              <a:off x="7830143" y="2742671"/>
              <a:ext cx="534102" cy="534099"/>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63" name="Google Shape;1163;p29"/>
          <p:cNvGrpSpPr/>
          <p:nvPr/>
        </p:nvGrpSpPr>
        <p:grpSpPr>
          <a:xfrm>
            <a:off x="8279535" y="2409047"/>
            <a:ext cx="537440" cy="1404000"/>
            <a:chOff x="8279535" y="2409047"/>
            <a:chExt cx="537440" cy="1404000"/>
          </a:xfrm>
        </p:grpSpPr>
        <p:sp>
          <p:nvSpPr>
            <p:cNvPr id="1164" name="Google Shape;1164;p29"/>
            <p:cNvSpPr/>
            <p:nvPr/>
          </p:nvSpPr>
          <p:spPr>
            <a:xfrm rot="10800000">
              <a:off x="8279535" y="2626025"/>
              <a:ext cx="537440" cy="1187022"/>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65" name="Google Shape;1165;p29"/>
            <p:cNvSpPr/>
            <p:nvPr/>
          </p:nvSpPr>
          <p:spPr>
            <a:xfrm>
              <a:off x="8331276" y="2409047"/>
              <a:ext cx="433959" cy="433955"/>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66" name="Google Shape;1166;p29"/>
          <p:cNvGrpSpPr/>
          <p:nvPr/>
        </p:nvGrpSpPr>
        <p:grpSpPr>
          <a:xfrm>
            <a:off x="8849684" y="2232622"/>
            <a:ext cx="788156" cy="2160000"/>
            <a:chOff x="8851144" y="2051771"/>
            <a:chExt cx="788156" cy="2160000"/>
          </a:xfrm>
        </p:grpSpPr>
        <p:sp>
          <p:nvSpPr>
            <p:cNvPr id="1167" name="Google Shape;1167;p29"/>
            <p:cNvSpPr/>
            <p:nvPr/>
          </p:nvSpPr>
          <p:spPr>
            <a:xfrm rot="10800000">
              <a:off x="8851144" y="2385583"/>
              <a:ext cx="788156" cy="1826188"/>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68" name="Google Shape;1168;p29"/>
            <p:cNvSpPr/>
            <p:nvPr/>
          </p:nvSpPr>
          <p:spPr>
            <a:xfrm>
              <a:off x="8911411" y="2051771"/>
              <a:ext cx="667625" cy="667624"/>
            </a:xfrm>
            <a:prstGeom prst="ellipse">
              <a:avLst/>
            </a:prstGeom>
            <a:gradFill>
              <a:gsLst>
                <a:gs pos="0">
                  <a:srgbClr val="FFF5CE"/>
                </a:gs>
                <a:gs pos="60000">
                  <a:srgbClr val="009999"/>
                </a:gs>
                <a:gs pos="100000">
                  <a:srgbClr val="009999"/>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69" name="Google Shape;1169;p29"/>
          <p:cNvGrpSpPr/>
          <p:nvPr/>
        </p:nvGrpSpPr>
        <p:grpSpPr>
          <a:xfrm>
            <a:off x="7794790" y="2045230"/>
            <a:ext cx="536716" cy="1331997"/>
            <a:chOff x="7811947" y="1829573"/>
            <a:chExt cx="536716" cy="1331997"/>
          </a:xfrm>
        </p:grpSpPr>
        <p:sp>
          <p:nvSpPr>
            <p:cNvPr id="1170" name="Google Shape;1170;p29"/>
            <p:cNvSpPr/>
            <p:nvPr/>
          </p:nvSpPr>
          <p:spPr>
            <a:xfrm rot="10800000">
              <a:off x="7811947" y="2035421"/>
              <a:ext cx="536716" cy="112614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71" name="Google Shape;1171;p29"/>
            <p:cNvSpPr/>
            <p:nvPr/>
          </p:nvSpPr>
          <p:spPr>
            <a:xfrm>
              <a:off x="7874453" y="1829573"/>
              <a:ext cx="411705" cy="411701"/>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72" name="Google Shape;1172;p29"/>
          <p:cNvGrpSpPr/>
          <p:nvPr/>
        </p:nvGrpSpPr>
        <p:grpSpPr>
          <a:xfrm>
            <a:off x="7245345" y="5466330"/>
            <a:ext cx="1358542" cy="3996000"/>
            <a:chOff x="7245345" y="5466330"/>
            <a:chExt cx="1358542" cy="3996000"/>
          </a:xfrm>
        </p:grpSpPr>
        <p:sp>
          <p:nvSpPr>
            <p:cNvPr id="1173" name="Google Shape;1173;p29"/>
            <p:cNvSpPr/>
            <p:nvPr/>
          </p:nvSpPr>
          <p:spPr>
            <a:xfrm rot="10800000">
              <a:off x="7245345" y="6083882"/>
              <a:ext cx="1358542" cy="3378448"/>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74" name="Google Shape;1174;p29"/>
            <p:cNvSpPr/>
            <p:nvPr/>
          </p:nvSpPr>
          <p:spPr>
            <a:xfrm>
              <a:off x="7307066" y="5466330"/>
              <a:ext cx="1235103" cy="1235104"/>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75" name="Google Shape;1175;p29"/>
          <p:cNvGrpSpPr/>
          <p:nvPr/>
        </p:nvGrpSpPr>
        <p:grpSpPr>
          <a:xfrm>
            <a:off x="6696365" y="5346918"/>
            <a:ext cx="917938" cy="2700000"/>
            <a:chOff x="6696365" y="5346918"/>
            <a:chExt cx="917938" cy="2700000"/>
          </a:xfrm>
        </p:grpSpPr>
        <p:sp>
          <p:nvSpPr>
            <p:cNvPr id="1176" name="Google Shape;1176;p29"/>
            <p:cNvSpPr/>
            <p:nvPr/>
          </p:nvSpPr>
          <p:spPr>
            <a:xfrm rot="10800000">
              <a:off x="6696365" y="5764183"/>
              <a:ext cx="917938" cy="2282735"/>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77" name="Google Shape;1177;p29"/>
            <p:cNvSpPr/>
            <p:nvPr/>
          </p:nvSpPr>
          <p:spPr>
            <a:xfrm>
              <a:off x="6738068" y="5346918"/>
              <a:ext cx="834533" cy="834530"/>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78" name="Google Shape;1178;p29"/>
          <p:cNvGrpSpPr/>
          <p:nvPr/>
        </p:nvGrpSpPr>
        <p:grpSpPr>
          <a:xfrm>
            <a:off x="6245184" y="6257975"/>
            <a:ext cx="1174953" cy="3455999"/>
            <a:chOff x="6245184" y="6257975"/>
            <a:chExt cx="1174953" cy="3455999"/>
          </a:xfrm>
        </p:grpSpPr>
        <p:sp>
          <p:nvSpPr>
            <p:cNvPr id="1179" name="Google Shape;1179;p29"/>
            <p:cNvSpPr/>
            <p:nvPr/>
          </p:nvSpPr>
          <p:spPr>
            <a:xfrm rot="10800000">
              <a:off x="6245184" y="6792073"/>
              <a:ext cx="1174953" cy="2921901"/>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80" name="Google Shape;1180;p29"/>
            <p:cNvSpPr/>
            <p:nvPr/>
          </p:nvSpPr>
          <p:spPr>
            <a:xfrm>
              <a:off x="6298564" y="6257975"/>
              <a:ext cx="1068195" cy="1068198"/>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81" name="Google Shape;1181;p29"/>
          <p:cNvGrpSpPr/>
          <p:nvPr/>
        </p:nvGrpSpPr>
        <p:grpSpPr>
          <a:xfrm>
            <a:off x="9014414" y="3129639"/>
            <a:ext cx="905695" cy="2664001"/>
            <a:chOff x="9014414" y="3129639"/>
            <a:chExt cx="905695" cy="2664001"/>
          </a:xfrm>
        </p:grpSpPr>
        <p:sp>
          <p:nvSpPr>
            <p:cNvPr id="1182" name="Google Shape;1182;p29"/>
            <p:cNvSpPr/>
            <p:nvPr/>
          </p:nvSpPr>
          <p:spPr>
            <a:xfrm rot="10800000">
              <a:off x="9014414" y="3541341"/>
              <a:ext cx="905695" cy="225229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83" name="Google Shape;1183;p29"/>
            <p:cNvSpPr/>
            <p:nvPr/>
          </p:nvSpPr>
          <p:spPr>
            <a:xfrm>
              <a:off x="9055561" y="3129639"/>
              <a:ext cx="823402" cy="823403"/>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84" name="Google Shape;1184;p29"/>
          <p:cNvGrpSpPr/>
          <p:nvPr/>
        </p:nvGrpSpPr>
        <p:grpSpPr>
          <a:xfrm>
            <a:off x="9417129" y="4897396"/>
            <a:ext cx="1077041" cy="3168000"/>
            <a:chOff x="9417129" y="4897396"/>
            <a:chExt cx="1077041" cy="3168000"/>
          </a:xfrm>
        </p:grpSpPr>
        <p:sp>
          <p:nvSpPr>
            <p:cNvPr id="1185" name="Google Shape;1185;p29"/>
            <p:cNvSpPr/>
            <p:nvPr/>
          </p:nvSpPr>
          <p:spPr>
            <a:xfrm rot="10800000">
              <a:off x="9417129" y="5386987"/>
              <a:ext cx="1077041" cy="267840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86" name="Google Shape;1186;p29"/>
            <p:cNvSpPr/>
            <p:nvPr/>
          </p:nvSpPr>
          <p:spPr>
            <a:xfrm>
              <a:off x="9466061" y="4897396"/>
              <a:ext cx="979179" cy="979182"/>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87" name="Google Shape;1187;p29"/>
          <p:cNvGrpSpPr/>
          <p:nvPr/>
        </p:nvGrpSpPr>
        <p:grpSpPr>
          <a:xfrm>
            <a:off x="10073620" y="5646405"/>
            <a:ext cx="632480" cy="1692000"/>
            <a:chOff x="10073620" y="5646405"/>
            <a:chExt cx="632480" cy="1692000"/>
          </a:xfrm>
        </p:grpSpPr>
        <p:sp>
          <p:nvSpPr>
            <p:cNvPr id="1188" name="Google Shape;1188;p29"/>
            <p:cNvSpPr/>
            <p:nvPr/>
          </p:nvSpPr>
          <p:spPr>
            <a:xfrm rot="10800000">
              <a:off x="10073620" y="5907891"/>
              <a:ext cx="632480" cy="1430514"/>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89" name="Google Shape;1189;p29"/>
            <p:cNvSpPr/>
            <p:nvPr/>
          </p:nvSpPr>
          <p:spPr>
            <a:xfrm>
              <a:off x="10128371" y="5646405"/>
              <a:ext cx="522979" cy="522972"/>
            </a:xfrm>
            <a:prstGeom prst="ellipse">
              <a:avLst/>
            </a:prstGeom>
            <a:gradFill>
              <a:gsLst>
                <a:gs pos="0">
                  <a:schemeClr val="lt1"/>
                </a:gs>
                <a:gs pos="60000">
                  <a:schemeClr val="lt2"/>
                </a:gs>
                <a:gs pos="100000">
                  <a:srgbClr val="D8D8D8"/>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grpSp>
        <p:nvGrpSpPr>
          <p:cNvPr id="1190" name="Google Shape;1190;p29"/>
          <p:cNvGrpSpPr/>
          <p:nvPr/>
        </p:nvGrpSpPr>
        <p:grpSpPr>
          <a:xfrm>
            <a:off x="10231003" y="6243686"/>
            <a:ext cx="1077041" cy="3168000"/>
            <a:chOff x="10231003" y="6243686"/>
            <a:chExt cx="1077041" cy="3168000"/>
          </a:xfrm>
        </p:grpSpPr>
        <p:sp>
          <p:nvSpPr>
            <p:cNvPr id="1191" name="Google Shape;1191;p29"/>
            <p:cNvSpPr/>
            <p:nvPr/>
          </p:nvSpPr>
          <p:spPr>
            <a:xfrm rot="10800000">
              <a:off x="10231003" y="6733277"/>
              <a:ext cx="1077041" cy="2678409"/>
            </a:xfrm>
            <a:custGeom>
              <a:avLst/>
              <a:gdLst/>
              <a:ahLst/>
              <a:cxnLst/>
              <a:rect l="l" t="t" r="r" b="b"/>
              <a:pathLst>
                <a:path w="3341155" h="5054932" extrusionOk="0">
                  <a:moveTo>
                    <a:pt x="0" y="5054932"/>
                  </a:moveTo>
                  <a:cubicBezTo>
                    <a:pt x="556859" y="3370554"/>
                    <a:pt x="1547106" y="-90235"/>
                    <a:pt x="1670578" y="1799"/>
                  </a:cubicBezTo>
                  <a:cubicBezTo>
                    <a:pt x="1801193" y="-87854"/>
                    <a:pt x="2784296" y="3370554"/>
                    <a:pt x="3341155" y="5054932"/>
                  </a:cubicBezTo>
                  <a:lnTo>
                    <a:pt x="0" y="5054932"/>
                  </a:lnTo>
                  <a:close/>
                </a:path>
              </a:pathLst>
            </a:custGeom>
            <a:gradFill>
              <a:gsLst>
                <a:gs pos="0">
                  <a:srgbClr val="000000">
                    <a:alpha val="0"/>
                  </a:srgbClr>
                </a:gs>
                <a:gs pos="30000">
                  <a:srgbClr val="000000">
                    <a:alpha val="0"/>
                  </a:srgbClr>
                </a:gs>
                <a:gs pos="50000">
                  <a:srgbClr val="000000">
                    <a:alpha val="3921"/>
                  </a:srgbClr>
                </a:gs>
                <a:gs pos="70000">
                  <a:srgbClr val="000000">
                    <a:alpha val="7843"/>
                  </a:srgbClr>
                </a:gs>
                <a:gs pos="100000">
                  <a:srgbClr val="262626">
                    <a:alpha val="2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92" name="Google Shape;1192;p29"/>
            <p:cNvSpPr/>
            <p:nvPr/>
          </p:nvSpPr>
          <p:spPr>
            <a:xfrm>
              <a:off x="10279935" y="6243686"/>
              <a:ext cx="979179" cy="979182"/>
            </a:xfrm>
            <a:prstGeom prst="ellipse">
              <a:avLst/>
            </a:prstGeom>
            <a:gradFill>
              <a:gsLst>
                <a:gs pos="0">
                  <a:srgbClr val="E1EFF9"/>
                </a:gs>
                <a:gs pos="1000">
                  <a:srgbClr val="E1EFF9"/>
                </a:gs>
                <a:gs pos="60000">
                  <a:srgbClr val="A5A5A5"/>
                </a:gs>
                <a:gs pos="100000">
                  <a:srgbClr val="A5A5A5"/>
                </a:gs>
              </a:gsLst>
              <a:lin ang="5400000" scaled="0"/>
            </a:gradFill>
            <a:ln>
              <a:noFill/>
            </a:ln>
            <a:effectLst>
              <a:outerShdw blurRad="127000" dist="381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sp>
        <p:nvSpPr>
          <p:cNvPr id="1193" name="Google Shape;1193;p29"/>
          <p:cNvSpPr txBox="1"/>
          <p:nvPr/>
        </p:nvSpPr>
        <p:spPr>
          <a:xfrm>
            <a:off x="441871" y="292349"/>
            <a:ext cx="7277482" cy="156966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tr-TR" sz="9600" b="1" dirty="0" err="1">
                <a:solidFill>
                  <a:srgbClr val="009999"/>
                </a:solidFill>
                <a:latin typeface="Century Gothic"/>
                <a:ea typeface="Century Gothic"/>
                <a:cs typeface="Century Gothic"/>
                <a:sym typeface="Century Gothic"/>
              </a:rPr>
              <a:t>Thank</a:t>
            </a:r>
            <a:r>
              <a:rPr lang="tr-TR" sz="9600" b="1" dirty="0">
                <a:solidFill>
                  <a:srgbClr val="009999"/>
                </a:solidFill>
                <a:latin typeface="Century Gothic"/>
                <a:ea typeface="Century Gothic"/>
                <a:cs typeface="Century Gothic"/>
                <a:sym typeface="Century Gothic"/>
              </a:rPr>
              <a:t> </a:t>
            </a:r>
            <a:r>
              <a:rPr lang="tr-TR" sz="9600" b="1" dirty="0" err="1">
                <a:solidFill>
                  <a:srgbClr val="009999"/>
                </a:solidFill>
                <a:latin typeface="Century Gothic"/>
                <a:ea typeface="Century Gothic"/>
                <a:cs typeface="Century Gothic"/>
                <a:sym typeface="Century Gothic"/>
              </a:rPr>
              <a:t>You</a:t>
            </a:r>
            <a:r>
              <a:rPr lang="tr-TR" sz="9600" b="1" dirty="0">
                <a:solidFill>
                  <a:srgbClr val="009999"/>
                </a:solidFill>
                <a:latin typeface="Century Gothic"/>
                <a:ea typeface="Century Gothic"/>
                <a:cs typeface="Century Gothic"/>
                <a:sym typeface="Century Gothic"/>
              </a:rPr>
              <a:t>!</a:t>
            </a:r>
            <a:endParaRPr sz="9600" b="1" dirty="0">
              <a:solidFill>
                <a:srgbClr val="009999"/>
              </a:solidFill>
              <a:latin typeface="Century Gothic"/>
              <a:ea typeface="Century Gothic"/>
              <a:cs typeface="Century Gothic"/>
              <a:sym typeface="Century Gothic"/>
            </a:endParaRPr>
          </a:p>
        </p:txBody>
      </p:sp>
      <p:pic>
        <p:nvPicPr>
          <p:cNvPr id="104" name="Picture 103" descr="Logo&#10;&#10;Description automatically generated">
            <a:extLst>
              <a:ext uri="{FF2B5EF4-FFF2-40B4-BE49-F238E27FC236}">
                <a16:creationId xmlns:a16="http://schemas.microsoft.com/office/drawing/2014/main" id="{69D7537F-D0C5-BD43-8082-BB8D55A62924}"/>
              </a:ext>
            </a:extLst>
          </p:cNvPr>
          <p:cNvPicPr>
            <a:picLocks noChangeAspect="1"/>
          </p:cNvPicPr>
          <p:nvPr/>
        </p:nvPicPr>
        <p:blipFill rotWithShape="1">
          <a:blip r:embed="rId3"/>
          <a:srcRect l="-4353" t="16193" r="-6571" b="29468"/>
          <a:stretch/>
        </p:blipFill>
        <p:spPr>
          <a:xfrm>
            <a:off x="8263173" y="7768"/>
            <a:ext cx="4202761" cy="2058810"/>
          </a:xfrm>
          <a:prstGeom prst="rect">
            <a:avLst/>
          </a:prstGeom>
        </p:spPr>
      </p:pic>
    </p:spTree>
    <p:extLst>
      <p:ext uri="{BB962C8B-B14F-4D97-AF65-F5344CB8AC3E}">
        <p14:creationId xmlns:p14="http://schemas.microsoft.com/office/powerpoint/2010/main" val="1334888947"/>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600"/>
                                  </p:stCondLst>
                                  <p:childTnLst>
                                    <p:set>
                                      <p:cBhvr>
                                        <p:cTn id="6" dur="1" fill="hold">
                                          <p:stCondLst>
                                            <p:cond delay="0"/>
                                          </p:stCondLst>
                                        </p:cTn>
                                        <p:tgtEl>
                                          <p:spTgt spid="1109"/>
                                        </p:tgtEl>
                                        <p:attrNameLst>
                                          <p:attrName>style.visibility</p:attrName>
                                        </p:attrNameLst>
                                      </p:cBhvr>
                                      <p:to>
                                        <p:strVal val="visible"/>
                                      </p:to>
                                    </p:set>
                                    <p:anim calcmode="lin" valueType="num">
                                      <p:cBhvr additive="base">
                                        <p:cTn id="7" dur="1250"/>
                                        <p:tgtEl>
                                          <p:spTgt spid="110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500"/>
                                  </p:stCondLst>
                                  <p:childTnLst>
                                    <p:set>
                                      <p:cBhvr>
                                        <p:cTn id="9" dur="1" fill="hold">
                                          <p:stCondLst>
                                            <p:cond delay="0"/>
                                          </p:stCondLst>
                                        </p:cTn>
                                        <p:tgtEl>
                                          <p:spTgt spid="1112"/>
                                        </p:tgtEl>
                                        <p:attrNameLst>
                                          <p:attrName>style.visibility</p:attrName>
                                        </p:attrNameLst>
                                      </p:cBhvr>
                                      <p:to>
                                        <p:strVal val="visible"/>
                                      </p:to>
                                    </p:set>
                                    <p:anim calcmode="lin" valueType="num">
                                      <p:cBhvr additive="base">
                                        <p:cTn id="10" dur="1250"/>
                                        <p:tgtEl>
                                          <p:spTgt spid="111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1500"/>
                                  </p:stCondLst>
                                  <p:childTnLst>
                                    <p:set>
                                      <p:cBhvr>
                                        <p:cTn id="12" dur="1" fill="hold">
                                          <p:stCondLst>
                                            <p:cond delay="0"/>
                                          </p:stCondLst>
                                        </p:cTn>
                                        <p:tgtEl>
                                          <p:spTgt spid="1115"/>
                                        </p:tgtEl>
                                        <p:attrNameLst>
                                          <p:attrName>style.visibility</p:attrName>
                                        </p:attrNameLst>
                                      </p:cBhvr>
                                      <p:to>
                                        <p:strVal val="visible"/>
                                      </p:to>
                                    </p:set>
                                    <p:anim calcmode="lin" valueType="num">
                                      <p:cBhvr additive="base">
                                        <p:cTn id="13" dur="1250"/>
                                        <p:tgtEl>
                                          <p:spTgt spid="111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800"/>
                                  </p:stCondLst>
                                  <p:childTnLst>
                                    <p:set>
                                      <p:cBhvr>
                                        <p:cTn id="15" dur="1" fill="hold">
                                          <p:stCondLst>
                                            <p:cond delay="0"/>
                                          </p:stCondLst>
                                        </p:cTn>
                                        <p:tgtEl>
                                          <p:spTgt spid="1118"/>
                                        </p:tgtEl>
                                        <p:attrNameLst>
                                          <p:attrName>style.visibility</p:attrName>
                                        </p:attrNameLst>
                                      </p:cBhvr>
                                      <p:to>
                                        <p:strVal val="visible"/>
                                      </p:to>
                                    </p:set>
                                    <p:anim calcmode="lin" valueType="num">
                                      <p:cBhvr additive="base">
                                        <p:cTn id="16" dur="1250"/>
                                        <p:tgtEl>
                                          <p:spTgt spid="1118"/>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600"/>
                                  </p:stCondLst>
                                  <p:childTnLst>
                                    <p:set>
                                      <p:cBhvr>
                                        <p:cTn id="18" dur="1" fill="hold">
                                          <p:stCondLst>
                                            <p:cond delay="0"/>
                                          </p:stCondLst>
                                        </p:cTn>
                                        <p:tgtEl>
                                          <p:spTgt spid="1121"/>
                                        </p:tgtEl>
                                        <p:attrNameLst>
                                          <p:attrName>style.visibility</p:attrName>
                                        </p:attrNameLst>
                                      </p:cBhvr>
                                      <p:to>
                                        <p:strVal val="visible"/>
                                      </p:to>
                                    </p:set>
                                    <p:anim calcmode="lin" valueType="num">
                                      <p:cBhvr additive="base">
                                        <p:cTn id="19" dur="1250"/>
                                        <p:tgtEl>
                                          <p:spTgt spid="112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1000"/>
                                  </p:stCondLst>
                                  <p:childTnLst>
                                    <p:set>
                                      <p:cBhvr>
                                        <p:cTn id="21" dur="1" fill="hold">
                                          <p:stCondLst>
                                            <p:cond delay="0"/>
                                          </p:stCondLst>
                                        </p:cTn>
                                        <p:tgtEl>
                                          <p:spTgt spid="1124"/>
                                        </p:tgtEl>
                                        <p:attrNameLst>
                                          <p:attrName>style.visibility</p:attrName>
                                        </p:attrNameLst>
                                      </p:cBhvr>
                                      <p:to>
                                        <p:strVal val="visible"/>
                                      </p:to>
                                    </p:set>
                                    <p:anim calcmode="lin" valueType="num">
                                      <p:cBhvr additive="base">
                                        <p:cTn id="22" dur="1250"/>
                                        <p:tgtEl>
                                          <p:spTgt spid="1124"/>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1200"/>
                                  </p:stCondLst>
                                  <p:childTnLst>
                                    <p:set>
                                      <p:cBhvr>
                                        <p:cTn id="24" dur="1" fill="hold">
                                          <p:stCondLst>
                                            <p:cond delay="0"/>
                                          </p:stCondLst>
                                        </p:cTn>
                                        <p:tgtEl>
                                          <p:spTgt spid="1127"/>
                                        </p:tgtEl>
                                        <p:attrNameLst>
                                          <p:attrName>style.visibility</p:attrName>
                                        </p:attrNameLst>
                                      </p:cBhvr>
                                      <p:to>
                                        <p:strVal val="visible"/>
                                      </p:to>
                                    </p:set>
                                    <p:anim calcmode="lin" valueType="num">
                                      <p:cBhvr additive="base">
                                        <p:cTn id="25" dur="1250"/>
                                        <p:tgtEl>
                                          <p:spTgt spid="1127"/>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400"/>
                                  </p:stCondLst>
                                  <p:childTnLst>
                                    <p:set>
                                      <p:cBhvr>
                                        <p:cTn id="27" dur="1" fill="hold">
                                          <p:stCondLst>
                                            <p:cond delay="0"/>
                                          </p:stCondLst>
                                        </p:cTn>
                                        <p:tgtEl>
                                          <p:spTgt spid="1130"/>
                                        </p:tgtEl>
                                        <p:attrNameLst>
                                          <p:attrName>style.visibility</p:attrName>
                                        </p:attrNameLst>
                                      </p:cBhvr>
                                      <p:to>
                                        <p:strVal val="visible"/>
                                      </p:to>
                                    </p:set>
                                    <p:anim calcmode="lin" valueType="num">
                                      <p:cBhvr additive="base">
                                        <p:cTn id="28" dur="1250"/>
                                        <p:tgtEl>
                                          <p:spTgt spid="1130"/>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2100"/>
                                  </p:stCondLst>
                                  <p:childTnLst>
                                    <p:set>
                                      <p:cBhvr>
                                        <p:cTn id="30" dur="1" fill="hold">
                                          <p:stCondLst>
                                            <p:cond delay="0"/>
                                          </p:stCondLst>
                                        </p:cTn>
                                        <p:tgtEl>
                                          <p:spTgt spid="1133"/>
                                        </p:tgtEl>
                                        <p:attrNameLst>
                                          <p:attrName>style.visibility</p:attrName>
                                        </p:attrNameLst>
                                      </p:cBhvr>
                                      <p:to>
                                        <p:strVal val="visible"/>
                                      </p:to>
                                    </p:set>
                                    <p:anim calcmode="lin" valueType="num">
                                      <p:cBhvr additive="base">
                                        <p:cTn id="31" dur="1250"/>
                                        <p:tgtEl>
                                          <p:spTgt spid="1133"/>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2000"/>
                                  </p:stCondLst>
                                  <p:childTnLst>
                                    <p:set>
                                      <p:cBhvr>
                                        <p:cTn id="33" dur="1" fill="hold">
                                          <p:stCondLst>
                                            <p:cond delay="0"/>
                                          </p:stCondLst>
                                        </p:cTn>
                                        <p:tgtEl>
                                          <p:spTgt spid="1136"/>
                                        </p:tgtEl>
                                        <p:attrNameLst>
                                          <p:attrName>style.visibility</p:attrName>
                                        </p:attrNameLst>
                                      </p:cBhvr>
                                      <p:to>
                                        <p:strVal val="visible"/>
                                      </p:to>
                                    </p:set>
                                    <p:anim calcmode="lin" valueType="num">
                                      <p:cBhvr additive="base">
                                        <p:cTn id="34" dur="1250"/>
                                        <p:tgtEl>
                                          <p:spTgt spid="1136"/>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1700"/>
                                  </p:stCondLst>
                                  <p:childTnLst>
                                    <p:set>
                                      <p:cBhvr>
                                        <p:cTn id="36" dur="1" fill="hold">
                                          <p:stCondLst>
                                            <p:cond delay="0"/>
                                          </p:stCondLst>
                                        </p:cTn>
                                        <p:tgtEl>
                                          <p:spTgt spid="1139"/>
                                        </p:tgtEl>
                                        <p:attrNameLst>
                                          <p:attrName>style.visibility</p:attrName>
                                        </p:attrNameLst>
                                      </p:cBhvr>
                                      <p:to>
                                        <p:strVal val="visible"/>
                                      </p:to>
                                    </p:set>
                                    <p:anim calcmode="lin" valueType="num">
                                      <p:cBhvr additive="base">
                                        <p:cTn id="37" dur="1250"/>
                                        <p:tgtEl>
                                          <p:spTgt spid="1139"/>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2300"/>
                                  </p:stCondLst>
                                  <p:childTnLst>
                                    <p:set>
                                      <p:cBhvr>
                                        <p:cTn id="39" dur="1" fill="hold">
                                          <p:stCondLst>
                                            <p:cond delay="0"/>
                                          </p:stCondLst>
                                        </p:cTn>
                                        <p:tgtEl>
                                          <p:spTgt spid="1142"/>
                                        </p:tgtEl>
                                        <p:attrNameLst>
                                          <p:attrName>style.visibility</p:attrName>
                                        </p:attrNameLst>
                                      </p:cBhvr>
                                      <p:to>
                                        <p:strVal val="visible"/>
                                      </p:to>
                                    </p:set>
                                    <p:anim calcmode="lin" valueType="num">
                                      <p:cBhvr additive="base">
                                        <p:cTn id="40" dur="1250"/>
                                        <p:tgtEl>
                                          <p:spTgt spid="1142"/>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900"/>
                                  </p:stCondLst>
                                  <p:childTnLst>
                                    <p:set>
                                      <p:cBhvr>
                                        <p:cTn id="42" dur="1" fill="hold">
                                          <p:stCondLst>
                                            <p:cond delay="0"/>
                                          </p:stCondLst>
                                        </p:cTn>
                                        <p:tgtEl>
                                          <p:spTgt spid="1145"/>
                                        </p:tgtEl>
                                        <p:attrNameLst>
                                          <p:attrName>style.visibility</p:attrName>
                                        </p:attrNameLst>
                                      </p:cBhvr>
                                      <p:to>
                                        <p:strVal val="visible"/>
                                      </p:to>
                                    </p:set>
                                    <p:anim calcmode="lin" valueType="num">
                                      <p:cBhvr additive="base">
                                        <p:cTn id="43" dur="1250"/>
                                        <p:tgtEl>
                                          <p:spTgt spid="1145"/>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1400"/>
                                  </p:stCondLst>
                                  <p:childTnLst>
                                    <p:set>
                                      <p:cBhvr>
                                        <p:cTn id="45" dur="1" fill="hold">
                                          <p:stCondLst>
                                            <p:cond delay="0"/>
                                          </p:stCondLst>
                                        </p:cTn>
                                        <p:tgtEl>
                                          <p:spTgt spid="1148"/>
                                        </p:tgtEl>
                                        <p:attrNameLst>
                                          <p:attrName>style.visibility</p:attrName>
                                        </p:attrNameLst>
                                      </p:cBhvr>
                                      <p:to>
                                        <p:strVal val="visible"/>
                                      </p:to>
                                    </p:set>
                                    <p:anim calcmode="lin" valueType="num">
                                      <p:cBhvr additive="base">
                                        <p:cTn id="46" dur="1250"/>
                                        <p:tgtEl>
                                          <p:spTgt spid="1148"/>
                                        </p:tgtEl>
                                        <p:attrNameLst>
                                          <p:attrName>ppt_y</p:attrName>
                                        </p:attrNameLst>
                                      </p:cBhvr>
                                      <p:tavLst>
                                        <p:tav tm="0">
                                          <p:val>
                                            <p:strVal val="#ppt_y+1"/>
                                          </p:val>
                                        </p:tav>
                                        <p:tav tm="100000">
                                          <p:val>
                                            <p:strVal val="#ppt_y"/>
                                          </p:val>
                                        </p:tav>
                                      </p:tavLst>
                                    </p:anim>
                                  </p:childTnLst>
                                </p:cTn>
                              </p:par>
                              <p:par>
                                <p:cTn id="47" presetID="2" presetClass="entr" presetSubtype="4" fill="hold" nodeType="withEffect">
                                  <p:stCondLst>
                                    <p:cond delay="1100"/>
                                  </p:stCondLst>
                                  <p:childTnLst>
                                    <p:set>
                                      <p:cBhvr>
                                        <p:cTn id="48" dur="1" fill="hold">
                                          <p:stCondLst>
                                            <p:cond delay="0"/>
                                          </p:stCondLst>
                                        </p:cTn>
                                        <p:tgtEl>
                                          <p:spTgt spid="1151"/>
                                        </p:tgtEl>
                                        <p:attrNameLst>
                                          <p:attrName>style.visibility</p:attrName>
                                        </p:attrNameLst>
                                      </p:cBhvr>
                                      <p:to>
                                        <p:strVal val="visible"/>
                                      </p:to>
                                    </p:set>
                                    <p:anim calcmode="lin" valueType="num">
                                      <p:cBhvr additive="base">
                                        <p:cTn id="49" dur="1250"/>
                                        <p:tgtEl>
                                          <p:spTgt spid="1151"/>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700"/>
                                  </p:stCondLst>
                                  <p:childTnLst>
                                    <p:set>
                                      <p:cBhvr>
                                        <p:cTn id="51" dur="1" fill="hold">
                                          <p:stCondLst>
                                            <p:cond delay="0"/>
                                          </p:stCondLst>
                                        </p:cTn>
                                        <p:tgtEl>
                                          <p:spTgt spid="1154"/>
                                        </p:tgtEl>
                                        <p:attrNameLst>
                                          <p:attrName>style.visibility</p:attrName>
                                        </p:attrNameLst>
                                      </p:cBhvr>
                                      <p:to>
                                        <p:strVal val="visible"/>
                                      </p:to>
                                    </p:set>
                                    <p:anim calcmode="lin" valueType="num">
                                      <p:cBhvr additive="base">
                                        <p:cTn id="52" dur="1250"/>
                                        <p:tgtEl>
                                          <p:spTgt spid="1154"/>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400"/>
                                  </p:stCondLst>
                                  <p:childTnLst>
                                    <p:set>
                                      <p:cBhvr>
                                        <p:cTn id="54" dur="1" fill="hold">
                                          <p:stCondLst>
                                            <p:cond delay="0"/>
                                          </p:stCondLst>
                                        </p:cTn>
                                        <p:tgtEl>
                                          <p:spTgt spid="1157"/>
                                        </p:tgtEl>
                                        <p:attrNameLst>
                                          <p:attrName>style.visibility</p:attrName>
                                        </p:attrNameLst>
                                      </p:cBhvr>
                                      <p:to>
                                        <p:strVal val="visible"/>
                                      </p:to>
                                    </p:set>
                                    <p:anim calcmode="lin" valueType="num">
                                      <p:cBhvr additive="base">
                                        <p:cTn id="55" dur="1250"/>
                                        <p:tgtEl>
                                          <p:spTgt spid="1157"/>
                                        </p:tgtEl>
                                        <p:attrNameLst>
                                          <p:attrName>ppt_y</p:attrName>
                                        </p:attrNameLst>
                                      </p:cBhvr>
                                      <p:tavLst>
                                        <p:tav tm="0">
                                          <p:val>
                                            <p:strVal val="#ppt_y+1"/>
                                          </p:val>
                                        </p:tav>
                                        <p:tav tm="100000">
                                          <p:val>
                                            <p:strVal val="#ppt_y"/>
                                          </p:val>
                                        </p:tav>
                                      </p:tavLst>
                                    </p:anim>
                                  </p:childTnLst>
                                </p:cTn>
                              </p:par>
                              <p:par>
                                <p:cTn id="56" presetID="2" presetClass="entr" presetSubtype="4" fill="hold" nodeType="withEffect">
                                  <p:stCondLst>
                                    <p:cond delay="300"/>
                                  </p:stCondLst>
                                  <p:childTnLst>
                                    <p:set>
                                      <p:cBhvr>
                                        <p:cTn id="57" dur="1" fill="hold">
                                          <p:stCondLst>
                                            <p:cond delay="0"/>
                                          </p:stCondLst>
                                        </p:cTn>
                                        <p:tgtEl>
                                          <p:spTgt spid="1160"/>
                                        </p:tgtEl>
                                        <p:attrNameLst>
                                          <p:attrName>style.visibility</p:attrName>
                                        </p:attrNameLst>
                                      </p:cBhvr>
                                      <p:to>
                                        <p:strVal val="visible"/>
                                      </p:to>
                                    </p:set>
                                    <p:anim calcmode="lin" valueType="num">
                                      <p:cBhvr additive="base">
                                        <p:cTn id="58" dur="1250"/>
                                        <p:tgtEl>
                                          <p:spTgt spid="1160"/>
                                        </p:tgtEl>
                                        <p:attrNameLst>
                                          <p:attrName>ppt_y</p:attrName>
                                        </p:attrNameLst>
                                      </p:cBhvr>
                                      <p:tavLst>
                                        <p:tav tm="0">
                                          <p:val>
                                            <p:strVal val="#ppt_y+1"/>
                                          </p:val>
                                        </p:tav>
                                        <p:tav tm="100000">
                                          <p:val>
                                            <p:strVal val="#ppt_y"/>
                                          </p:val>
                                        </p:tav>
                                      </p:tavLst>
                                    </p:anim>
                                  </p:childTnLst>
                                </p:cTn>
                              </p:par>
                              <p:par>
                                <p:cTn id="59" presetID="2" presetClass="entr" presetSubtype="4" fill="hold" nodeType="withEffect">
                                  <p:stCondLst>
                                    <p:cond delay="200"/>
                                  </p:stCondLst>
                                  <p:childTnLst>
                                    <p:set>
                                      <p:cBhvr>
                                        <p:cTn id="60" dur="1" fill="hold">
                                          <p:stCondLst>
                                            <p:cond delay="0"/>
                                          </p:stCondLst>
                                        </p:cTn>
                                        <p:tgtEl>
                                          <p:spTgt spid="1163"/>
                                        </p:tgtEl>
                                        <p:attrNameLst>
                                          <p:attrName>style.visibility</p:attrName>
                                        </p:attrNameLst>
                                      </p:cBhvr>
                                      <p:to>
                                        <p:strVal val="visible"/>
                                      </p:to>
                                    </p:set>
                                    <p:anim calcmode="lin" valueType="num">
                                      <p:cBhvr additive="base">
                                        <p:cTn id="61" dur="1250"/>
                                        <p:tgtEl>
                                          <p:spTgt spid="1163"/>
                                        </p:tgtEl>
                                        <p:attrNameLst>
                                          <p:attrName>ppt_y</p:attrName>
                                        </p:attrNameLst>
                                      </p:cBhvr>
                                      <p:tavLst>
                                        <p:tav tm="0">
                                          <p:val>
                                            <p:strVal val="#ppt_y+1"/>
                                          </p:val>
                                        </p:tav>
                                        <p:tav tm="100000">
                                          <p:val>
                                            <p:strVal val="#ppt_y"/>
                                          </p:val>
                                        </p:tav>
                                      </p:tavLst>
                                    </p:anim>
                                  </p:childTnLst>
                                </p:cTn>
                              </p:par>
                              <p:par>
                                <p:cTn id="62" presetID="2" presetClass="entr" presetSubtype="4" fill="hold" nodeType="withEffect">
                                  <p:stCondLst>
                                    <p:cond delay="100"/>
                                  </p:stCondLst>
                                  <p:childTnLst>
                                    <p:set>
                                      <p:cBhvr>
                                        <p:cTn id="63" dur="1" fill="hold">
                                          <p:stCondLst>
                                            <p:cond delay="0"/>
                                          </p:stCondLst>
                                        </p:cTn>
                                        <p:tgtEl>
                                          <p:spTgt spid="1166"/>
                                        </p:tgtEl>
                                        <p:attrNameLst>
                                          <p:attrName>style.visibility</p:attrName>
                                        </p:attrNameLst>
                                      </p:cBhvr>
                                      <p:to>
                                        <p:strVal val="visible"/>
                                      </p:to>
                                    </p:set>
                                    <p:anim calcmode="lin" valueType="num">
                                      <p:cBhvr additive="base">
                                        <p:cTn id="64" dur="1250"/>
                                        <p:tgtEl>
                                          <p:spTgt spid="1166"/>
                                        </p:tgtEl>
                                        <p:attrNameLst>
                                          <p:attrName>ppt_y</p:attrName>
                                        </p:attrNameLst>
                                      </p:cBhvr>
                                      <p:tavLst>
                                        <p:tav tm="0">
                                          <p:val>
                                            <p:strVal val="#ppt_y+1"/>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69"/>
                                        </p:tgtEl>
                                        <p:attrNameLst>
                                          <p:attrName>style.visibility</p:attrName>
                                        </p:attrNameLst>
                                      </p:cBhvr>
                                      <p:to>
                                        <p:strVal val="visible"/>
                                      </p:to>
                                    </p:set>
                                    <p:anim calcmode="lin" valueType="num">
                                      <p:cBhvr additive="base">
                                        <p:cTn id="67" dur="1250"/>
                                        <p:tgtEl>
                                          <p:spTgt spid="1169"/>
                                        </p:tgtEl>
                                        <p:attrNameLst>
                                          <p:attrName>ppt_y</p:attrName>
                                        </p:attrNameLst>
                                      </p:cBhvr>
                                      <p:tavLst>
                                        <p:tav tm="0">
                                          <p:val>
                                            <p:strVal val="#ppt_y+1"/>
                                          </p:val>
                                        </p:tav>
                                        <p:tav tm="100000">
                                          <p:val>
                                            <p:strVal val="#ppt_y"/>
                                          </p:val>
                                        </p:tav>
                                      </p:tavLst>
                                    </p:anim>
                                  </p:childTnLst>
                                </p:cTn>
                              </p:par>
                              <p:par>
                                <p:cTn id="68" presetID="2" presetClass="entr" presetSubtype="4" fill="hold" nodeType="withEffect">
                                  <p:stCondLst>
                                    <p:cond delay="1900"/>
                                  </p:stCondLst>
                                  <p:childTnLst>
                                    <p:set>
                                      <p:cBhvr>
                                        <p:cTn id="69" dur="1" fill="hold">
                                          <p:stCondLst>
                                            <p:cond delay="0"/>
                                          </p:stCondLst>
                                        </p:cTn>
                                        <p:tgtEl>
                                          <p:spTgt spid="1172"/>
                                        </p:tgtEl>
                                        <p:attrNameLst>
                                          <p:attrName>style.visibility</p:attrName>
                                        </p:attrNameLst>
                                      </p:cBhvr>
                                      <p:to>
                                        <p:strVal val="visible"/>
                                      </p:to>
                                    </p:set>
                                    <p:anim calcmode="lin" valueType="num">
                                      <p:cBhvr additive="base">
                                        <p:cTn id="70" dur="1250"/>
                                        <p:tgtEl>
                                          <p:spTgt spid="1172"/>
                                        </p:tgtEl>
                                        <p:attrNameLst>
                                          <p:attrName>ppt_y</p:attrName>
                                        </p:attrNameLst>
                                      </p:cBhvr>
                                      <p:tavLst>
                                        <p:tav tm="0">
                                          <p:val>
                                            <p:strVal val="#ppt_y+1"/>
                                          </p:val>
                                        </p:tav>
                                        <p:tav tm="100000">
                                          <p:val>
                                            <p:strVal val="#ppt_y"/>
                                          </p:val>
                                        </p:tav>
                                      </p:tavLst>
                                    </p:anim>
                                  </p:childTnLst>
                                </p:cTn>
                              </p:par>
                              <p:par>
                                <p:cTn id="71" presetID="2" presetClass="entr" presetSubtype="4" fill="hold" nodeType="withEffect">
                                  <p:stCondLst>
                                    <p:cond delay="1800"/>
                                  </p:stCondLst>
                                  <p:childTnLst>
                                    <p:set>
                                      <p:cBhvr>
                                        <p:cTn id="72" dur="1" fill="hold">
                                          <p:stCondLst>
                                            <p:cond delay="0"/>
                                          </p:stCondLst>
                                        </p:cTn>
                                        <p:tgtEl>
                                          <p:spTgt spid="1175"/>
                                        </p:tgtEl>
                                        <p:attrNameLst>
                                          <p:attrName>style.visibility</p:attrName>
                                        </p:attrNameLst>
                                      </p:cBhvr>
                                      <p:to>
                                        <p:strVal val="visible"/>
                                      </p:to>
                                    </p:set>
                                    <p:anim calcmode="lin" valueType="num">
                                      <p:cBhvr additive="base">
                                        <p:cTn id="73" dur="1250"/>
                                        <p:tgtEl>
                                          <p:spTgt spid="1175"/>
                                        </p:tgtEl>
                                        <p:attrNameLst>
                                          <p:attrName>ppt_y</p:attrName>
                                        </p:attrNameLst>
                                      </p:cBhvr>
                                      <p:tavLst>
                                        <p:tav tm="0">
                                          <p:val>
                                            <p:strVal val="#ppt_y+1"/>
                                          </p:val>
                                        </p:tav>
                                        <p:tav tm="100000">
                                          <p:val>
                                            <p:strVal val="#ppt_y"/>
                                          </p:val>
                                        </p:tav>
                                      </p:tavLst>
                                    </p:anim>
                                  </p:childTnLst>
                                </p:cTn>
                              </p:par>
                              <p:par>
                                <p:cTn id="74" presetID="2" presetClass="entr" presetSubtype="4" fill="hold" nodeType="withEffect">
                                  <p:stCondLst>
                                    <p:cond delay="2300"/>
                                  </p:stCondLst>
                                  <p:childTnLst>
                                    <p:set>
                                      <p:cBhvr>
                                        <p:cTn id="75" dur="1" fill="hold">
                                          <p:stCondLst>
                                            <p:cond delay="0"/>
                                          </p:stCondLst>
                                        </p:cTn>
                                        <p:tgtEl>
                                          <p:spTgt spid="1178"/>
                                        </p:tgtEl>
                                        <p:attrNameLst>
                                          <p:attrName>style.visibility</p:attrName>
                                        </p:attrNameLst>
                                      </p:cBhvr>
                                      <p:to>
                                        <p:strVal val="visible"/>
                                      </p:to>
                                    </p:set>
                                    <p:anim calcmode="lin" valueType="num">
                                      <p:cBhvr additive="base">
                                        <p:cTn id="76" dur="1250"/>
                                        <p:tgtEl>
                                          <p:spTgt spid="1178"/>
                                        </p:tgtEl>
                                        <p:attrNameLst>
                                          <p:attrName>ppt_y</p:attrName>
                                        </p:attrNameLst>
                                      </p:cBhvr>
                                      <p:tavLst>
                                        <p:tav tm="0">
                                          <p:val>
                                            <p:strVal val="#ppt_y+1"/>
                                          </p:val>
                                        </p:tav>
                                        <p:tav tm="100000">
                                          <p:val>
                                            <p:strVal val="#ppt_y"/>
                                          </p:val>
                                        </p:tav>
                                      </p:tavLst>
                                    </p:anim>
                                  </p:childTnLst>
                                </p:cTn>
                              </p:par>
                              <p:par>
                                <p:cTn id="77" presetID="2" presetClass="entr" presetSubtype="4" fill="hold" nodeType="withEffect">
                                  <p:stCondLst>
                                    <p:cond delay="600"/>
                                  </p:stCondLst>
                                  <p:childTnLst>
                                    <p:set>
                                      <p:cBhvr>
                                        <p:cTn id="78" dur="1" fill="hold">
                                          <p:stCondLst>
                                            <p:cond delay="0"/>
                                          </p:stCondLst>
                                        </p:cTn>
                                        <p:tgtEl>
                                          <p:spTgt spid="1181"/>
                                        </p:tgtEl>
                                        <p:attrNameLst>
                                          <p:attrName>style.visibility</p:attrName>
                                        </p:attrNameLst>
                                      </p:cBhvr>
                                      <p:to>
                                        <p:strVal val="visible"/>
                                      </p:to>
                                    </p:set>
                                    <p:anim calcmode="lin" valueType="num">
                                      <p:cBhvr additive="base">
                                        <p:cTn id="79" dur="1250"/>
                                        <p:tgtEl>
                                          <p:spTgt spid="1181"/>
                                        </p:tgtEl>
                                        <p:attrNameLst>
                                          <p:attrName>ppt_y</p:attrName>
                                        </p:attrNameLst>
                                      </p:cBhvr>
                                      <p:tavLst>
                                        <p:tav tm="0">
                                          <p:val>
                                            <p:strVal val="#ppt_y+1"/>
                                          </p:val>
                                        </p:tav>
                                        <p:tav tm="100000">
                                          <p:val>
                                            <p:strVal val="#ppt_y"/>
                                          </p:val>
                                        </p:tav>
                                      </p:tavLst>
                                    </p:anim>
                                  </p:childTnLst>
                                </p:cTn>
                              </p:par>
                              <p:par>
                                <p:cTn id="80" presetID="2" presetClass="entr" presetSubtype="4" fill="hold" nodeType="withEffect">
                                  <p:stCondLst>
                                    <p:cond delay="1300"/>
                                  </p:stCondLst>
                                  <p:childTnLst>
                                    <p:set>
                                      <p:cBhvr>
                                        <p:cTn id="81" dur="1" fill="hold">
                                          <p:stCondLst>
                                            <p:cond delay="0"/>
                                          </p:stCondLst>
                                        </p:cTn>
                                        <p:tgtEl>
                                          <p:spTgt spid="1184"/>
                                        </p:tgtEl>
                                        <p:attrNameLst>
                                          <p:attrName>style.visibility</p:attrName>
                                        </p:attrNameLst>
                                      </p:cBhvr>
                                      <p:to>
                                        <p:strVal val="visible"/>
                                      </p:to>
                                    </p:set>
                                    <p:anim calcmode="lin" valueType="num">
                                      <p:cBhvr additive="base">
                                        <p:cTn id="82" dur="1250"/>
                                        <p:tgtEl>
                                          <p:spTgt spid="1184"/>
                                        </p:tgtEl>
                                        <p:attrNameLst>
                                          <p:attrName>ppt_y</p:attrName>
                                        </p:attrNameLst>
                                      </p:cBhvr>
                                      <p:tavLst>
                                        <p:tav tm="0">
                                          <p:val>
                                            <p:strVal val="#ppt_y+1"/>
                                          </p:val>
                                        </p:tav>
                                        <p:tav tm="100000">
                                          <p:val>
                                            <p:strVal val="#ppt_y"/>
                                          </p:val>
                                        </p:tav>
                                      </p:tavLst>
                                    </p:anim>
                                  </p:childTnLst>
                                </p:cTn>
                              </p:par>
                              <p:par>
                                <p:cTn id="83" presetID="2" presetClass="entr" presetSubtype="4" fill="hold" nodeType="withEffect">
                                  <p:stCondLst>
                                    <p:cond delay="2500"/>
                                  </p:stCondLst>
                                  <p:childTnLst>
                                    <p:set>
                                      <p:cBhvr>
                                        <p:cTn id="84" dur="1" fill="hold">
                                          <p:stCondLst>
                                            <p:cond delay="0"/>
                                          </p:stCondLst>
                                        </p:cTn>
                                        <p:tgtEl>
                                          <p:spTgt spid="1187"/>
                                        </p:tgtEl>
                                        <p:attrNameLst>
                                          <p:attrName>style.visibility</p:attrName>
                                        </p:attrNameLst>
                                      </p:cBhvr>
                                      <p:to>
                                        <p:strVal val="visible"/>
                                      </p:to>
                                    </p:set>
                                    <p:anim calcmode="lin" valueType="num">
                                      <p:cBhvr additive="base">
                                        <p:cTn id="85" dur="1250"/>
                                        <p:tgtEl>
                                          <p:spTgt spid="1187"/>
                                        </p:tgtEl>
                                        <p:attrNameLst>
                                          <p:attrName>ppt_y</p:attrName>
                                        </p:attrNameLst>
                                      </p:cBhvr>
                                      <p:tavLst>
                                        <p:tav tm="0">
                                          <p:val>
                                            <p:strVal val="#ppt_y+1"/>
                                          </p:val>
                                        </p:tav>
                                        <p:tav tm="100000">
                                          <p:val>
                                            <p:strVal val="#ppt_y"/>
                                          </p:val>
                                        </p:tav>
                                      </p:tavLst>
                                    </p:anim>
                                  </p:childTnLst>
                                </p:cTn>
                              </p:par>
                              <p:par>
                                <p:cTn id="86" presetID="2" presetClass="entr" presetSubtype="4" fill="hold" nodeType="withEffect">
                                  <p:stCondLst>
                                    <p:cond delay="2200"/>
                                  </p:stCondLst>
                                  <p:childTnLst>
                                    <p:set>
                                      <p:cBhvr>
                                        <p:cTn id="87" dur="1" fill="hold">
                                          <p:stCondLst>
                                            <p:cond delay="0"/>
                                          </p:stCondLst>
                                        </p:cTn>
                                        <p:tgtEl>
                                          <p:spTgt spid="1190"/>
                                        </p:tgtEl>
                                        <p:attrNameLst>
                                          <p:attrName>style.visibility</p:attrName>
                                        </p:attrNameLst>
                                      </p:cBhvr>
                                      <p:to>
                                        <p:strVal val="visible"/>
                                      </p:to>
                                    </p:set>
                                    <p:anim calcmode="lin" valueType="num">
                                      <p:cBhvr additive="base">
                                        <p:cTn id="88" dur="1250"/>
                                        <p:tgtEl>
                                          <p:spTgt spid="1190"/>
                                        </p:tgtEl>
                                        <p:attrNameLst>
                                          <p:attrName>ppt_y</p:attrName>
                                        </p:attrNameLst>
                                      </p:cBhvr>
                                      <p:tavLst>
                                        <p:tav tm="0">
                                          <p:val>
                                            <p:strVal val="#ppt_y+1"/>
                                          </p:val>
                                        </p:tav>
                                        <p:tav tm="100000">
                                          <p:val>
                                            <p:strVal val="#ppt_y"/>
                                          </p:val>
                                        </p:tav>
                                      </p:tavLst>
                                    </p:anim>
                                  </p:childTnLst>
                                </p:cTn>
                              </p:par>
                              <p:par>
                                <p:cTn id="89" presetID="37" presetClass="entr" presetSubtype="0" fill="hold" nodeType="withEffect">
                                  <p:stCondLst>
                                    <p:cond delay="2200"/>
                                  </p:stCondLst>
                                  <p:childTnLst>
                                    <p:set>
                                      <p:cBhvr>
                                        <p:cTn id="90" dur="1" fill="hold">
                                          <p:stCondLst>
                                            <p:cond delay="0"/>
                                          </p:stCondLst>
                                        </p:cTn>
                                        <p:tgtEl>
                                          <p:spTgt spid="104"/>
                                        </p:tgtEl>
                                        <p:attrNameLst>
                                          <p:attrName>style.visibility</p:attrName>
                                        </p:attrNameLst>
                                      </p:cBhvr>
                                      <p:to>
                                        <p:strVal val="visible"/>
                                      </p:to>
                                    </p:set>
                                    <p:animEffect transition="in" filter="fade">
                                      <p:cBhvr>
                                        <p:cTn id="91" dur="1000"/>
                                        <p:tgtEl>
                                          <p:spTgt spid="104"/>
                                        </p:tgtEl>
                                      </p:cBhvr>
                                    </p:animEffect>
                                    <p:anim calcmode="lin" valueType="num">
                                      <p:cBhvr>
                                        <p:cTn id="92" dur="1000" fill="hold"/>
                                        <p:tgtEl>
                                          <p:spTgt spid="104"/>
                                        </p:tgtEl>
                                        <p:attrNameLst>
                                          <p:attrName>ppt_x</p:attrName>
                                        </p:attrNameLst>
                                      </p:cBhvr>
                                      <p:tavLst>
                                        <p:tav tm="0">
                                          <p:val>
                                            <p:strVal val="#ppt_x"/>
                                          </p:val>
                                        </p:tav>
                                        <p:tav tm="100000">
                                          <p:val>
                                            <p:strVal val="#ppt_x"/>
                                          </p:val>
                                        </p:tav>
                                      </p:tavLst>
                                    </p:anim>
                                    <p:anim calcmode="lin" valueType="num">
                                      <p:cBhvr>
                                        <p:cTn id="93" dur="900" decel="100000" fill="hold"/>
                                        <p:tgtEl>
                                          <p:spTgt spid="104"/>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104"/>
                                        </p:tgtEl>
                                        <p:attrNameLst>
                                          <p:attrName>ppt_y</p:attrName>
                                        </p:attrNameLst>
                                      </p:cBhvr>
                                      <p:tavLst>
                                        <p:tav tm="0">
                                          <p:val>
                                            <p:strVal val="#ppt_y-.03"/>
                                          </p:val>
                                        </p:tav>
                                        <p:tav tm="100000">
                                          <p:val>
                                            <p:strVal val="#ppt_y"/>
                                          </p:val>
                                        </p:tav>
                                      </p:tavLst>
                                    </p:anim>
                                  </p:childTnLst>
                                </p:cTn>
                              </p:par>
                              <p:par>
                                <p:cTn id="95" presetID="10" presetClass="entr" presetSubtype="0" fill="hold" nodeType="withEffect">
                                  <p:stCondLst>
                                    <p:cond delay="500"/>
                                  </p:stCondLst>
                                  <p:childTnLst>
                                    <p:set>
                                      <p:cBhvr>
                                        <p:cTn id="96" dur="1" fill="hold">
                                          <p:stCondLst>
                                            <p:cond delay="0"/>
                                          </p:stCondLst>
                                        </p:cTn>
                                        <p:tgtEl>
                                          <p:spTgt spid="1193"/>
                                        </p:tgtEl>
                                        <p:attrNameLst>
                                          <p:attrName>style.visibility</p:attrName>
                                        </p:attrNameLst>
                                      </p:cBhvr>
                                      <p:to>
                                        <p:strVal val="visible"/>
                                      </p:to>
                                    </p:set>
                                    <p:animEffect transition="in" filter="fade">
                                      <p:cBhvr>
                                        <p:cTn id="97" dur="1000"/>
                                        <p:tgtEl>
                                          <p:spTgt spid="1193"/>
                                        </p:tgtEl>
                                      </p:cBhvr>
                                    </p:animEffect>
                                  </p:childTnLst>
                                </p:cTn>
                              </p:par>
                              <p:par>
                                <p:cTn id="98" presetID="10" presetClass="entr" presetSubtype="0" fill="hold" nodeType="withEffect">
                                  <p:stCondLst>
                                    <p:cond delay="2250"/>
                                  </p:stCondLst>
                                  <p:childTnLst>
                                    <p:set>
                                      <p:cBhvr>
                                        <p:cTn id="99" dur="1" fill="hold">
                                          <p:stCondLst>
                                            <p:cond delay="0"/>
                                          </p:stCondLst>
                                        </p:cTn>
                                        <p:tgtEl>
                                          <p:spTgt spid="1093"/>
                                        </p:tgtEl>
                                        <p:attrNameLst>
                                          <p:attrName>style.visibility</p:attrName>
                                        </p:attrNameLst>
                                      </p:cBhvr>
                                      <p:to>
                                        <p:strVal val="visible"/>
                                      </p:to>
                                    </p:set>
                                    <p:animEffect transition="in" filter="fade">
                                      <p:cBhvr>
                                        <p:cTn id="100" dur="750"/>
                                        <p:tgtEl>
                                          <p:spTgt spid="1093"/>
                                        </p:tgtEl>
                                      </p:cBhvr>
                                    </p:animEffect>
                                  </p:childTnLst>
                                </p:cTn>
                              </p:par>
                            </p:childTnLst>
                          </p:cTn>
                        </p:par>
                        <p:par>
                          <p:cTn id="101" fill="hold">
                            <p:stCondLst>
                              <p:cond delay="3750"/>
                            </p:stCondLst>
                            <p:childTnLst>
                              <p:par>
                                <p:cTn id="102" presetID="10" presetClass="entr" presetSubtype="0" fill="hold" nodeType="afterEffect">
                                  <p:stCondLst>
                                    <p:cond delay="1000"/>
                                  </p:stCondLst>
                                  <p:childTnLst>
                                    <p:set>
                                      <p:cBhvr>
                                        <p:cTn id="103" dur="1" fill="hold">
                                          <p:stCondLst>
                                            <p:cond delay="0"/>
                                          </p:stCondLst>
                                        </p:cTn>
                                        <p:tgtEl>
                                          <p:spTgt spid="1094"/>
                                        </p:tgtEl>
                                        <p:attrNameLst>
                                          <p:attrName>style.visibility</p:attrName>
                                        </p:attrNameLst>
                                      </p:cBhvr>
                                      <p:to>
                                        <p:strVal val="visible"/>
                                      </p:to>
                                    </p:set>
                                    <p:animEffect transition="in" filter="fade">
                                      <p:cBhvr>
                                        <p:cTn id="104" dur="20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200" name="Google Shape;1200;p30"/>
          <p:cNvSpPr/>
          <p:nvPr/>
        </p:nvSpPr>
        <p:spPr>
          <a:xfrm>
            <a:off x="0" y="2781743"/>
            <a:ext cx="12188700" cy="2363997"/>
          </a:xfrm>
          <a:prstGeom prst="rect">
            <a:avLst/>
          </a:prstGeom>
          <a:solidFill>
            <a:srgbClr val="009999"/>
          </a:solidFill>
          <a:ln>
            <a:noFill/>
          </a:ln>
        </p:spPr>
        <p:txBody>
          <a:bodyPr spcFirstLastPara="1" wrap="square" lIns="91400" tIns="45675" rIns="91400" bIns="45675" anchor="ctr" anchorCtr="0">
            <a:noAutofit/>
          </a:bodyPr>
          <a:lstStyle/>
          <a:p>
            <a:pPr marL="0" marR="0" lvl="0" indent="0" algn="l" rtl="0">
              <a:spcBef>
                <a:spcPts val="0"/>
              </a:spcBef>
              <a:spcAft>
                <a:spcPts val="0"/>
              </a:spcAft>
              <a:buNone/>
            </a:pPr>
            <a:endParaRPr sz="1700" dirty="0">
              <a:solidFill>
                <a:srgbClr val="47984B"/>
              </a:solidFill>
              <a:highlight>
                <a:srgbClr val="47984B"/>
              </a:highlight>
              <a:latin typeface="Arial"/>
              <a:ea typeface="Arial"/>
              <a:cs typeface="Arial"/>
              <a:sym typeface="Arial"/>
            </a:endParaRPr>
          </a:p>
        </p:txBody>
      </p:sp>
      <p:sp>
        <p:nvSpPr>
          <p:cNvPr id="1201" name="Google Shape;1201;p30"/>
          <p:cNvSpPr/>
          <p:nvPr/>
        </p:nvSpPr>
        <p:spPr>
          <a:xfrm>
            <a:off x="942052" y="3043486"/>
            <a:ext cx="5300100" cy="1654020"/>
          </a:xfrm>
          <a:prstGeom prst="rect">
            <a:avLst/>
          </a:prstGeom>
          <a:noFill/>
          <a:ln>
            <a:noFill/>
          </a:ln>
        </p:spPr>
        <p:txBody>
          <a:bodyPr spcFirstLastPara="1" wrap="square" lIns="91400" tIns="45675" rIns="91400" bIns="45675" anchor="t" anchorCtr="0">
            <a:noAutofit/>
          </a:bodyPr>
          <a:lstStyle/>
          <a:p>
            <a:pPr lvl="0"/>
            <a:r>
              <a:rPr lang="tr-TR" sz="2800" b="1" dirty="0">
                <a:solidFill>
                  <a:srgbClr val="FFFFFF"/>
                </a:solidFill>
                <a:latin typeface="Helvetica Neue"/>
                <a:ea typeface="Helvetica Neue"/>
                <a:cs typeface="Helvetica Neue"/>
                <a:sym typeface="Helvetica Neue"/>
              </a:rPr>
              <a:t>BERG BİOCHEMİSTRY</a:t>
            </a:r>
          </a:p>
          <a:p>
            <a:pPr lvl="0"/>
            <a:endParaRPr lang="tr-TR" sz="2000" b="1" dirty="0">
              <a:solidFill>
                <a:srgbClr val="FFFFFF"/>
              </a:solidFill>
              <a:latin typeface="Helvetica Neue"/>
              <a:ea typeface="Helvetica Neue"/>
              <a:cs typeface="Helvetica Neue"/>
              <a:sym typeface="Helvetica Neue"/>
            </a:endParaRPr>
          </a:p>
          <a:p>
            <a:pPr lvl="0"/>
            <a:r>
              <a:rPr lang="tr-TR" sz="2000" dirty="0">
                <a:solidFill>
                  <a:srgbClr val="FFFFFF"/>
                </a:solidFill>
                <a:latin typeface="Helvetica Neue"/>
                <a:ea typeface="Helvetica Neue"/>
                <a:cs typeface="Helvetica Neue"/>
                <a:sym typeface="Helvetica Neue"/>
              </a:rPr>
              <a:t>5th </a:t>
            </a:r>
            <a:r>
              <a:rPr lang="tr-TR" sz="2000" dirty="0" err="1">
                <a:solidFill>
                  <a:srgbClr val="FFFFFF"/>
                </a:solidFill>
                <a:latin typeface="Helvetica Neue"/>
                <a:ea typeface="Helvetica Neue"/>
                <a:cs typeface="Helvetica Neue"/>
                <a:sym typeface="Helvetica Neue"/>
              </a:rPr>
              <a:t>edition</a:t>
            </a:r>
            <a:r>
              <a:rPr lang="tr-TR" sz="2000" dirty="0">
                <a:solidFill>
                  <a:srgbClr val="FFFFFF"/>
                </a:solidFill>
                <a:latin typeface="Helvetica Neue"/>
                <a:ea typeface="Helvetica Neue"/>
                <a:cs typeface="Helvetica Neue"/>
                <a:sym typeface="Helvetica Neue"/>
              </a:rPr>
              <a:t>. </a:t>
            </a:r>
            <a:r>
              <a:rPr lang="tr-TR" sz="2000" dirty="0" err="1">
                <a:solidFill>
                  <a:srgbClr val="FFFFFF"/>
                </a:solidFill>
                <a:latin typeface="Helvetica Neue"/>
                <a:ea typeface="Helvetica Neue"/>
                <a:cs typeface="Helvetica Neue"/>
                <a:sym typeface="Helvetica Neue"/>
              </a:rPr>
              <a:t>Jeremy</a:t>
            </a:r>
            <a:r>
              <a:rPr lang="tr-TR" sz="2000" dirty="0">
                <a:solidFill>
                  <a:srgbClr val="FFFFFF"/>
                </a:solidFill>
                <a:latin typeface="Helvetica Neue"/>
                <a:ea typeface="Helvetica Neue"/>
                <a:cs typeface="Helvetica Neue"/>
                <a:sym typeface="Helvetica Neue"/>
              </a:rPr>
              <a:t> M. </a:t>
            </a:r>
            <a:r>
              <a:rPr lang="tr-TR" sz="2000" dirty="0" err="1">
                <a:solidFill>
                  <a:srgbClr val="FFFFFF"/>
                </a:solidFill>
                <a:latin typeface="Helvetica Neue"/>
                <a:ea typeface="Helvetica Neue"/>
                <a:cs typeface="Helvetica Neue"/>
                <a:sym typeface="Helvetica Neue"/>
              </a:rPr>
              <a:t>Berg</a:t>
            </a:r>
            <a:r>
              <a:rPr lang="tr-TR" sz="2000" dirty="0">
                <a:solidFill>
                  <a:srgbClr val="FFFFFF"/>
                </a:solidFill>
                <a:latin typeface="Helvetica Neue"/>
                <a:ea typeface="Helvetica Neue"/>
                <a:cs typeface="Helvetica Neue"/>
                <a:sym typeface="Helvetica Neue"/>
              </a:rPr>
              <a:t>, John L. </a:t>
            </a:r>
            <a:r>
              <a:rPr lang="tr-TR" sz="2000" dirty="0" err="1">
                <a:solidFill>
                  <a:srgbClr val="FFFFFF"/>
                </a:solidFill>
                <a:latin typeface="Helvetica Neue"/>
                <a:ea typeface="Helvetica Neue"/>
                <a:cs typeface="Helvetica Neue"/>
                <a:sym typeface="Helvetica Neue"/>
              </a:rPr>
              <a:t>Tymoczko</a:t>
            </a:r>
            <a:r>
              <a:rPr lang="tr-TR" sz="2000" dirty="0">
                <a:solidFill>
                  <a:srgbClr val="FFFFFF"/>
                </a:solidFill>
                <a:latin typeface="Helvetica Neue"/>
                <a:ea typeface="Helvetica Neue"/>
                <a:cs typeface="Helvetica Neue"/>
                <a:sym typeface="Helvetica Neue"/>
              </a:rPr>
              <a:t>, </a:t>
            </a:r>
            <a:r>
              <a:rPr lang="tr-TR" sz="2000" dirty="0" err="1">
                <a:solidFill>
                  <a:srgbClr val="FFFFFF"/>
                </a:solidFill>
                <a:latin typeface="Helvetica Neue"/>
                <a:ea typeface="Helvetica Neue"/>
                <a:cs typeface="Helvetica Neue"/>
                <a:sym typeface="Helvetica Neue"/>
              </a:rPr>
              <a:t>and</a:t>
            </a:r>
            <a:r>
              <a:rPr lang="tr-TR" sz="2000" dirty="0">
                <a:solidFill>
                  <a:srgbClr val="FFFFFF"/>
                </a:solidFill>
                <a:latin typeface="Helvetica Neue"/>
                <a:ea typeface="Helvetica Neue"/>
                <a:cs typeface="Helvetica Neue"/>
                <a:sym typeface="Helvetica Neue"/>
              </a:rPr>
              <a:t> </a:t>
            </a:r>
            <a:r>
              <a:rPr lang="tr-TR" sz="2000" dirty="0" err="1">
                <a:solidFill>
                  <a:srgbClr val="FFFFFF"/>
                </a:solidFill>
                <a:latin typeface="Helvetica Neue"/>
                <a:ea typeface="Helvetica Neue"/>
                <a:cs typeface="Helvetica Neue"/>
                <a:sym typeface="Helvetica Neue"/>
              </a:rPr>
              <a:t>Lubert</a:t>
            </a:r>
            <a:r>
              <a:rPr lang="tr-TR" sz="2000" dirty="0">
                <a:solidFill>
                  <a:srgbClr val="FFFFFF"/>
                </a:solidFill>
                <a:latin typeface="Helvetica Neue"/>
                <a:ea typeface="Helvetica Neue"/>
                <a:cs typeface="Helvetica Neue"/>
                <a:sym typeface="Helvetica Neue"/>
              </a:rPr>
              <a:t> </a:t>
            </a:r>
            <a:r>
              <a:rPr lang="tr-TR" sz="2000" dirty="0" err="1">
                <a:solidFill>
                  <a:srgbClr val="FFFFFF"/>
                </a:solidFill>
                <a:latin typeface="Helvetica Neue"/>
                <a:ea typeface="Helvetica Neue"/>
                <a:cs typeface="Helvetica Neue"/>
                <a:sym typeface="Helvetica Neue"/>
              </a:rPr>
              <a:t>Stryer</a:t>
            </a:r>
            <a:endParaRPr sz="1200" dirty="0">
              <a:solidFill>
                <a:srgbClr val="FFFFFF"/>
              </a:solidFill>
              <a:latin typeface="Helvetica Neue"/>
              <a:ea typeface="Helvetica Neue"/>
              <a:cs typeface="Helvetica Neue"/>
              <a:sym typeface="Helvetica Neue"/>
            </a:endParaRPr>
          </a:p>
        </p:txBody>
      </p:sp>
      <p:sp>
        <p:nvSpPr>
          <p:cNvPr id="1203" name="Google Shape;1203;p30"/>
          <p:cNvSpPr txBox="1"/>
          <p:nvPr/>
        </p:nvSpPr>
        <p:spPr>
          <a:xfrm>
            <a:off x="2680737" y="530036"/>
            <a:ext cx="6422100" cy="1015500"/>
          </a:xfrm>
          <a:prstGeom prst="rect">
            <a:avLst/>
          </a:prstGeom>
          <a:noFill/>
          <a:ln>
            <a:noFill/>
          </a:ln>
        </p:spPr>
        <p:txBody>
          <a:bodyPr spcFirstLastPara="1" wrap="square" lIns="91400" tIns="45675" rIns="91400" bIns="45675" anchor="t" anchorCtr="0">
            <a:noAutofit/>
          </a:bodyPr>
          <a:lstStyle/>
          <a:p>
            <a:pPr marL="0" marR="0" lvl="0" indent="0" algn="ctr" rtl="0">
              <a:spcBef>
                <a:spcPts val="0"/>
              </a:spcBef>
              <a:spcAft>
                <a:spcPts val="0"/>
              </a:spcAft>
              <a:buNone/>
            </a:pPr>
            <a:r>
              <a:rPr lang="tr-TR" sz="6000" b="1" dirty="0">
                <a:solidFill>
                  <a:schemeClr val="dk1"/>
                </a:solidFill>
                <a:latin typeface="Helvetica Neue"/>
                <a:ea typeface="Helvetica Neue"/>
                <a:cs typeface="Helvetica Neue"/>
                <a:sym typeface="Helvetica Neue"/>
              </a:rPr>
              <a:t>REFERENCES</a:t>
            </a:r>
            <a:endParaRPr sz="6000" dirty="0">
              <a:solidFill>
                <a:schemeClr val="dk1"/>
              </a:solidFill>
              <a:latin typeface="Helvetica Neue"/>
              <a:ea typeface="Helvetica Neue"/>
              <a:cs typeface="Helvetica Neue"/>
              <a:sym typeface="Helvetica Neue"/>
            </a:endParaRPr>
          </a:p>
        </p:txBody>
      </p:sp>
      <p:sp>
        <p:nvSpPr>
          <p:cNvPr id="7" name="Google Shape;1201;p30">
            <a:extLst>
              <a:ext uri="{FF2B5EF4-FFF2-40B4-BE49-F238E27FC236}">
                <a16:creationId xmlns:a16="http://schemas.microsoft.com/office/drawing/2014/main" id="{10BB281C-6FDA-2F44-A662-F07DD0ED5396}"/>
              </a:ext>
            </a:extLst>
          </p:cNvPr>
          <p:cNvSpPr/>
          <p:nvPr/>
        </p:nvSpPr>
        <p:spPr>
          <a:xfrm>
            <a:off x="6382872" y="2975368"/>
            <a:ext cx="5486400" cy="1654020"/>
          </a:xfrm>
          <a:prstGeom prst="rect">
            <a:avLst/>
          </a:prstGeom>
          <a:noFill/>
          <a:ln>
            <a:noFill/>
          </a:ln>
        </p:spPr>
        <p:txBody>
          <a:bodyPr spcFirstLastPara="1" wrap="square" lIns="91400" tIns="45675" rIns="91400" bIns="45675" anchor="t" anchorCtr="0">
            <a:noAutofit/>
          </a:bodyPr>
          <a:lstStyle/>
          <a:p>
            <a:r>
              <a:rPr lang="tr-TR" sz="2800" b="1" dirty="0">
                <a:solidFill>
                  <a:srgbClr val="FFFFFF"/>
                </a:solidFill>
                <a:latin typeface="Helvetica Neue"/>
                <a:ea typeface="Helvetica Neue"/>
                <a:cs typeface="Helvetica Neue"/>
                <a:sym typeface="Helvetica Neue"/>
              </a:rPr>
              <a:t>LEHNİNGER PRİNCİPLES OF BİOCHEMİSTRY</a:t>
            </a:r>
          </a:p>
          <a:p>
            <a:pPr lvl="0"/>
            <a:endParaRPr lang="tr-TR" sz="2000" b="1" dirty="0">
              <a:solidFill>
                <a:srgbClr val="FFFFFF"/>
              </a:solidFill>
              <a:latin typeface="Helvetica Neue"/>
              <a:ea typeface="Helvetica Neue"/>
              <a:cs typeface="Helvetica Neue"/>
              <a:sym typeface="Helvetica Neue"/>
            </a:endParaRPr>
          </a:p>
          <a:p>
            <a:pPr lvl="0"/>
            <a:r>
              <a:rPr lang="tr-TR" sz="2000" dirty="0">
                <a:solidFill>
                  <a:srgbClr val="FFFFFF"/>
                </a:solidFill>
                <a:latin typeface="Helvetica Neue"/>
                <a:ea typeface="Helvetica Neue"/>
                <a:cs typeface="Helvetica Neue"/>
                <a:sym typeface="Helvetica Neue"/>
              </a:rPr>
              <a:t>4th </a:t>
            </a:r>
            <a:r>
              <a:rPr lang="tr-TR" sz="2000" dirty="0" err="1">
                <a:solidFill>
                  <a:srgbClr val="FFFFFF"/>
                </a:solidFill>
                <a:latin typeface="Helvetica Neue"/>
                <a:ea typeface="Helvetica Neue"/>
                <a:cs typeface="Helvetica Neue"/>
                <a:sym typeface="Helvetica Neue"/>
              </a:rPr>
              <a:t>edition</a:t>
            </a:r>
            <a:r>
              <a:rPr lang="tr-TR" sz="2000" dirty="0">
                <a:solidFill>
                  <a:srgbClr val="FFFFFF"/>
                </a:solidFill>
                <a:latin typeface="Helvetica Neue"/>
                <a:ea typeface="Helvetica Neue"/>
                <a:cs typeface="Helvetica Neue"/>
                <a:sym typeface="Helvetica Neue"/>
              </a:rPr>
              <a:t>. Nelson, David L., </a:t>
            </a:r>
            <a:r>
              <a:rPr lang="tr-TR" sz="2000" dirty="0" err="1">
                <a:solidFill>
                  <a:srgbClr val="FFFFFF"/>
                </a:solidFill>
                <a:latin typeface="Helvetica Neue"/>
                <a:ea typeface="Helvetica Neue"/>
                <a:cs typeface="Helvetica Neue"/>
                <a:sym typeface="Helvetica Neue"/>
              </a:rPr>
              <a:t>and</a:t>
            </a:r>
            <a:r>
              <a:rPr lang="tr-TR" sz="2000" dirty="0">
                <a:solidFill>
                  <a:srgbClr val="FFFFFF"/>
                </a:solidFill>
                <a:latin typeface="Helvetica Neue"/>
                <a:ea typeface="Helvetica Neue"/>
                <a:cs typeface="Helvetica Neue"/>
                <a:sym typeface="Helvetica Neue"/>
              </a:rPr>
              <a:t> Michael M. </a:t>
            </a:r>
            <a:r>
              <a:rPr lang="tr-TR" sz="2000" dirty="0" err="1">
                <a:solidFill>
                  <a:srgbClr val="FFFFFF"/>
                </a:solidFill>
                <a:latin typeface="Helvetica Neue"/>
                <a:ea typeface="Helvetica Neue"/>
                <a:cs typeface="Helvetica Neue"/>
                <a:sym typeface="Helvetica Neue"/>
              </a:rPr>
              <a:t>Cox</a:t>
            </a:r>
            <a:endParaRPr sz="1200"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13556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03"/>
                                        </p:tgtEl>
                                        <p:attrNameLst>
                                          <p:attrName>style.visibility</p:attrName>
                                        </p:attrNameLst>
                                      </p:cBhvr>
                                      <p:to>
                                        <p:strVal val="visible"/>
                                      </p:to>
                                    </p:set>
                                    <p:anim calcmode="lin" valueType="num">
                                      <p:cBhvr additive="base">
                                        <p:cTn id="7" dur="500"/>
                                        <p:tgtEl>
                                          <p:spTgt spid="12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WE ARE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UNIVERSAL PRINCIPLES OF LIVING CELLS</a:t>
            </a:r>
            <a:endParaRPr dirty="0"/>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29" y="1541470"/>
            <a:ext cx="7314709" cy="4745030"/>
          </a:xfrm>
          <a:prstGeom prst="rect">
            <a:avLst/>
          </a:prstGeom>
          <a:noFill/>
          <a:ln>
            <a:noFill/>
          </a:ln>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We are all made of cells</a:t>
            </a:r>
          </a:p>
          <a:p>
            <a:pPr marL="285750" lvl="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lvl="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The smallest organisms consist of single cells and are microscopic. </a:t>
            </a:r>
          </a:p>
          <a:p>
            <a:pPr marL="285750" lvl="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lvl="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all cells of the simplest and most complex organisms share certain fundamental properties </a:t>
            </a:r>
          </a:p>
          <a:p>
            <a:pPr marL="285750" lvl="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lvl="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The cell is the structural and functional unit of life</a:t>
            </a:r>
          </a:p>
          <a:p>
            <a:pPr marL="285750" lvl="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lvl="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In this session, we will explore what cells are and how they work </a:t>
            </a:r>
          </a:p>
          <a:p>
            <a:pPr lvl="0"/>
            <a:endParaRPr lang="en-US" sz="1800" b="1"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pic>
        <p:nvPicPr>
          <p:cNvPr id="1025" name="Picture 1" descr="page31image123138864">
            <a:extLst>
              <a:ext uri="{FF2B5EF4-FFF2-40B4-BE49-F238E27FC236}">
                <a16:creationId xmlns:a16="http://schemas.microsoft.com/office/drawing/2014/main" id="{762F53D9-6B76-AC48-AEF8-55DC9BD75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538" y="299797"/>
            <a:ext cx="3891570" cy="50167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74DF06-529B-524E-8C1B-B7302A661137}"/>
              </a:ext>
            </a:extLst>
          </p:cNvPr>
          <p:cNvSpPr txBox="1"/>
          <p:nvPr/>
        </p:nvSpPr>
        <p:spPr>
          <a:xfrm>
            <a:off x="7902539" y="5316530"/>
            <a:ext cx="3891569" cy="1379179"/>
          </a:xfrm>
          <a:prstGeom prst="rect">
            <a:avLst/>
          </a:prstGeom>
          <a:noFill/>
        </p:spPr>
        <p:txBody>
          <a:bodyPr wrap="square" rtlCol="0">
            <a:spAutoFit/>
          </a:bodyPr>
          <a:lstStyle/>
          <a:p>
            <a:pPr algn="just"/>
            <a:r>
              <a:rPr lang="en-US" dirty="0">
                <a:solidFill>
                  <a:schemeClr val="dk1"/>
                </a:solidFill>
                <a:latin typeface="Calibri"/>
                <a:ea typeface="Calibri"/>
                <a:cs typeface="Calibri"/>
                <a:sym typeface="Calibri"/>
              </a:rPr>
              <a:t>Diagram of nerve cells from the cat brain, hand‐drawn by Santiago </a:t>
            </a:r>
            <a:r>
              <a:rPr lang="en-US" dirty="0" err="1">
                <a:solidFill>
                  <a:schemeClr val="dk1"/>
                </a:solidFill>
                <a:latin typeface="Calibri"/>
                <a:ea typeface="Calibri"/>
                <a:cs typeface="Calibri"/>
                <a:sym typeface="Calibri"/>
              </a:rPr>
              <a:t>Ramón</a:t>
            </a:r>
            <a:r>
              <a:rPr lang="en-US" dirty="0">
                <a:solidFill>
                  <a:schemeClr val="dk1"/>
                </a:solidFill>
                <a:latin typeface="Calibri"/>
                <a:ea typeface="Calibri"/>
                <a:cs typeface="Calibri"/>
                <a:sym typeface="Calibri"/>
              </a:rPr>
              <a:t> y </a:t>
            </a:r>
            <a:r>
              <a:rPr lang="en-US" dirty="0" err="1">
                <a:solidFill>
                  <a:schemeClr val="dk1"/>
                </a:solidFill>
                <a:latin typeface="Calibri"/>
                <a:ea typeface="Calibri"/>
                <a:cs typeface="Calibri"/>
                <a:sym typeface="Calibri"/>
              </a:rPr>
              <a:t>Cajal</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Ramón</a:t>
            </a:r>
            <a:r>
              <a:rPr lang="en-US" dirty="0">
                <a:solidFill>
                  <a:schemeClr val="dk1"/>
                </a:solidFill>
                <a:latin typeface="Calibri"/>
                <a:ea typeface="Calibri"/>
                <a:cs typeface="Calibri"/>
                <a:sym typeface="Calibri"/>
              </a:rPr>
              <a:t> y </a:t>
            </a:r>
            <a:r>
              <a:rPr lang="en-US" dirty="0" err="1">
                <a:solidFill>
                  <a:schemeClr val="dk1"/>
                </a:solidFill>
                <a:latin typeface="Calibri"/>
                <a:ea typeface="Calibri"/>
                <a:cs typeface="Calibri"/>
                <a:sym typeface="Calibri"/>
              </a:rPr>
              <a:t>Cajal</a:t>
            </a:r>
            <a:r>
              <a:rPr lang="en-US" dirty="0">
                <a:solidFill>
                  <a:schemeClr val="dk1"/>
                </a:solidFill>
                <a:latin typeface="Calibri"/>
                <a:ea typeface="Calibri"/>
                <a:cs typeface="Calibri"/>
                <a:sym typeface="Calibri"/>
              </a:rPr>
              <a:t> was the first to recognize that the brain is made up of huge numbers of individual cells, rather than a continuous connected network as proposed by his competitor, Camillo Golgi.</a:t>
            </a:r>
            <a:endParaRPr lang="en-GB" dirty="0"/>
          </a:p>
        </p:txBody>
      </p:sp>
    </p:spTree>
    <p:extLst>
      <p:ext uri="{BB962C8B-B14F-4D97-AF65-F5344CB8AC3E}">
        <p14:creationId xmlns:p14="http://schemas.microsoft.com/office/powerpoint/2010/main" val="1729153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lvl="0"/>
            <a:r>
              <a:rPr lang="tr-TR" dirty="0">
                <a:latin typeface="Century Gothic"/>
                <a:ea typeface="Century Gothic"/>
                <a:cs typeface="Century Gothic"/>
                <a:sym typeface="Century Gothic"/>
              </a:rPr>
              <a:t>WE ARE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UNIVERSAL PRINCIPLES OF LIVING CELLS</a:t>
            </a:r>
            <a:endParaRPr lang="tr-TR" sz="1600" dirty="0"/>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9232490" y="1541468"/>
            <a:ext cx="2536218" cy="4682369"/>
          </a:xfrm>
          <a:prstGeom prst="rect">
            <a:avLst/>
          </a:prstGeom>
          <a:noFill/>
          <a:ln>
            <a:noFill/>
          </a:ln>
        </p:spPr>
        <p:txBody>
          <a:bodyPr spcFirstLastPara="1" wrap="square" lIns="91425" tIns="45700" rIns="91425" bIns="45700" anchor="t" anchorCtr="0">
            <a:noAutofit/>
          </a:bodyPr>
          <a:lstStyle/>
          <a:p>
            <a:r>
              <a:rPr lang="tr-TR" sz="1800" dirty="0" err="1">
                <a:solidFill>
                  <a:srgbClr val="3F3F3F"/>
                </a:solidFill>
                <a:latin typeface="Century Gothic"/>
                <a:ea typeface="Century Gothic"/>
                <a:cs typeface="Century Gothic"/>
                <a:sym typeface="Century Gothic"/>
              </a:rPr>
              <a:t>Phylogeny</a:t>
            </a:r>
            <a:r>
              <a:rPr lang="tr-TR" sz="1800" dirty="0">
                <a:solidFill>
                  <a:srgbClr val="3F3F3F"/>
                </a:solidFill>
                <a:latin typeface="Century Gothic"/>
                <a:ea typeface="Century Gothic"/>
                <a:cs typeface="Century Gothic"/>
                <a:sym typeface="Century Gothic"/>
              </a:rPr>
              <a:t> of the </a:t>
            </a:r>
            <a:r>
              <a:rPr lang="tr-TR" sz="1800" dirty="0" err="1">
                <a:solidFill>
                  <a:srgbClr val="3F3F3F"/>
                </a:solidFill>
                <a:latin typeface="Century Gothic"/>
                <a:ea typeface="Century Gothic"/>
                <a:cs typeface="Century Gothic"/>
                <a:sym typeface="Century Gothic"/>
              </a:rPr>
              <a:t>three</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domains</a:t>
            </a:r>
            <a:r>
              <a:rPr lang="tr-TR" sz="1800" dirty="0">
                <a:solidFill>
                  <a:srgbClr val="3F3F3F"/>
                </a:solidFill>
                <a:latin typeface="Century Gothic"/>
                <a:ea typeface="Century Gothic"/>
                <a:cs typeface="Century Gothic"/>
                <a:sym typeface="Century Gothic"/>
              </a:rPr>
              <a:t> of life.</a:t>
            </a:r>
          </a:p>
          <a:p>
            <a:endParaRPr lang="tr-TR" sz="1800" dirty="0">
              <a:solidFill>
                <a:srgbClr val="3F3F3F"/>
              </a:solidFill>
              <a:latin typeface="Century Gothic"/>
              <a:ea typeface="Century Gothic"/>
              <a:cs typeface="Century Gothic"/>
              <a:sym typeface="Century Gothic"/>
            </a:endParaRPr>
          </a:p>
          <a:p>
            <a:r>
              <a:rPr lang="tr-TR" sz="1800" dirty="0" err="1">
                <a:solidFill>
                  <a:srgbClr val="3F3F3F"/>
                </a:solidFill>
                <a:latin typeface="Century Gothic"/>
                <a:ea typeface="Century Gothic"/>
                <a:cs typeface="Century Gothic"/>
                <a:sym typeface="Century Gothic"/>
              </a:rPr>
              <a:t>Phylogenetic</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relationships</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are</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often</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illustrated</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by</a:t>
            </a:r>
            <a:r>
              <a:rPr lang="tr-TR" sz="1800" dirty="0">
                <a:solidFill>
                  <a:srgbClr val="3F3F3F"/>
                </a:solidFill>
                <a:latin typeface="Century Gothic"/>
                <a:ea typeface="Century Gothic"/>
                <a:cs typeface="Century Gothic"/>
                <a:sym typeface="Century Gothic"/>
              </a:rPr>
              <a:t> a “</a:t>
            </a:r>
            <a:r>
              <a:rPr lang="tr-TR" sz="1800" dirty="0" err="1">
                <a:solidFill>
                  <a:srgbClr val="3F3F3F"/>
                </a:solidFill>
                <a:latin typeface="Century Gothic"/>
                <a:ea typeface="Century Gothic"/>
                <a:cs typeface="Century Gothic"/>
                <a:sym typeface="Century Gothic"/>
              </a:rPr>
              <a:t>family</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tree</a:t>
            </a:r>
            <a:r>
              <a:rPr lang="tr-TR" sz="1800" dirty="0">
                <a:solidFill>
                  <a:srgbClr val="3F3F3F"/>
                </a:solidFill>
                <a:latin typeface="Century Gothic"/>
                <a:ea typeface="Century Gothic"/>
                <a:cs typeface="Century Gothic"/>
                <a:sym typeface="Century Gothic"/>
              </a:rPr>
              <a:t>” of </a:t>
            </a:r>
            <a:r>
              <a:rPr lang="tr-TR" sz="1800" dirty="0" err="1">
                <a:solidFill>
                  <a:srgbClr val="3F3F3F"/>
                </a:solidFill>
                <a:latin typeface="Century Gothic"/>
                <a:ea typeface="Century Gothic"/>
                <a:cs typeface="Century Gothic"/>
                <a:sym typeface="Century Gothic"/>
              </a:rPr>
              <a:t>this</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type</a:t>
            </a:r>
            <a:r>
              <a:rPr lang="tr-TR" sz="1800" dirty="0">
                <a:solidFill>
                  <a:srgbClr val="3F3F3F"/>
                </a:solidFill>
                <a:latin typeface="Century Gothic"/>
                <a:ea typeface="Century Gothic"/>
                <a:cs typeface="Century Gothic"/>
                <a:sym typeface="Century Gothic"/>
              </a:rPr>
              <a:t>. The </a:t>
            </a:r>
            <a:r>
              <a:rPr lang="tr-TR" sz="1800" dirty="0" err="1">
                <a:solidFill>
                  <a:srgbClr val="3F3F3F"/>
                </a:solidFill>
                <a:latin typeface="Century Gothic"/>
                <a:ea typeface="Century Gothic"/>
                <a:cs typeface="Century Gothic"/>
                <a:sym typeface="Century Gothic"/>
              </a:rPr>
              <a:t>fewer</a:t>
            </a:r>
            <a:r>
              <a:rPr lang="tr-TR" sz="1800" dirty="0">
                <a:solidFill>
                  <a:srgbClr val="3F3F3F"/>
                </a:solidFill>
                <a:latin typeface="Century Gothic"/>
                <a:ea typeface="Century Gothic"/>
                <a:cs typeface="Century Gothic"/>
                <a:sym typeface="Century Gothic"/>
              </a:rPr>
              <a:t> the </a:t>
            </a:r>
            <a:r>
              <a:rPr lang="tr-TR" sz="1800" dirty="0" err="1">
                <a:solidFill>
                  <a:srgbClr val="3F3F3F"/>
                </a:solidFill>
                <a:latin typeface="Century Gothic"/>
                <a:ea typeface="Century Gothic"/>
                <a:cs typeface="Century Gothic"/>
                <a:sym typeface="Century Gothic"/>
              </a:rPr>
              <a:t>branch</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points</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between</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any</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two</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organisms</a:t>
            </a:r>
            <a:r>
              <a:rPr lang="tr-TR" sz="1800" dirty="0">
                <a:solidFill>
                  <a:srgbClr val="3F3F3F"/>
                </a:solidFill>
                <a:latin typeface="Century Gothic"/>
                <a:ea typeface="Century Gothic"/>
                <a:cs typeface="Century Gothic"/>
                <a:sym typeface="Century Gothic"/>
              </a:rPr>
              <a:t>, the </a:t>
            </a:r>
            <a:r>
              <a:rPr lang="tr-TR" sz="1800" dirty="0" err="1">
                <a:solidFill>
                  <a:srgbClr val="3F3F3F"/>
                </a:solidFill>
                <a:latin typeface="Century Gothic"/>
                <a:ea typeface="Century Gothic"/>
                <a:cs typeface="Century Gothic"/>
                <a:sym typeface="Century Gothic"/>
              </a:rPr>
              <a:t>closer</a:t>
            </a:r>
            <a:r>
              <a:rPr lang="tr-TR" sz="1800" dirty="0">
                <a:solidFill>
                  <a:srgbClr val="3F3F3F"/>
                </a:solidFill>
                <a:latin typeface="Century Gothic"/>
                <a:ea typeface="Century Gothic"/>
                <a:cs typeface="Century Gothic"/>
                <a:sym typeface="Century Gothic"/>
              </a:rPr>
              <a:t> is </a:t>
            </a:r>
            <a:r>
              <a:rPr lang="tr-TR" sz="1800" dirty="0" err="1">
                <a:solidFill>
                  <a:srgbClr val="3F3F3F"/>
                </a:solidFill>
                <a:latin typeface="Century Gothic"/>
                <a:ea typeface="Century Gothic"/>
                <a:cs typeface="Century Gothic"/>
                <a:sym typeface="Century Gothic"/>
              </a:rPr>
              <a:t>their</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evolutionary</a:t>
            </a:r>
            <a:r>
              <a:rPr lang="tr-TR" sz="1800" dirty="0">
                <a:solidFill>
                  <a:srgbClr val="3F3F3F"/>
                </a:solidFill>
                <a:latin typeface="Century Gothic"/>
                <a:ea typeface="Century Gothic"/>
                <a:cs typeface="Century Gothic"/>
                <a:sym typeface="Century Gothic"/>
              </a:rPr>
              <a:t> </a:t>
            </a:r>
            <a:r>
              <a:rPr lang="tr-TR" sz="1800" dirty="0" err="1">
                <a:solidFill>
                  <a:srgbClr val="3F3F3F"/>
                </a:solidFill>
                <a:latin typeface="Century Gothic"/>
                <a:ea typeface="Century Gothic"/>
                <a:cs typeface="Century Gothic"/>
                <a:sym typeface="Century Gothic"/>
              </a:rPr>
              <a:t>relationship</a:t>
            </a:r>
            <a:r>
              <a:rPr lang="tr-TR" sz="1800" dirty="0">
                <a:solidFill>
                  <a:srgbClr val="3F3F3F"/>
                </a:solidFill>
                <a:latin typeface="Century Gothic"/>
                <a:ea typeface="Century Gothic"/>
                <a:cs typeface="Century Gothic"/>
                <a:sym typeface="Century Gothic"/>
              </a:rPr>
              <a:t>. </a:t>
            </a:r>
          </a:p>
          <a:p>
            <a:endParaRPr sz="1800" dirty="0">
              <a:solidFill>
                <a:srgbClr val="3F3F3F"/>
              </a:solidFill>
              <a:latin typeface="Century Gothic"/>
              <a:ea typeface="Century Gothic"/>
              <a:cs typeface="Century Gothic"/>
              <a:sym typeface="Century Gothic"/>
            </a:endParaRPr>
          </a:p>
        </p:txBody>
      </p:sp>
      <p:pic>
        <p:nvPicPr>
          <p:cNvPr id="3" name="Picture 2" descr="A picture containing diagram&#10;&#10;Description automatically generated">
            <a:extLst>
              <a:ext uri="{FF2B5EF4-FFF2-40B4-BE49-F238E27FC236}">
                <a16:creationId xmlns:a16="http://schemas.microsoft.com/office/drawing/2014/main" id="{7EA05692-A60E-D94A-90CB-9BE7356E783A}"/>
              </a:ext>
            </a:extLst>
          </p:cNvPr>
          <p:cNvPicPr>
            <a:picLocks noChangeAspect="1"/>
          </p:cNvPicPr>
          <p:nvPr/>
        </p:nvPicPr>
        <p:blipFill>
          <a:blip r:embed="rId3"/>
          <a:stretch>
            <a:fillRect/>
          </a:stretch>
        </p:blipFill>
        <p:spPr>
          <a:xfrm>
            <a:off x="1013827" y="1541469"/>
            <a:ext cx="7931150" cy="46823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87827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WE ARE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UNIVERSAL PRINCIPLES OF LIVING CELLS</a:t>
            </a:r>
            <a:endParaRPr lang="tr-TR" sz="1600" dirty="0"/>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785813" y="1541470"/>
            <a:ext cx="6415087" cy="474503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1800" b="1" dirty="0">
                <a:solidFill>
                  <a:srgbClr val="3F3F3F"/>
                </a:solidFill>
                <a:latin typeface="Century Gothic"/>
                <a:ea typeface="Century Gothic"/>
                <a:cs typeface="Century Gothic"/>
                <a:sym typeface="Century Gothic"/>
              </a:rPr>
              <a:t>Cells Are the STRUCTURAL and FUNCTIONAL Units of All Living Organisms </a:t>
            </a:r>
          </a:p>
          <a:p>
            <a:pPr marL="285750" indent="-285750">
              <a:buFont typeface="Arial" panose="020B0604020202020204" pitchFamily="34" charset="0"/>
              <a:buChar char="•"/>
            </a:pPr>
            <a:endParaRPr lang="en-US" sz="18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1800" dirty="0">
                <a:solidFill>
                  <a:srgbClr val="3F3F3F"/>
                </a:solidFill>
                <a:latin typeface="Century Gothic"/>
                <a:ea typeface="Century Gothic"/>
                <a:cs typeface="Century Gothic"/>
                <a:sym typeface="Century Gothic"/>
              </a:rPr>
              <a:t>All cells share certain fundamental properties</a:t>
            </a:r>
          </a:p>
          <a:p>
            <a:r>
              <a:rPr lang="en-US" sz="1800" dirty="0">
                <a:solidFill>
                  <a:srgbClr val="3F3F3F"/>
                </a:solidFill>
                <a:latin typeface="Century Gothic"/>
                <a:ea typeface="Century Gothic"/>
                <a:cs typeface="Century Gothic"/>
                <a:sym typeface="Century Gothic"/>
              </a:rPr>
              <a:t>	</a:t>
            </a:r>
          </a:p>
          <a:p>
            <a:r>
              <a:rPr lang="en-US" sz="1800" b="1" dirty="0">
                <a:solidFill>
                  <a:srgbClr val="3F3F3F"/>
                </a:solidFill>
                <a:latin typeface="Century Gothic"/>
                <a:ea typeface="Century Gothic"/>
                <a:cs typeface="Century Gothic"/>
                <a:sym typeface="Century Gothic"/>
              </a:rPr>
              <a:t>	Plasma membrane</a:t>
            </a:r>
          </a:p>
          <a:p>
            <a:endParaRPr lang="en-US" sz="1800" b="1" dirty="0">
              <a:solidFill>
                <a:srgbClr val="3F3F3F"/>
              </a:solidFill>
              <a:latin typeface="Century Gothic"/>
              <a:ea typeface="Century Gothic"/>
              <a:cs typeface="Century Gothic"/>
              <a:sym typeface="Century Gothic"/>
            </a:endParaRPr>
          </a:p>
          <a:p>
            <a:r>
              <a:rPr lang="en-US" sz="1800" b="1" dirty="0">
                <a:solidFill>
                  <a:srgbClr val="3F3F3F"/>
                </a:solidFill>
                <a:latin typeface="Century Gothic"/>
                <a:ea typeface="Century Gothic"/>
                <a:cs typeface="Century Gothic"/>
                <a:sym typeface="Century Gothic"/>
              </a:rPr>
              <a:t>	Cytoplasm</a:t>
            </a:r>
          </a:p>
          <a:p>
            <a:endParaRPr lang="en-US" sz="1800" b="1" dirty="0">
              <a:solidFill>
                <a:srgbClr val="3F3F3F"/>
              </a:solidFill>
              <a:latin typeface="Century Gothic"/>
              <a:ea typeface="Century Gothic"/>
              <a:cs typeface="Century Gothic"/>
              <a:sym typeface="Century Gothic"/>
            </a:endParaRPr>
          </a:p>
          <a:p>
            <a:r>
              <a:rPr lang="en-US" sz="1800" b="1" dirty="0">
                <a:solidFill>
                  <a:srgbClr val="3F3F3F"/>
                </a:solidFill>
                <a:latin typeface="Century Gothic"/>
                <a:ea typeface="Century Gothic"/>
                <a:cs typeface="Century Gothic"/>
                <a:sym typeface="Century Gothic"/>
              </a:rPr>
              <a:t>	Cytosol</a:t>
            </a:r>
          </a:p>
          <a:p>
            <a:endParaRPr lang="en-US" sz="1800" b="1" dirty="0">
              <a:solidFill>
                <a:srgbClr val="3F3F3F"/>
              </a:solidFill>
              <a:latin typeface="Century Gothic"/>
              <a:ea typeface="Century Gothic"/>
              <a:cs typeface="Century Gothic"/>
              <a:sym typeface="Century Gothic"/>
            </a:endParaRPr>
          </a:p>
          <a:p>
            <a:r>
              <a:rPr lang="en-US" sz="1800" b="1" dirty="0">
                <a:solidFill>
                  <a:srgbClr val="3F3F3F"/>
                </a:solidFill>
                <a:latin typeface="Century Gothic"/>
                <a:ea typeface="Century Gothic"/>
                <a:cs typeface="Century Gothic"/>
                <a:sym typeface="Century Gothic"/>
              </a:rPr>
              <a:t>	Nucleus/Nucleoid</a:t>
            </a:r>
          </a:p>
          <a:p>
            <a:pPr marL="285750" indent="-285750">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pic>
        <p:nvPicPr>
          <p:cNvPr id="3" name="Picture 2" descr="Diagram&#10;&#10;Description automatically generated">
            <a:extLst>
              <a:ext uri="{FF2B5EF4-FFF2-40B4-BE49-F238E27FC236}">
                <a16:creationId xmlns:a16="http://schemas.microsoft.com/office/drawing/2014/main" id="{BA66E1E2-9046-194F-89ED-6915978F16F3}"/>
              </a:ext>
            </a:extLst>
          </p:cNvPr>
          <p:cNvPicPr>
            <a:picLocks noChangeAspect="1"/>
          </p:cNvPicPr>
          <p:nvPr/>
        </p:nvPicPr>
        <p:blipFill>
          <a:blip r:embed="rId3"/>
          <a:stretch>
            <a:fillRect/>
          </a:stretch>
        </p:blipFill>
        <p:spPr>
          <a:xfrm>
            <a:off x="7739743" y="567560"/>
            <a:ext cx="4028965" cy="5718939"/>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2096FEDE-CBC6-A548-ABF9-28189325C9D1}"/>
              </a:ext>
            </a:extLst>
          </p:cNvPr>
          <p:cNvSpPr/>
          <p:nvPr/>
        </p:nvSpPr>
        <p:spPr>
          <a:xfrm>
            <a:off x="10482943" y="5045529"/>
            <a:ext cx="455949" cy="12409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3719640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WE ARE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UNIVERSAL PRINCIPLES OF LIVING CELLS</a:t>
            </a:r>
            <a:endParaRPr dirty="0"/>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29" y="1299198"/>
            <a:ext cx="10981319" cy="5259006"/>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Genetic information stored in the DNA is passed on to daughter cells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Linear chemical sequences stored in DNA code for RNAs and proteins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Macromolecular structures assemble from subunits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Membranes grow by expansion of preexisting membranes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Signal-receptor interactions target cellular constituents to their correct locations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Cellular constituents move by diffusion, pumps, and motors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Receptors and signaling mechanisms allow cells to adapt</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r>
              <a:rPr lang="en-US" sz="2000" dirty="0">
                <a:solidFill>
                  <a:srgbClr val="3F3F3F"/>
                </a:solidFill>
                <a:latin typeface="Century Gothic"/>
                <a:ea typeface="Century Gothic"/>
                <a:cs typeface="Century Gothic"/>
                <a:sym typeface="Century Gothic"/>
              </a:rPr>
              <a:t>Molecular feedback mechanisms control molecular composition, growth, and differentiation </a:t>
            </a: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endParaRPr lang="en-US" sz="2000"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215087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WE ARE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UNIVERSAL PRINCIPLES OF LIVING CELLS</a:t>
            </a:r>
            <a:endParaRPr dirty="0"/>
          </a:p>
        </p:txBody>
      </p:sp>
      <p:pic>
        <p:nvPicPr>
          <p:cNvPr id="3" name="Picture 2" descr="Diagram&#10;&#10;Description automatically generated">
            <a:extLst>
              <a:ext uri="{FF2B5EF4-FFF2-40B4-BE49-F238E27FC236}">
                <a16:creationId xmlns:a16="http://schemas.microsoft.com/office/drawing/2014/main" id="{1467BBE1-6E55-0C48-A3D6-B734B7294113}"/>
              </a:ext>
            </a:extLst>
          </p:cNvPr>
          <p:cNvPicPr>
            <a:picLocks noChangeAspect="1"/>
          </p:cNvPicPr>
          <p:nvPr/>
        </p:nvPicPr>
        <p:blipFill>
          <a:blip r:embed="rId3"/>
          <a:stretch>
            <a:fillRect/>
          </a:stretch>
        </p:blipFill>
        <p:spPr>
          <a:xfrm>
            <a:off x="1066800" y="1299198"/>
            <a:ext cx="10515600" cy="5130800"/>
          </a:xfrm>
          <a:prstGeom prst="rect">
            <a:avLst/>
          </a:prstGeom>
        </p:spPr>
      </p:pic>
    </p:spTree>
    <p:extLst>
      <p:ext uri="{BB962C8B-B14F-4D97-AF65-F5344CB8AC3E}">
        <p14:creationId xmlns:p14="http://schemas.microsoft.com/office/powerpoint/2010/main" val="1268095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22" name="Google Shape;322;p10"/>
          <p:cNvSpPr txBox="1">
            <a:spLocks noGrp="1"/>
          </p:cNvSpPr>
          <p:nvPr>
            <p:ph type="title"/>
          </p:nvPr>
        </p:nvSpPr>
        <p:spPr>
          <a:xfrm>
            <a:off x="1253108" y="299796"/>
            <a:ext cx="10515600" cy="5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Century Gothic"/>
              <a:buNone/>
            </a:pPr>
            <a:r>
              <a:rPr lang="tr-TR" dirty="0">
                <a:latin typeface="Century Gothic"/>
                <a:ea typeface="Century Gothic"/>
                <a:cs typeface="Century Gothic"/>
                <a:sym typeface="Century Gothic"/>
              </a:rPr>
              <a:t>WE ARE CELLS</a:t>
            </a:r>
            <a:endParaRPr dirty="0">
              <a:latin typeface="Century Gothic"/>
              <a:ea typeface="Century Gothic"/>
              <a:cs typeface="Century Gothic"/>
              <a:sym typeface="Century Gothic"/>
            </a:endParaRPr>
          </a:p>
        </p:txBody>
      </p:sp>
      <p:sp>
        <p:nvSpPr>
          <p:cNvPr id="323" name="Google Shape;323;p10"/>
          <p:cNvSpPr txBox="1">
            <a:spLocks noGrp="1"/>
          </p:cNvSpPr>
          <p:nvPr>
            <p:ph type="body" idx="1"/>
          </p:nvPr>
        </p:nvSpPr>
        <p:spPr>
          <a:xfrm>
            <a:off x="1278508" y="763667"/>
            <a:ext cx="8383148" cy="313932"/>
          </a:xfrm>
          <a:prstGeom prst="rect">
            <a:avLst/>
          </a:prstGeom>
          <a:noFill/>
          <a:ln>
            <a:noFill/>
          </a:ln>
        </p:spPr>
        <p:txBody>
          <a:bodyPr spcFirstLastPara="1" wrap="square" lIns="91425" tIns="45700" rIns="91425" bIns="45700" anchor="ctr" anchorCtr="0">
            <a:noAutofit/>
          </a:bodyPr>
          <a:lstStyle/>
          <a:p>
            <a:pPr marL="0" lvl="0" indent="0">
              <a:spcBef>
                <a:spcPts val="0"/>
              </a:spcBef>
              <a:buClr>
                <a:srgbClr val="606060"/>
              </a:buClr>
              <a:buSzPts val="1600"/>
            </a:pPr>
            <a:r>
              <a:rPr lang="tr-TR" sz="1600" dirty="0">
                <a:latin typeface="Century Gothic"/>
                <a:ea typeface="Century Gothic"/>
                <a:cs typeface="Century Gothic"/>
                <a:sym typeface="Century Gothic"/>
              </a:rPr>
              <a:t>UNIVERSAL PRINCIPLES OF LIVING CELLS</a:t>
            </a:r>
            <a:endParaRPr dirty="0"/>
          </a:p>
        </p:txBody>
      </p:sp>
      <p:sp>
        <p:nvSpPr>
          <p:cNvPr id="33" name="Google Shape;223;p7">
            <a:extLst>
              <a:ext uri="{FF2B5EF4-FFF2-40B4-BE49-F238E27FC236}">
                <a16:creationId xmlns:a16="http://schemas.microsoft.com/office/drawing/2014/main" id="{3EB7D5C1-F6C4-C24C-BD5B-2CEDB134F381}"/>
              </a:ext>
            </a:extLst>
          </p:cNvPr>
          <p:cNvSpPr txBox="1"/>
          <p:nvPr/>
        </p:nvSpPr>
        <p:spPr>
          <a:xfrm>
            <a:off x="587829" y="1541470"/>
            <a:ext cx="10981319" cy="4745030"/>
          </a:xfrm>
          <a:prstGeom prst="rect">
            <a:avLst/>
          </a:prstGeom>
          <a:noFill/>
          <a:ln>
            <a:noFill/>
          </a:ln>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Several Features Distinguish Eukaryotic and Prokaryotic Cells</a:t>
            </a:r>
          </a:p>
          <a:p>
            <a:pPr marL="285750" lvl="0" indent="-285750">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lvl="0" indent="-285750">
              <a:buFont typeface="Arial" panose="020B0604020202020204" pitchFamily="34" charset="0"/>
              <a:buChar char="•"/>
            </a:pPr>
            <a:endParaRPr lang="en-US" sz="2400" dirty="0">
              <a:solidFill>
                <a:srgbClr val="3F3F3F"/>
              </a:solidFill>
              <a:latin typeface="Century Gothic"/>
              <a:ea typeface="Century Gothic"/>
              <a:cs typeface="Century Gothic"/>
              <a:sym typeface="Century Gothic"/>
            </a:endParaRPr>
          </a:p>
          <a:p>
            <a:pPr marL="285750" lvl="0"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Bacteria and Archaea have chromosomes in the cytoplasm, cell membranes with similar families of pumps, carriers and channels, basic metabolic pathways, gene expression, motility powered by rotary flagella, and lack of membrane- bound organelles. </a:t>
            </a:r>
          </a:p>
          <a:p>
            <a:pPr lvl="0"/>
            <a:endParaRPr lang="en-US" sz="2400" dirty="0">
              <a:solidFill>
                <a:srgbClr val="3F3F3F"/>
              </a:solidFill>
              <a:latin typeface="Century Gothic"/>
              <a:ea typeface="Century Gothic"/>
              <a:cs typeface="Century Gothic"/>
              <a:sym typeface="Century Gothic"/>
            </a:endParaRPr>
          </a:p>
          <a:p>
            <a:pPr lvl="0"/>
            <a:endParaRPr lang="en-US" sz="2400" dirty="0">
              <a:solidFill>
                <a:srgbClr val="3F3F3F"/>
              </a:solidFill>
              <a:latin typeface="Century Gothic"/>
              <a:ea typeface="Century Gothic"/>
              <a:cs typeface="Century Gothic"/>
              <a:sym typeface="Century Gothic"/>
            </a:endParaRPr>
          </a:p>
          <a:p>
            <a:pPr marL="285750" lvl="0" indent="-285750">
              <a:buFont typeface="Arial" panose="020B0604020202020204" pitchFamily="34" charset="0"/>
              <a:buChar char="•"/>
            </a:pPr>
            <a:r>
              <a:rPr lang="en-US" sz="2400" dirty="0">
                <a:solidFill>
                  <a:srgbClr val="3F3F3F"/>
                </a:solidFill>
                <a:latin typeface="Century Gothic"/>
                <a:ea typeface="Century Gothic"/>
                <a:cs typeface="Century Gothic"/>
                <a:sym typeface="Century Gothic"/>
              </a:rPr>
              <a:t>Eukaryotes comprise a multitude of unicellular organisms that differ from prokaryotes in having a compartmentalized cytoplasm with membrane-bounded organelles.</a:t>
            </a:r>
          </a:p>
          <a:p>
            <a:pPr marL="285750" lvl="0" indent="-285750">
              <a:buFont typeface="Arial" panose="020B0604020202020204" pitchFamily="34" charset="0"/>
              <a:buChar char="•"/>
            </a:pPr>
            <a:endParaRPr lang="en-US" sz="1800" b="1" dirty="0">
              <a:solidFill>
                <a:srgbClr val="3F3F3F"/>
              </a:solidFill>
              <a:latin typeface="Century Gothic"/>
              <a:ea typeface="Century Gothic"/>
              <a:cs typeface="Century Gothic"/>
              <a:sym typeface="Century Gothic"/>
            </a:endParaRPr>
          </a:p>
          <a:p>
            <a:pPr marL="285750" marR="0" lvl="0" indent="-285750" algn="l" rtl="0">
              <a:spcBef>
                <a:spcPts val="0"/>
              </a:spcBef>
              <a:spcAft>
                <a:spcPts val="0"/>
              </a:spcAft>
              <a:buFont typeface="Arial" panose="020B0604020202020204" pitchFamily="34" charset="0"/>
              <a:buChar char="•"/>
            </a:pPr>
            <a:endParaRPr sz="1800"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38742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D Bubbles Google Slides - GoogleSlides.org">
  <a:themeElements>
    <a:clrScheme name="自定义 10">
      <a:dk1>
        <a:srgbClr val="000000"/>
      </a:dk1>
      <a:lt1>
        <a:srgbClr val="FFFFFF"/>
      </a:lt1>
      <a:dk2>
        <a:srgbClr val="44546A"/>
      </a:dk2>
      <a:lt2>
        <a:srgbClr val="E7E6E6"/>
      </a:lt2>
      <a:accent1>
        <a:srgbClr val="6BB2E1"/>
      </a:accent1>
      <a:accent2>
        <a:srgbClr val="265B85"/>
      </a:accent2>
      <a:accent3>
        <a:srgbClr val="FFA500"/>
      </a:accent3>
      <a:accent4>
        <a:srgbClr val="FFD20E"/>
      </a:accent4>
      <a:accent5>
        <a:srgbClr val="B03A05"/>
      </a:accent5>
      <a:accent6>
        <a:srgbClr val="FF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3023</TotalTime>
  <Words>2242</Words>
  <Application>Microsoft Macintosh PowerPoint</Application>
  <PresentationFormat>Widescreen</PresentationFormat>
  <Paragraphs>348</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Helvetica Neue</vt:lpstr>
      <vt:lpstr>Times New Roman</vt:lpstr>
      <vt:lpstr>Calibri</vt:lpstr>
      <vt:lpstr>Arial</vt:lpstr>
      <vt:lpstr>Century Gothic</vt:lpstr>
      <vt:lpstr>Microsoft Yahei</vt:lpstr>
      <vt:lpstr>3D Bubbles Google Slides - GoogleSlides.org</vt:lpstr>
      <vt:lpstr>PowerPoint Presentation</vt:lpstr>
      <vt:lpstr>PowerPoint Presentation</vt:lpstr>
      <vt:lpstr>PowerPoint Presentation</vt:lpstr>
      <vt:lpstr>WE ARE CELLS</vt:lpstr>
      <vt:lpstr>WE ARE CELLS</vt:lpstr>
      <vt:lpstr>WE ARE CELLS</vt:lpstr>
      <vt:lpstr>WE ARE CELLS</vt:lpstr>
      <vt:lpstr>WE ARE CELLS</vt:lpstr>
      <vt:lpstr>WE ARE CELLS</vt:lpstr>
      <vt:lpstr>PowerPoint Presentation</vt:lpstr>
      <vt:lpstr>E. COLI</vt:lpstr>
      <vt:lpstr>E. COLI</vt:lpstr>
      <vt:lpstr>PowerPoint Presentation</vt:lpstr>
      <vt:lpstr>EUKARYOTIC CELLS</vt:lpstr>
      <vt:lpstr>EUKARYOTIC CELLS</vt:lpstr>
      <vt:lpstr>EUKARYOTIC CELLS</vt:lpstr>
      <vt:lpstr>EUKARYOTIC CELLS</vt:lpstr>
      <vt:lpstr>EUKARYOTIC CELLS</vt:lpstr>
      <vt:lpstr>EUKARYOTIC CELLS</vt:lpstr>
      <vt:lpstr>EUKARYOTIC CELLS</vt:lpstr>
      <vt:lpstr>EUKARYOTIC CELLS</vt:lpstr>
      <vt:lpstr>EUKARYOTIC CELLS</vt:lpstr>
      <vt:lpstr>EUKARYOTIC CELLS</vt:lpstr>
      <vt:lpstr>EUKARYOTIC CELLS</vt:lpstr>
      <vt:lpstr>EUKARYOTIC CELLS</vt:lpstr>
      <vt:lpstr>EUKARYOTIC CELLS</vt:lpstr>
      <vt:lpstr>EUKARYOTIC CELLS</vt:lpstr>
      <vt:lpstr>EUKARYOTIC CELLS</vt:lpstr>
      <vt:lpstr>EUKARYOTIC CELLS</vt:lpstr>
      <vt:lpstr>EUKARYOTIC CELLS</vt:lpstr>
      <vt:lpstr>EUKARYOTIC CELLS</vt:lpstr>
      <vt:lpstr>EUKARYOTIC CELLS</vt:lpstr>
      <vt:lpstr>EUKARYOTIC CELLS</vt:lpstr>
      <vt:lpstr>EUKARYOTIC CELLS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Thorpe,Akeem</cp:lastModifiedBy>
  <cp:revision>122</cp:revision>
  <dcterms:modified xsi:type="dcterms:W3CDTF">2021-01-29T02:54:31Z</dcterms:modified>
</cp:coreProperties>
</file>