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25"/>
  </p:notesMasterIdLst>
  <p:sldIdLst>
    <p:sldId id="256" r:id="rId2"/>
    <p:sldId id="257" r:id="rId3"/>
    <p:sldId id="258" r:id="rId4"/>
    <p:sldId id="278" r:id="rId5"/>
    <p:sldId id="259" r:id="rId6"/>
    <p:sldId id="260" r:id="rId7"/>
    <p:sldId id="279" r:id="rId8"/>
    <p:sldId id="261"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60" d="100"/>
          <a:sy n="160" d="100"/>
        </p:scale>
        <p:origin x="2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b1c97636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b1c97636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949b1692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949b1692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760a784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760a784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9760a784f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9760a784f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9760a784f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9760a784f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0ac7ee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0ac7ee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 65 year old male is brought in for sudden onset of severe chest pain radiating to the back. During examination, the patient becomes unresponsive and attempts to resuscitate are unsuccessful. At autopsy the following is seen.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is the diagnosis?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Aortic Dissection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40ac7eee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40ac7eee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56 year old female is brought into A&amp;E for sudden onset of a central, crushing chest pain, radiating to her neck and left arm. She is diagnosed with an STEMI. On her way to the cardiac intervention suit, she becomes unresponsive and attempts to resuscitate her ar unsuccessful.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likely cause of death in this patient?</a:t>
            </a:r>
            <a:endParaRPr/>
          </a:p>
          <a:p>
            <a:pPr marL="0" lvl="0" indent="0" algn="l" rtl="0">
              <a:spcBef>
                <a:spcPts val="0"/>
              </a:spcBef>
              <a:spcAft>
                <a:spcPts val="0"/>
              </a:spcAft>
              <a:buNone/>
            </a:pPr>
            <a:r>
              <a:rPr lang="en"/>
              <a:t>Arrhythmia</a:t>
            </a:r>
            <a:endParaRPr/>
          </a:p>
          <a:p>
            <a:pPr marL="0" lvl="0" indent="0" algn="l" rtl="0">
              <a:spcBef>
                <a:spcPts val="0"/>
              </a:spcBef>
              <a:spcAft>
                <a:spcPts val="0"/>
              </a:spcAft>
              <a:buNone/>
            </a:pPr>
            <a:endParaRPr/>
          </a:p>
          <a:p>
            <a:pPr marL="0" lvl="0" indent="0" algn="l" rtl="0">
              <a:spcBef>
                <a:spcPts val="0"/>
              </a:spcBef>
              <a:spcAft>
                <a:spcPts val="0"/>
              </a:spcAft>
              <a:buNone/>
            </a:pPr>
            <a:r>
              <a:rPr lang="en"/>
              <a:t>What biochemical marker is most sensitive for diagnosing this condition? </a:t>
            </a:r>
            <a:endParaRPr/>
          </a:p>
          <a:p>
            <a:pPr marL="0" lvl="0" indent="0" algn="l" rtl="0">
              <a:spcBef>
                <a:spcPts val="0"/>
              </a:spcBef>
              <a:spcAft>
                <a:spcPts val="0"/>
              </a:spcAft>
              <a:buNone/>
            </a:pPr>
            <a:r>
              <a:rPr lang="en"/>
              <a:t>Troponin </a:t>
            </a:r>
            <a:endParaRPr/>
          </a:p>
          <a:p>
            <a:pPr marL="0" lvl="0" indent="0" algn="l" rtl="0">
              <a:spcBef>
                <a:spcPts val="0"/>
              </a:spcBef>
              <a:spcAft>
                <a:spcPts val="0"/>
              </a:spcAft>
              <a:buNone/>
            </a:pPr>
            <a:endParaRPr/>
          </a:p>
          <a:p>
            <a:pPr marL="0" lvl="0" indent="0" algn="l" rtl="0">
              <a:spcBef>
                <a:spcPts val="0"/>
              </a:spcBef>
              <a:spcAft>
                <a:spcPts val="0"/>
              </a:spcAft>
              <a:buNone/>
            </a:pPr>
            <a:r>
              <a:rPr lang="en"/>
              <a:t>Had this patient survived the MI, what condition is he at great risk of developing?</a:t>
            </a:r>
            <a:endParaRPr/>
          </a:p>
          <a:p>
            <a:pPr marL="0" lvl="0" indent="0" algn="l" rtl="0">
              <a:spcBef>
                <a:spcPts val="0"/>
              </a:spcBef>
              <a:spcAft>
                <a:spcPts val="0"/>
              </a:spcAft>
              <a:buNone/>
            </a:pPr>
            <a:r>
              <a:rPr lang="en"/>
              <a:t>Congestive heart failure </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40ac7eee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40ac7eee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65 year old male is brought for autopsy after being found unresponsive at home. He has no past medical history on record. On examination of the heart,no abnormalities are noted to the valves, the right atrial thickness is 4mm and the left ventricle is 21 cm.</a:t>
            </a:r>
            <a:endParaRPr/>
          </a:p>
          <a:p>
            <a:pPr marL="0" lvl="0" indent="0" algn="l" rtl="0">
              <a:spcBef>
                <a:spcPts val="0"/>
              </a:spcBef>
              <a:spcAft>
                <a:spcPts val="0"/>
              </a:spcAft>
              <a:buNone/>
            </a:pPr>
            <a:endParaRPr/>
          </a:p>
          <a:p>
            <a:pPr marL="0" lvl="0" indent="0" algn="l" rtl="0">
              <a:spcBef>
                <a:spcPts val="0"/>
              </a:spcBef>
              <a:spcAft>
                <a:spcPts val="0"/>
              </a:spcAft>
              <a:buNone/>
            </a:pPr>
            <a:r>
              <a:rPr lang="en"/>
              <a:t>What underlying condition did this patient likely have?</a:t>
            </a:r>
            <a:endParaRPr/>
          </a:p>
          <a:p>
            <a:pPr marL="0" lvl="0" indent="0" algn="l" rtl="0">
              <a:spcBef>
                <a:spcPts val="0"/>
              </a:spcBef>
              <a:spcAft>
                <a:spcPts val="0"/>
              </a:spcAft>
              <a:buNone/>
            </a:pPr>
            <a:r>
              <a:rPr lang="en"/>
              <a:t>Uncontrolled hypertension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40ac7eeef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40ac7eeef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85 year old female was being treated with palliative care for metastatic breast cancer. She suddenly develops shortness of breath and dies. At autopsy the following is found.</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cause of death?</a:t>
            </a:r>
            <a:endParaRPr/>
          </a:p>
          <a:p>
            <a:pPr marL="0" lvl="0" indent="0" algn="l" rtl="0">
              <a:spcBef>
                <a:spcPts val="0"/>
              </a:spcBef>
              <a:spcAft>
                <a:spcPts val="0"/>
              </a:spcAft>
              <a:buNone/>
            </a:pPr>
            <a:r>
              <a:rPr lang="en"/>
              <a:t>Pulmonary embolism</a:t>
            </a:r>
            <a:endParaRPr/>
          </a:p>
          <a:p>
            <a:pPr marL="0" lvl="0" indent="0" algn="l" rtl="0">
              <a:spcBef>
                <a:spcPts val="0"/>
              </a:spcBef>
              <a:spcAft>
                <a:spcPts val="0"/>
              </a:spcAft>
              <a:buNone/>
            </a:pPr>
            <a:endParaRPr/>
          </a:p>
          <a:p>
            <a:pPr marL="0" lvl="0" indent="0" algn="l" rtl="0">
              <a:spcBef>
                <a:spcPts val="0"/>
              </a:spcBef>
              <a:spcAft>
                <a:spcPts val="0"/>
              </a:spcAft>
              <a:buNone/>
            </a:pPr>
            <a:r>
              <a:rPr lang="en"/>
              <a:t>How can this be differentiated from a postmortem artifact?</a:t>
            </a:r>
            <a:endParaRPr/>
          </a:p>
          <a:p>
            <a:pPr marL="0" lvl="0" indent="0" algn="l" rtl="0">
              <a:spcBef>
                <a:spcPts val="0"/>
              </a:spcBef>
              <a:spcAft>
                <a:spcPts val="0"/>
              </a:spcAft>
              <a:buNone/>
            </a:pPr>
            <a:r>
              <a:rPr lang="en"/>
              <a:t>Lines of Zahn</a:t>
            </a:r>
            <a:endParaRPr/>
          </a:p>
          <a:p>
            <a:pPr marL="0" lvl="0" indent="0" algn="l" rtl="0">
              <a:spcBef>
                <a:spcPts val="0"/>
              </a:spcBef>
              <a:spcAft>
                <a:spcPts val="0"/>
              </a:spcAft>
              <a:buNone/>
            </a:pPr>
            <a:endParaRPr/>
          </a:p>
          <a:p>
            <a:pPr marL="0" lvl="0" indent="0" algn="l" rtl="0">
              <a:spcBef>
                <a:spcPts val="0"/>
              </a:spcBef>
              <a:spcAft>
                <a:spcPts val="0"/>
              </a:spcAft>
              <a:buNone/>
            </a:pPr>
            <a:r>
              <a:rPr lang="en"/>
              <a:t>What are risk factors for this disease?</a:t>
            </a:r>
            <a:endParaRPr/>
          </a:p>
          <a:p>
            <a:pPr marL="0" lvl="0" indent="0" algn="l" rtl="0">
              <a:spcBef>
                <a:spcPts val="0"/>
              </a:spcBef>
              <a:spcAft>
                <a:spcPts val="0"/>
              </a:spcAft>
              <a:buNone/>
            </a:pPr>
            <a:r>
              <a:rPr lang="en"/>
              <a:t>Virchow’s triad- Stasis, endothelial injury, hypercoagulable state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40ac7eeef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40ac7eeef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60 year old male is brought in for sudden onset of severe abdominal pain. On presentation he is in severe shock. Resuscitation is attempted however the patient eventually dies. At autopsy the following is found along with a large volume of clotted blood in the abdomen.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likely cause of death?</a:t>
            </a:r>
            <a:endParaRPr/>
          </a:p>
          <a:p>
            <a:pPr marL="0" lvl="0" indent="0" algn="l" rtl="0">
              <a:spcBef>
                <a:spcPts val="0"/>
              </a:spcBef>
              <a:spcAft>
                <a:spcPts val="0"/>
              </a:spcAft>
              <a:buNone/>
            </a:pPr>
            <a:r>
              <a:rPr lang="en"/>
              <a:t>Ruptured AAA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b1c9763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b1c9763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40ac7eeef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40ac7eeef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50 year old female admitted for fever and confusion. Blood cultures done return positive for Strep viridans and she is started on antibiotic therapy. Three days after admission, she develops of uncontrolled seizures and eventually dies. At autopsy the following is found.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diagnosis?</a:t>
            </a:r>
            <a:endParaRPr/>
          </a:p>
          <a:p>
            <a:pPr marL="0" lvl="0" indent="0" algn="l" rtl="0">
              <a:spcBef>
                <a:spcPts val="0"/>
              </a:spcBef>
              <a:spcAft>
                <a:spcPts val="0"/>
              </a:spcAft>
              <a:buNone/>
            </a:pPr>
            <a:r>
              <a:rPr lang="en"/>
              <a:t>INfective endocarditis</a:t>
            </a:r>
            <a:endParaRPr/>
          </a:p>
          <a:p>
            <a:pPr marL="0" lvl="0" indent="0" algn="l" rtl="0">
              <a:spcBef>
                <a:spcPts val="0"/>
              </a:spcBef>
              <a:spcAft>
                <a:spcPts val="0"/>
              </a:spcAft>
              <a:buNone/>
            </a:pPr>
            <a:endParaRPr/>
          </a:p>
          <a:p>
            <a:pPr marL="0" lvl="0" indent="0" algn="l" rtl="0">
              <a:spcBef>
                <a:spcPts val="0"/>
              </a:spcBef>
              <a:spcAft>
                <a:spcPts val="0"/>
              </a:spcAft>
              <a:buNone/>
            </a:pPr>
            <a:r>
              <a:rPr lang="en"/>
              <a:t>What was the likely cause of this patients seizures?</a:t>
            </a:r>
            <a:endParaRPr/>
          </a:p>
          <a:p>
            <a:pPr marL="0" lvl="0" indent="0" algn="l" rtl="0">
              <a:spcBef>
                <a:spcPts val="0"/>
              </a:spcBef>
              <a:spcAft>
                <a:spcPts val="0"/>
              </a:spcAft>
              <a:buNone/>
            </a:pPr>
            <a:r>
              <a:rPr lang="en"/>
              <a:t>Septic emboli to the brain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940ac7eeef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940ac7eeef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30 year old male presents with SOB and central chest pain. The chest pain is worse with leaning back, and significantly relieved by leaning forward. His Trop at presentation is significantly elevated and the repeat 4 hours later, is as elevated as the first. The patient eventually develops an arrhythmia and dies. The following is found at autopsy.</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diagnosis?</a:t>
            </a:r>
            <a:endParaRPr/>
          </a:p>
          <a:p>
            <a:pPr marL="0" lvl="0" indent="0" algn="l" rtl="0">
              <a:spcBef>
                <a:spcPts val="0"/>
              </a:spcBef>
              <a:spcAft>
                <a:spcPts val="0"/>
              </a:spcAft>
              <a:buNone/>
            </a:pPr>
            <a:r>
              <a:rPr lang="en"/>
              <a:t>Fibrinoid pericarditis</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the most common cause of this condition?</a:t>
            </a:r>
            <a:endParaRPr/>
          </a:p>
          <a:p>
            <a:pPr marL="0" lvl="0" indent="0" algn="l" rtl="0">
              <a:spcBef>
                <a:spcPts val="0"/>
              </a:spcBef>
              <a:spcAft>
                <a:spcPts val="0"/>
              </a:spcAft>
              <a:buNone/>
            </a:pPr>
            <a:r>
              <a:rPr lang="en"/>
              <a:t>Viral infection (Coxsackievirus)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b1c97636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b1c97636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760a784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760a784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b1c9763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b1c9763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b1c97636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b1c97636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92d63535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92d63535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b1c97636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b1c97636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b1c97636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b1c97636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Hyaline arteriolosclerosis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GB"/>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6/16/21</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r>
              <a:rPr lang="en-US"/>
              <a:t>
              </a:t>
            </a:r>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97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6/16/21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54896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6/16/21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58388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9822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6/16/21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24072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GB"/>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6/16/21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9141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6/16/21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656348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6/16/21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29629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6/16/21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233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6/16/21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4175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GB"/>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6/16/21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24941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B16C4C9A-3960-41CF-A4E9-2A8FB932454B}" type="datetimeFigureOut">
              <a:rPr lang="en-US" smtClean="0"/>
              <a:t>6/16/21</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992171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3CBC1C18-307B-4F68-A007-B5B542270E8D}" type="datetimeFigureOut">
              <a:rPr lang="en-US" smtClean="0"/>
              <a:t>6/16/21</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0949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Blood Vessel and Cardiac Pathology </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By: Dr. Anton Small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45 year old male comes to A&amp;E with the complaint of severe headache and reports of twisting to the face. He reports the headache is a bilateral throbbing headache, that started yesterday evening and persisted into today. His wife noticed his face looks asymmetrical this morning and told him to go to the emergency. He has no past medical history but has a 20 pack year smoking history. His vitals are BP 194/120, pulse 84, RR 20 and SpO2 is 99% on room air. On examination you see an obese male in nil distress, physical exam is unremarkable with no neurological deficits noted. </a:t>
            </a:r>
          </a:p>
          <a:p>
            <a:pPr marL="0" lvl="0" indent="0" algn="l" rtl="0">
              <a:spcBef>
                <a:spcPts val="0"/>
              </a:spcBef>
              <a:spcAft>
                <a:spcPts val="0"/>
              </a:spcAft>
              <a:buNone/>
            </a:pPr>
            <a:endParaRPr dirty="0"/>
          </a:p>
          <a:p>
            <a:pPr lvl="0"/>
            <a:r>
              <a:rPr lang="en-JM" dirty="0"/>
              <a:t>What is the likely diagnosis?</a:t>
            </a:r>
          </a:p>
          <a:p>
            <a:pPr lvl="0"/>
            <a:r>
              <a:rPr lang="en-JM" dirty="0"/>
              <a:t>What are some of the secondary causes of hypertension?</a:t>
            </a:r>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1"/>
          <p:cNvSpPr txBox="1">
            <a:spLocks noGrp="1"/>
          </p:cNvSpPr>
          <p:nvPr>
            <p:ph type="body" idx="1"/>
          </p:nvPr>
        </p:nvSpPr>
        <p:spPr>
          <a:xfrm>
            <a:off x="311700" y="1152475"/>
            <a:ext cx="4846761"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Hypertensive emergency presenting with Transient Ischemic Attack</a:t>
            </a:r>
          </a:p>
          <a:p>
            <a:pPr marL="457200" lvl="0" indent="-342900" algn="l" rtl="0">
              <a:spcBef>
                <a:spcPts val="0"/>
              </a:spcBef>
              <a:spcAft>
                <a:spcPts val="0"/>
              </a:spcAft>
              <a:buSzPts val="1800"/>
              <a:buChar char="●"/>
            </a:pPr>
            <a:endParaRPr lang="en-US" dirty="0"/>
          </a:p>
          <a:p>
            <a:pPr marL="457200" lvl="0" indent="-342900" algn="l" rtl="0">
              <a:spcBef>
                <a:spcPts val="0"/>
              </a:spcBef>
              <a:spcAft>
                <a:spcPts val="0"/>
              </a:spcAft>
              <a:buSzPts val="1800"/>
              <a:buChar char="●"/>
            </a:pPr>
            <a:endParaRPr dirty="0"/>
          </a:p>
        </p:txBody>
      </p:sp>
      <p:pic>
        <p:nvPicPr>
          <p:cNvPr id="3" name="Picture 2">
            <a:extLst>
              <a:ext uri="{FF2B5EF4-FFF2-40B4-BE49-F238E27FC236}">
                <a16:creationId xmlns:a16="http://schemas.microsoft.com/office/drawing/2014/main" id="{7976CA3A-FFDE-664E-A6D7-625AAFA7DDCF}"/>
              </a:ext>
            </a:extLst>
          </p:cNvPr>
          <p:cNvPicPr>
            <a:picLocks noChangeAspect="1"/>
          </p:cNvPicPr>
          <p:nvPr/>
        </p:nvPicPr>
        <p:blipFill>
          <a:blip r:embed="rId3"/>
          <a:stretch>
            <a:fillRect/>
          </a:stretch>
        </p:blipFill>
        <p:spPr>
          <a:xfrm>
            <a:off x="5158461" y="0"/>
            <a:ext cx="3985539"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 65 year old male presents for a routine medical check up. He has been in good health apart from hypertension managed on enalapril as well as a 30 pack year smoking history however he quit smoking 10 years now. On physical you note a middle line mass, that is pulsatile as well as expansile. Shortly after examination he com</a:t>
            </a:r>
            <a:r>
              <a:rPr lang="en-JM" dirty="0"/>
              <a:t>pl</a:t>
            </a:r>
            <a:r>
              <a:rPr lang="en" dirty="0" err="1"/>
              <a:t>ains</a:t>
            </a:r>
            <a:r>
              <a:rPr lang="en" dirty="0"/>
              <a:t> of numbness and tingling to his right leg. On examination, he right </a:t>
            </a:r>
            <a:r>
              <a:rPr lang="en" dirty="0" err="1"/>
              <a:t>dosalis</a:t>
            </a:r>
            <a:r>
              <a:rPr lang="en" dirty="0"/>
              <a:t> </a:t>
            </a:r>
            <a:r>
              <a:rPr lang="en" dirty="0" err="1"/>
              <a:t>paedis</a:t>
            </a:r>
            <a:r>
              <a:rPr lang="en" dirty="0"/>
              <a:t> pulse is weaker than the left. </a:t>
            </a:r>
          </a:p>
          <a:p>
            <a:pPr marL="0" lvl="0" indent="0" algn="l" rtl="0">
              <a:spcBef>
                <a:spcPts val="0"/>
              </a:spcBef>
              <a:spcAft>
                <a:spcPts val="1600"/>
              </a:spcAft>
              <a:buNone/>
            </a:pPr>
            <a:r>
              <a:rPr lang="en" dirty="0"/>
              <a:t>What is the likely diagnosis?</a:t>
            </a:r>
          </a:p>
          <a:p>
            <a:pPr marL="0" lvl="0" indent="0" algn="l" rtl="0">
              <a:spcBef>
                <a:spcPts val="0"/>
              </a:spcBef>
              <a:spcAft>
                <a:spcPts val="1600"/>
              </a:spcAft>
              <a:buNone/>
            </a:pPr>
            <a:r>
              <a:rPr lang="en" dirty="0"/>
              <a:t>What complication has he likely developed after his initial examination? </a:t>
            </a:r>
          </a:p>
          <a:p>
            <a:pPr marL="0" lvl="0" indent="0" algn="l" rtl="0">
              <a:spcBef>
                <a:spcPts val="0"/>
              </a:spcBef>
              <a:spcAft>
                <a:spcPts val="16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Aneurysm </a:t>
            </a:r>
            <a:endParaRPr/>
          </a:p>
        </p:txBody>
      </p:sp>
      <p:sp>
        <p:nvSpPr>
          <p:cNvPr id="123" name="Google Shape;123;p2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Abnormal dilation of a blood vessel of the heart</a:t>
            </a:r>
          </a:p>
          <a:p>
            <a:pPr marL="457200" lvl="0" indent="-342900" algn="l" rtl="0">
              <a:spcBef>
                <a:spcPts val="0"/>
              </a:spcBef>
              <a:spcAft>
                <a:spcPts val="0"/>
              </a:spcAft>
              <a:buSzPts val="1800"/>
              <a:buChar char="●"/>
            </a:pPr>
            <a:r>
              <a:rPr lang="en" dirty="0"/>
              <a:t>Acute limb ischemia </a:t>
            </a:r>
            <a:endParaRPr dirty="0"/>
          </a:p>
          <a:p>
            <a:pPr marL="457200" lvl="0" indent="0" algn="l" rtl="0">
              <a:spcBef>
                <a:spcPts val="1600"/>
              </a:spcBef>
              <a:spcAft>
                <a:spcPts val="1600"/>
              </a:spcAft>
              <a:buNone/>
            </a:pPr>
            <a:endParaRPr dirty="0"/>
          </a:p>
        </p:txBody>
      </p:sp>
      <p:pic>
        <p:nvPicPr>
          <p:cNvPr id="124" name="Google Shape;124;p24"/>
          <p:cNvPicPr preferRelativeResize="0"/>
          <p:nvPr/>
        </p:nvPicPr>
        <p:blipFill>
          <a:blip r:embed="rId3">
            <a:alphaModFix/>
          </a:blip>
          <a:stretch>
            <a:fillRect/>
          </a:stretch>
        </p:blipFill>
        <p:spPr>
          <a:xfrm>
            <a:off x="884275" y="2174975"/>
            <a:ext cx="7173202" cy="269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r="-12637" b="-6303"/>
          <a:stretch/>
        </p:blipFill>
        <p:spPr>
          <a:xfrm>
            <a:off x="0" y="0"/>
            <a:ext cx="4572000" cy="5534140"/>
          </a:xfrm>
          <a:prstGeom prst="rect">
            <a:avLst/>
          </a:prstGeom>
          <a:noFill/>
          <a:ln>
            <a:noFill/>
          </a:ln>
        </p:spPr>
      </p:pic>
      <p:pic>
        <p:nvPicPr>
          <p:cNvPr id="130" name="Google Shape;130;p25"/>
          <p:cNvPicPr preferRelativeResize="0"/>
          <p:nvPr/>
        </p:nvPicPr>
        <p:blipFill>
          <a:blip r:embed="rId4">
            <a:alphaModFix/>
          </a:blip>
          <a:stretch>
            <a:fillRect/>
          </a:stretch>
        </p:blipFill>
        <p:spPr>
          <a:xfrm>
            <a:off x="4442900" y="0"/>
            <a:ext cx="4701101" cy="5240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Pathogenesis </a:t>
            </a:r>
            <a:endParaRPr/>
          </a:p>
        </p:txBody>
      </p:sp>
      <p:sp>
        <p:nvSpPr>
          <p:cNvPr id="136" name="Google Shape;136;p26"/>
          <p:cNvSpPr txBox="1">
            <a:spLocks noGrp="1"/>
          </p:cNvSpPr>
          <p:nvPr>
            <p:ph type="body" idx="1"/>
          </p:nvPr>
        </p:nvSpPr>
        <p:spPr>
          <a:xfrm>
            <a:off x="86175" y="1152475"/>
            <a:ext cx="4287900" cy="3769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Coronary atheromatous plaque undergoes fissuring, rupture or hemorrhage</a:t>
            </a:r>
            <a:endParaRPr sz="1700"/>
          </a:p>
          <a:p>
            <a:pPr marL="457200" lvl="0" indent="-336550" algn="l" rtl="0">
              <a:spcBef>
                <a:spcPts val="0"/>
              </a:spcBef>
              <a:spcAft>
                <a:spcPts val="0"/>
              </a:spcAft>
              <a:buSzPts val="1700"/>
              <a:buChar char="●"/>
            </a:pPr>
            <a:r>
              <a:rPr lang="en" sz="1700"/>
              <a:t>Subendothelial collagen and necrotic plaque contents cause platelet adhesion</a:t>
            </a:r>
            <a:endParaRPr sz="1700"/>
          </a:p>
          <a:p>
            <a:pPr marL="457200" lvl="0" indent="-336550" algn="l" rtl="0">
              <a:spcBef>
                <a:spcPts val="0"/>
              </a:spcBef>
              <a:spcAft>
                <a:spcPts val="0"/>
              </a:spcAft>
              <a:buSzPts val="1700"/>
              <a:buChar char="●"/>
            </a:pPr>
            <a:r>
              <a:rPr lang="en" sz="1700"/>
              <a:t>Platelets release granules which lead to platelet aggregation  </a:t>
            </a:r>
            <a:endParaRPr sz="1700"/>
          </a:p>
          <a:p>
            <a:pPr marL="457200" lvl="0" indent="-336550" algn="l" rtl="0">
              <a:spcBef>
                <a:spcPts val="0"/>
              </a:spcBef>
              <a:spcAft>
                <a:spcPts val="0"/>
              </a:spcAft>
              <a:buSzPts val="1700"/>
              <a:buChar char="●"/>
            </a:pPr>
            <a:r>
              <a:rPr lang="en" sz="1700"/>
              <a:t>Mediators from platelets cause vasospasm</a:t>
            </a:r>
            <a:endParaRPr sz="1700"/>
          </a:p>
          <a:p>
            <a:pPr marL="457200" lvl="0" indent="-336550" algn="l" rtl="0">
              <a:spcBef>
                <a:spcPts val="0"/>
              </a:spcBef>
              <a:spcAft>
                <a:spcPts val="0"/>
              </a:spcAft>
              <a:buSzPts val="1700"/>
              <a:buChar char="●"/>
            </a:pPr>
            <a:r>
              <a:rPr lang="en" sz="1700"/>
              <a:t>Tissue factors trigger the coagulation cascade worsening the thrombus </a:t>
            </a:r>
            <a:endParaRPr sz="1700"/>
          </a:p>
        </p:txBody>
      </p:sp>
      <p:pic>
        <p:nvPicPr>
          <p:cNvPr id="137" name="Google Shape;137;p26"/>
          <p:cNvPicPr preferRelativeResize="0"/>
          <p:nvPr/>
        </p:nvPicPr>
        <p:blipFill>
          <a:blip r:embed="rId3">
            <a:alphaModFix/>
          </a:blip>
          <a:stretch>
            <a:fillRect/>
          </a:stretch>
        </p:blipFill>
        <p:spPr>
          <a:xfrm>
            <a:off x="4374145" y="-75375"/>
            <a:ext cx="476986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7"/>
          <p:cNvPicPr preferRelativeResize="0"/>
          <p:nvPr/>
        </p:nvPicPr>
        <p:blipFill>
          <a:blip r:embed="rId3">
            <a:alphaModFix/>
          </a:blip>
          <a:stretch>
            <a:fillRect/>
          </a:stretch>
        </p:blipFill>
        <p:spPr>
          <a:xfrm>
            <a:off x="0" y="445030"/>
            <a:ext cx="9143998" cy="45527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28"/>
          <p:cNvPicPr preferRelativeResize="0"/>
          <p:nvPr/>
        </p:nvPicPr>
        <p:blipFill>
          <a:blip r:embed="rId3">
            <a:alphaModFix/>
          </a:blip>
          <a:stretch>
            <a:fillRect/>
          </a:stretch>
        </p:blipFill>
        <p:spPr>
          <a:xfrm>
            <a:off x="536399" y="445025"/>
            <a:ext cx="6929075" cy="461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8" name="Google Shape;158;p29"/>
          <p:cNvPicPr preferRelativeResize="0"/>
          <p:nvPr/>
        </p:nvPicPr>
        <p:blipFill>
          <a:blip r:embed="rId3">
            <a:alphaModFix/>
          </a:blip>
          <a:stretch>
            <a:fillRect/>
          </a:stretch>
        </p:blipFill>
        <p:spPr>
          <a:xfrm>
            <a:off x="956183" y="0"/>
            <a:ext cx="7231634"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5" name="Google Shape;165;p30"/>
          <p:cNvPicPr preferRelativeResize="0"/>
          <p:nvPr/>
        </p:nvPicPr>
        <p:blipFill>
          <a:blip r:embed="rId3">
            <a:alphaModFix/>
          </a:blip>
          <a:stretch>
            <a:fillRect/>
          </a:stretch>
        </p:blipFill>
        <p:spPr>
          <a:xfrm>
            <a:off x="1507001" y="0"/>
            <a:ext cx="4310484"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56 year old man comes into A&amp;E with a complaint of crushing central chest pain that started 1 hours ago. He states that he has never experienced anything like this before. The pain started while he was washing his car, rated a 10/10 and radiates to his left shoulder and neck. He has a history of hypertension, however does not take his medication regularly, and has a 20 pack year smoking history. On examination you see an overweight male in painful distress and dyspneic. His vitals are BP 148/100, pulse 102, SpO2 99% on room air and RR of 24.The remainder of his physical exam is unremarkable. He is started on aspirin, GTN, clopidogrel, beta blockers and heparin. ECG done shows no T-wave or ST-segment abnormalities. Troponin levels taken off at presentation are 50 and repeat in 4 hours is 99. (Range &lt;10 low risk, 10-99 moderate risk, &gt;99 high risk).</a:t>
            </a:r>
            <a:endParaRPr dirty="0"/>
          </a:p>
          <a:p>
            <a:pPr marL="0" lvl="0" indent="0" algn="l" rtl="0">
              <a:spcBef>
                <a:spcPts val="0"/>
              </a:spcBef>
              <a:spcAft>
                <a:spcPts val="0"/>
              </a:spcAft>
              <a:buNone/>
            </a:pPr>
            <a:endParaRPr sz="1100" dirty="0">
              <a:solidFill>
                <a:srgbClr val="999999"/>
              </a:solidFill>
            </a:endParaRPr>
          </a:p>
          <a:p>
            <a:pPr marL="0" lvl="0" indent="0" algn="l" rtl="0">
              <a:spcBef>
                <a:spcPts val="0"/>
              </a:spcBef>
              <a:spcAft>
                <a:spcPts val="1600"/>
              </a:spcAft>
              <a:buNone/>
            </a:pPr>
            <a:endParaRPr sz="1100" dirty="0">
              <a:solidFill>
                <a:srgbClr val="99999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2" name="Google Shape;172;p31"/>
          <p:cNvPicPr preferRelativeResize="0"/>
          <p:nvPr/>
        </p:nvPicPr>
        <p:blipFill>
          <a:blip r:embed="rId3">
            <a:alphaModFix/>
          </a:blip>
          <a:stretch>
            <a:fillRect/>
          </a:stretch>
        </p:blipFill>
        <p:spPr>
          <a:xfrm>
            <a:off x="930724" y="152400"/>
            <a:ext cx="7151926" cy="48483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9" name="Google Shape;179;p32"/>
          <p:cNvPicPr preferRelativeResize="0"/>
          <p:nvPr/>
        </p:nvPicPr>
        <p:blipFill>
          <a:blip r:embed="rId3">
            <a:alphaModFix/>
          </a:blip>
          <a:stretch>
            <a:fillRect/>
          </a:stretch>
        </p:blipFill>
        <p:spPr>
          <a:xfrm>
            <a:off x="650825" y="467438"/>
            <a:ext cx="8134800" cy="4208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6" name="Google Shape;186;p33"/>
          <p:cNvPicPr preferRelativeResize="0"/>
          <p:nvPr/>
        </p:nvPicPr>
        <p:blipFill>
          <a:blip r:embed="rId3">
            <a:alphaModFix/>
          </a:blip>
          <a:stretch>
            <a:fillRect/>
          </a:stretch>
        </p:blipFill>
        <p:spPr>
          <a:xfrm>
            <a:off x="1145350" y="386755"/>
            <a:ext cx="6540749" cy="4269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3" name="Google Shape;193;p34"/>
          <p:cNvPicPr preferRelativeResize="0"/>
          <p:nvPr/>
        </p:nvPicPr>
        <p:blipFill>
          <a:blip r:embed="rId3">
            <a:alphaModFix/>
          </a:blip>
          <a:stretch>
            <a:fillRect/>
          </a:stretch>
        </p:blipFill>
        <p:spPr>
          <a:xfrm>
            <a:off x="1728402" y="0"/>
            <a:ext cx="3368024"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999999"/>
              </a:buClr>
              <a:buSzPts val="1500"/>
              <a:buAutoNum type="arabicPeriod"/>
            </a:pPr>
            <a:r>
              <a:rPr lang="en" sz="1500" dirty="0"/>
              <a:t>What was the initial lesion that led to the pathogenesis of this patient's condition?</a:t>
            </a:r>
            <a:endParaRPr sz="1500" dirty="0"/>
          </a:p>
          <a:p>
            <a:pPr marL="457200" lvl="0" indent="-323850" algn="l" rtl="0">
              <a:spcBef>
                <a:spcPts val="0"/>
              </a:spcBef>
              <a:spcAft>
                <a:spcPts val="0"/>
              </a:spcAft>
              <a:buClr>
                <a:srgbClr val="999999"/>
              </a:buClr>
              <a:buSzPts val="1500"/>
              <a:buAutoNum type="arabicPeriod"/>
            </a:pPr>
            <a:r>
              <a:rPr lang="en" sz="1500" dirty="0"/>
              <a:t>What are the modifiable risk factors for this condition?</a:t>
            </a:r>
            <a:endParaRPr sz="1500" dirty="0"/>
          </a:p>
          <a:p>
            <a:pPr marL="457200" lvl="0" indent="-323850" algn="l" rtl="0">
              <a:spcBef>
                <a:spcPts val="0"/>
              </a:spcBef>
              <a:spcAft>
                <a:spcPts val="0"/>
              </a:spcAft>
              <a:buClr>
                <a:srgbClr val="999999"/>
              </a:buClr>
              <a:buSzPts val="1500"/>
              <a:buAutoNum type="arabicPeriod"/>
            </a:pPr>
            <a:r>
              <a:rPr lang="en" sz="1500" dirty="0"/>
              <a:t>Three days after admission the patient develops new chest pain. Physical exam reveals muffled heart sounds, with no increased JVD and a scratching like sound on auscultation of the heart. What is the likely diagnosis?</a:t>
            </a:r>
            <a:endParaRPr sz="1500" dirty="0"/>
          </a:p>
          <a:p>
            <a:pPr marL="457200" lvl="0" indent="-323850" algn="l" rtl="0">
              <a:spcBef>
                <a:spcPts val="0"/>
              </a:spcBef>
              <a:spcAft>
                <a:spcPts val="0"/>
              </a:spcAft>
              <a:buClr>
                <a:srgbClr val="999999"/>
              </a:buClr>
              <a:buSzPts val="1500"/>
              <a:buAutoNum type="arabicPeriod"/>
            </a:pPr>
            <a:r>
              <a:rPr lang="en" sz="1500" dirty="0"/>
              <a:t>On day 3, the patient develops new onset of chest pain, SOB and palpitations. What blood test can be done to determine if the patient is having another occurrence of the disease?</a:t>
            </a:r>
            <a:endParaRPr sz="1500" dirty="0"/>
          </a:p>
          <a:p>
            <a:pPr marL="457200" lvl="0" indent="-323850" algn="l" rtl="0">
              <a:spcBef>
                <a:spcPts val="0"/>
              </a:spcBef>
              <a:spcAft>
                <a:spcPts val="0"/>
              </a:spcAft>
              <a:buClr>
                <a:srgbClr val="999999"/>
              </a:buClr>
              <a:buSzPts val="1500"/>
              <a:buAutoNum type="arabicPeriod"/>
            </a:pPr>
            <a:r>
              <a:rPr lang="en" sz="1500" dirty="0"/>
              <a:t>On day 7 the patient develops an arrhythmia and dies. What will the likely gross and microscopic changes of the heart be?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BC6D-5676-6045-ADC2-B58A45980EE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A98C8A7-A1FF-AE4B-BB43-1C54AB58AA25}"/>
              </a:ext>
            </a:extLst>
          </p:cNvPr>
          <p:cNvSpPr>
            <a:spLocks noGrp="1"/>
          </p:cNvSpPr>
          <p:nvPr>
            <p:ph type="body" idx="1"/>
          </p:nvPr>
        </p:nvSpPr>
        <p:spPr/>
        <p:txBody>
          <a:bodyPr/>
          <a:lstStyle/>
          <a:p>
            <a:pPr>
              <a:buFont typeface="+mj-lt"/>
              <a:buAutoNum type="arabicPeriod"/>
            </a:pPr>
            <a:r>
              <a:rPr lang="en-JM" dirty="0"/>
              <a:t>Endothelial injury/dysfunction. </a:t>
            </a:r>
          </a:p>
          <a:p>
            <a:pPr>
              <a:buFont typeface="+mj-lt"/>
              <a:buAutoNum type="arabicPeriod"/>
            </a:pPr>
            <a:r>
              <a:rPr lang="en-JM" dirty="0"/>
              <a:t>Hypertension, diabetes, </a:t>
            </a:r>
            <a:r>
              <a:rPr lang="en-JM" dirty="0" err="1"/>
              <a:t>dyslipidemia</a:t>
            </a:r>
            <a:r>
              <a:rPr lang="en-JM" dirty="0"/>
              <a:t>, smoking </a:t>
            </a:r>
          </a:p>
          <a:p>
            <a:pPr>
              <a:buFont typeface="+mj-lt"/>
              <a:buAutoNum type="arabicPeriod"/>
            </a:pPr>
            <a:r>
              <a:rPr lang="en-JM" dirty="0"/>
              <a:t>Fibrinous pericarditis </a:t>
            </a:r>
          </a:p>
          <a:p>
            <a:pPr>
              <a:buFont typeface="+mj-lt"/>
              <a:buAutoNum type="arabicPeriod"/>
            </a:pPr>
            <a:r>
              <a:rPr lang="en-JM" dirty="0"/>
              <a:t>CK-MB</a:t>
            </a:r>
          </a:p>
          <a:p>
            <a:pPr>
              <a:buFont typeface="+mj-lt"/>
              <a:buAutoNum type="arabicPeriod"/>
            </a:pPr>
            <a:r>
              <a:rPr lang="en-JM" dirty="0"/>
              <a:t>In the infarcted section: gross- yellow pallor, micro- invasion with macrophages</a:t>
            </a:r>
          </a:p>
          <a:p>
            <a:pPr marL="114300" indent="0">
              <a:buNone/>
            </a:pPr>
            <a:endParaRPr lang="en-JM" dirty="0"/>
          </a:p>
          <a:p>
            <a:pPr>
              <a:buFont typeface="+mj-lt"/>
              <a:buAutoNum type="arabicPeriod"/>
            </a:pPr>
            <a:endParaRPr lang="en-US" dirty="0"/>
          </a:p>
        </p:txBody>
      </p:sp>
    </p:spTree>
    <p:extLst>
      <p:ext uri="{BB962C8B-B14F-4D97-AF65-F5344CB8AC3E}">
        <p14:creationId xmlns:p14="http://schemas.microsoft.com/office/powerpoint/2010/main" val="148804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4" name="Google Shape;74;p16"/>
          <p:cNvPicPr preferRelativeResize="0"/>
          <p:nvPr/>
        </p:nvPicPr>
        <p:blipFill>
          <a:blip r:embed="rId3">
            <a:alphaModFix/>
          </a:blip>
          <a:stretch>
            <a:fillRect/>
          </a:stretch>
        </p:blipFill>
        <p:spPr>
          <a:xfrm>
            <a:off x="1533525" y="290513"/>
            <a:ext cx="6076950" cy="4562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0" name="Google Shape;80;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65 year old female comes to A&amp;E with sudden onset of painless loss of vision to the right eye. She has a 1 year history of headaches, mainly to the right side, as well as a cramping jaw pain that occurs with chewing and relieved when she stops chewing. Her past medical history is only significant for polymyalgia rheumatica</a:t>
            </a:r>
            <a:endParaRPr/>
          </a:p>
          <a:p>
            <a:pPr marL="0" lvl="0" indent="0" algn="l" rtl="0">
              <a:spcBef>
                <a:spcPts val="1600"/>
              </a:spcBef>
              <a:spcAft>
                <a:spcPts val="0"/>
              </a:spcAft>
              <a:buNone/>
            </a:pPr>
            <a:r>
              <a:rPr lang="en"/>
              <a:t>What test would confirm the diagnosis?</a:t>
            </a:r>
            <a:endParaRPr/>
          </a:p>
          <a:p>
            <a:pPr marL="0" lvl="0" indent="0" algn="l" rtl="0">
              <a:spcBef>
                <a:spcPts val="1600"/>
              </a:spcBef>
              <a:spcAft>
                <a:spcPts val="0"/>
              </a:spcAft>
              <a:buNone/>
            </a:pPr>
            <a:r>
              <a:rPr lang="en"/>
              <a:t>What would this test show?</a:t>
            </a:r>
            <a:endParaRPr/>
          </a:p>
          <a:p>
            <a:pPr marL="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C223-BC3B-2346-9103-48576175116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846EEC5-D25F-594F-9967-57632429C01B}"/>
              </a:ext>
            </a:extLst>
          </p:cNvPr>
          <p:cNvSpPr>
            <a:spLocks noGrp="1"/>
          </p:cNvSpPr>
          <p:nvPr>
            <p:ph type="body" idx="1"/>
          </p:nvPr>
        </p:nvSpPr>
        <p:spPr/>
        <p:txBody>
          <a:bodyPr/>
          <a:lstStyle/>
          <a:p>
            <a:r>
              <a:rPr lang="en-US" dirty="0"/>
              <a:t>Temporal Artery biopsy</a:t>
            </a:r>
          </a:p>
          <a:p>
            <a:r>
              <a:rPr lang="en-US" dirty="0"/>
              <a:t>Granulomatous infiltration of the vessel wall, usually with multinucleated giant cells</a:t>
            </a:r>
          </a:p>
        </p:txBody>
      </p:sp>
    </p:spTree>
    <p:extLst>
      <p:ext uri="{BB962C8B-B14F-4D97-AF65-F5344CB8AC3E}">
        <p14:creationId xmlns:p14="http://schemas.microsoft.com/office/powerpoint/2010/main" val="147595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 4 year old girl comes to A&amp;E with a 9 day history of fever measured between 38-39</a:t>
            </a:r>
            <a:r>
              <a:rPr lang="en" baseline="30000" dirty="0"/>
              <a:t>o</a:t>
            </a:r>
            <a:r>
              <a:rPr lang="en" dirty="0"/>
              <a:t>C by the mother each day. Over the past few days she has developed a rash that started on the truck and spread to the limbs, as well as dryness and cracking to the lips and tongue, and mother finds the tongue looks like a strawberry. On examination you note erythema to the mouth as well as cracking to the lips, bilateral conjunctivitis as well as cervical lymphadenopathy. </a:t>
            </a:r>
          </a:p>
          <a:p>
            <a:pPr marL="0" lvl="0" indent="0" algn="l" rtl="0">
              <a:spcBef>
                <a:spcPts val="0"/>
              </a:spcBef>
              <a:spcAft>
                <a:spcPts val="1600"/>
              </a:spcAft>
              <a:buNone/>
            </a:pPr>
            <a:r>
              <a:rPr lang="en" dirty="0"/>
              <a:t>What is the likely diagnosis?</a:t>
            </a:r>
          </a:p>
          <a:p>
            <a:pPr marL="0" lvl="0" indent="0" algn="l" rtl="0">
              <a:spcBef>
                <a:spcPts val="0"/>
              </a:spcBef>
              <a:spcAft>
                <a:spcPts val="1600"/>
              </a:spcAft>
              <a:buNone/>
            </a:pPr>
            <a:r>
              <a:rPr lang="en" dirty="0"/>
              <a:t>How would you manage this condition?</a:t>
            </a:r>
          </a:p>
          <a:p>
            <a:pPr marL="0" lvl="0" indent="0" algn="l" rtl="0">
              <a:spcBef>
                <a:spcPts val="0"/>
              </a:spcBef>
              <a:spcAft>
                <a:spcPts val="1600"/>
              </a:spcAft>
              <a:buNone/>
            </a:pPr>
            <a:r>
              <a:rPr lang="en" dirty="0"/>
              <a:t>W</a:t>
            </a:r>
            <a:r>
              <a:rPr lang="en-JM" dirty="0"/>
              <a:t>h</a:t>
            </a:r>
            <a:r>
              <a:rPr lang="en" dirty="0"/>
              <a:t>at is a feared adverse reaction to </a:t>
            </a:r>
            <a:r>
              <a:rPr lang="en" dirty="0" err="1"/>
              <a:t>treatmeant</a:t>
            </a:r>
            <a:r>
              <a:rPr lang="en" dirty="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Kawasaki Disease </a:t>
            </a:r>
            <a:endParaRPr/>
          </a:p>
        </p:txBody>
      </p:sp>
      <p:sp>
        <p:nvSpPr>
          <p:cNvPr id="92" name="Google Shape;92;p1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Asians&gt;Blacks&gt;Caucasians</a:t>
            </a:r>
            <a:endParaRPr dirty="0"/>
          </a:p>
          <a:p>
            <a:pPr marL="457200" lvl="0" indent="-342900" algn="l" rtl="0">
              <a:spcBef>
                <a:spcPts val="0"/>
              </a:spcBef>
              <a:spcAft>
                <a:spcPts val="0"/>
              </a:spcAft>
              <a:buSzPts val="1800"/>
              <a:buChar char="●"/>
            </a:pPr>
            <a:r>
              <a:rPr lang="en" dirty="0"/>
              <a:t>Peak age 3 months to 5 years</a:t>
            </a:r>
            <a:endParaRPr dirty="0"/>
          </a:p>
          <a:p>
            <a:pPr marL="457200" lvl="0" indent="-342900" algn="l" rtl="0">
              <a:spcBef>
                <a:spcPts val="0"/>
              </a:spcBef>
              <a:spcAft>
                <a:spcPts val="0"/>
              </a:spcAft>
              <a:buSzPts val="1800"/>
              <a:buChar char="●"/>
            </a:pPr>
            <a:r>
              <a:rPr lang="en" dirty="0"/>
              <a:t>Diagnosis: </a:t>
            </a:r>
            <a:r>
              <a:rPr lang="en" dirty="0" err="1"/>
              <a:t>FEver</a:t>
            </a:r>
            <a:r>
              <a:rPr lang="en" dirty="0"/>
              <a:t> &gt;5 days and any 4 of the following </a:t>
            </a:r>
            <a:endParaRPr dirty="0"/>
          </a:p>
          <a:p>
            <a:pPr marL="914400" lvl="1" indent="-317500" algn="l" rtl="0">
              <a:spcBef>
                <a:spcPts val="0"/>
              </a:spcBef>
              <a:spcAft>
                <a:spcPts val="0"/>
              </a:spcAft>
              <a:buSzPts val="1400"/>
              <a:buChar char="○"/>
            </a:pPr>
            <a:r>
              <a:rPr lang="en" dirty="0"/>
              <a:t>Bilateral Conjunctivitis</a:t>
            </a:r>
            <a:endParaRPr dirty="0"/>
          </a:p>
          <a:p>
            <a:pPr marL="914400" lvl="1" indent="-317500" algn="l" rtl="0">
              <a:spcBef>
                <a:spcPts val="0"/>
              </a:spcBef>
              <a:spcAft>
                <a:spcPts val="0"/>
              </a:spcAft>
              <a:buSzPts val="1400"/>
              <a:buChar char="○"/>
            </a:pPr>
            <a:r>
              <a:rPr lang="en" dirty="0"/>
              <a:t>Erythema of the hands and soles</a:t>
            </a:r>
            <a:endParaRPr dirty="0"/>
          </a:p>
          <a:p>
            <a:pPr marL="914400" lvl="1" indent="-317500" algn="l" rtl="0">
              <a:spcBef>
                <a:spcPts val="0"/>
              </a:spcBef>
              <a:spcAft>
                <a:spcPts val="0"/>
              </a:spcAft>
              <a:buSzPts val="1400"/>
              <a:buChar char="○"/>
            </a:pPr>
            <a:r>
              <a:rPr lang="en" dirty="0"/>
              <a:t> Polymorphic rash</a:t>
            </a:r>
            <a:endParaRPr dirty="0"/>
          </a:p>
          <a:p>
            <a:pPr marL="914400" lvl="1" indent="-317500" algn="l" rtl="0">
              <a:spcBef>
                <a:spcPts val="0"/>
              </a:spcBef>
              <a:spcAft>
                <a:spcPts val="0"/>
              </a:spcAft>
              <a:buSzPts val="1400"/>
              <a:buChar char="○"/>
            </a:pPr>
            <a:r>
              <a:rPr lang="en" dirty="0"/>
              <a:t>Cervical lymphadenopathy </a:t>
            </a:r>
            <a:endParaRPr dirty="0"/>
          </a:p>
          <a:p>
            <a:pPr marL="914400" lvl="1" indent="-317500" algn="l" rtl="0">
              <a:spcBef>
                <a:spcPts val="0"/>
              </a:spcBef>
              <a:spcAft>
                <a:spcPts val="0"/>
              </a:spcAft>
              <a:buSzPts val="1400"/>
              <a:buChar char="○"/>
            </a:pPr>
            <a:r>
              <a:rPr lang="en" dirty="0"/>
              <a:t>Oral mucosal changes (strawberry tongue, fissured lips, injected pharynx</a:t>
            </a:r>
            <a:endParaRPr dirty="0"/>
          </a:p>
          <a:p>
            <a:pPr marL="457200" lvl="0" indent="-342900" algn="l" rtl="0">
              <a:spcBef>
                <a:spcPts val="0"/>
              </a:spcBef>
              <a:spcAft>
                <a:spcPts val="0"/>
              </a:spcAft>
              <a:buSzPts val="1800"/>
              <a:buChar char="●"/>
            </a:pPr>
            <a:r>
              <a:rPr lang="en" dirty="0"/>
              <a:t>Coronary artery involvement can lead to lead to myocardial infarction or aneurysm with rupture </a:t>
            </a:r>
            <a:endParaRPr dirty="0"/>
          </a:p>
          <a:p>
            <a:pPr marL="457200" lvl="0" indent="-342900" algn="l" rtl="0">
              <a:spcBef>
                <a:spcPts val="0"/>
              </a:spcBef>
              <a:spcAft>
                <a:spcPts val="0"/>
              </a:spcAft>
              <a:buSzPts val="1800"/>
              <a:buChar char="●"/>
            </a:pPr>
            <a:r>
              <a:rPr lang="en" dirty="0"/>
              <a:t>Managed with IVIG and aspirin </a:t>
            </a:r>
          </a:p>
          <a:p>
            <a:pPr marL="457200" lvl="0" indent="-342900" algn="l" rtl="0">
              <a:spcBef>
                <a:spcPts val="0"/>
              </a:spcBef>
              <a:spcAft>
                <a:spcPts val="0"/>
              </a:spcAft>
              <a:buSzPts val="1800"/>
              <a:buChar char="●"/>
            </a:pPr>
            <a:r>
              <a:rPr lang="en-JM" dirty="0"/>
              <a:t>R</a:t>
            </a:r>
            <a:r>
              <a:rPr lang="en" dirty="0"/>
              <a:t>eye’s Syndrome – acute non-inflammatory encephalopathy and fatty liver degeneration </a:t>
            </a:r>
            <a:endParaRPr dirty="0"/>
          </a:p>
        </p:txBody>
      </p:sp>
      <p:pic>
        <p:nvPicPr>
          <p:cNvPr id="93" name="Google Shape;93;p19"/>
          <p:cNvPicPr preferRelativeResize="0"/>
          <p:nvPr/>
        </p:nvPicPr>
        <p:blipFill>
          <a:blip r:embed="rId3">
            <a:alphaModFix/>
          </a:blip>
          <a:stretch>
            <a:fillRect/>
          </a:stretch>
        </p:blipFill>
        <p:spPr>
          <a:xfrm>
            <a:off x="6389450" y="1152475"/>
            <a:ext cx="2754550" cy="1977625"/>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{BB841644-CAA8-434B-817E-2A2981759865}tf10001119</Template>
  <TotalTime>42</TotalTime>
  <Words>1440</Words>
  <Application>Microsoft Macintosh PowerPoint</Application>
  <PresentationFormat>On-screen Show (16:9)</PresentationFormat>
  <Paragraphs>97</Paragraphs>
  <Slides>23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Gill Sans MT</vt:lpstr>
      <vt:lpstr>Gallery</vt:lpstr>
      <vt:lpstr>Blood Vessel and Cardiac Pathology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Kawasaki Disease </vt:lpstr>
      <vt:lpstr>PowerPoint Presentation</vt:lpstr>
      <vt:lpstr>PowerPoint Presentation</vt:lpstr>
      <vt:lpstr>PowerPoint Presentation</vt:lpstr>
      <vt:lpstr>Aneurysm </vt:lpstr>
      <vt:lpstr>PowerPoint Presentation</vt:lpstr>
      <vt:lpstr>Pathogenesis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Vessel and Cardiac Pathology </dc:title>
  <cp:lastModifiedBy>Microsoft Office User</cp:lastModifiedBy>
  <cp:revision>11</cp:revision>
  <dcterms:modified xsi:type="dcterms:W3CDTF">2021-06-17T01:01:07Z</dcterms:modified>
</cp:coreProperties>
</file>