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49"/>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8" r:id="rId42"/>
    <p:sldId id="299" r:id="rId43"/>
    <p:sldId id="300" r:id="rId44"/>
    <p:sldId id="301" r:id="rId45"/>
    <p:sldId id="302" r:id="rId46"/>
    <p:sldId id="303" r:id="rId47"/>
    <p:sldId id="304" r:id="rId4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3"/>
  </p:normalViewPr>
  <p:slideViewPr>
    <p:cSldViewPr snapToGrid="0">
      <p:cViewPr varScale="1">
        <p:scale>
          <a:sx n="160" d="100"/>
          <a:sy n="160" d="100"/>
        </p:scale>
        <p:origin x="240"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8b237e6d84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8b237e6d84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8b237e6d84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8b237e6d84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8b237e6d84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8b237e6d84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8b237e6d84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8b237e6d84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8b237e6d84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8b237e6d84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8b237e6d84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8b237e6d84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8b237e6d84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8b237e6d84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8b237e6d84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8b237e6d84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8b237e6d84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8b237e6d84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8b237e6d84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8b237e6d84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8b237e6d84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8b237e6d84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8b237e6d84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8b237e6d84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8b237e6d84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8b237e6d84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b2b90815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b2b90815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8b2b90815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8b2b90815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8b2b90815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8b2b90815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8b2b90815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8b2b90815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8b2b908150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8b2b90815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8b2b908150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8b2b908150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8b2b908150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8b2b90815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8b2b908150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8b2b908150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8b237e6d84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8b237e6d8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8b2b90815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8b2b90815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8b2b908150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8b2b908150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8bca4c4f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8bca4c4f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8bca4c4ff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8bca4c4ff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8bca4c4ff7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8bca4c4ff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8bca4c4ff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8bca4c4ff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8bca4c4ff7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8bca4c4ff7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8bcf50a3e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8bcf50a3e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8bcf50a3e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8bcf50a3e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8bcf50a3e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8bcf50a3e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8b237e6d84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8b237e6d84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8bcf50a3e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8bcf50a3e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8bcf50a3ef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8bcf50a3ef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8bcf50a3e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8bcf50a3e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9536969f0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9536969f0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 80 year old male presents with vague abdominal pain, early satiety and weight loss. Multiple biopsies of the stomach wall are taken and it reveals diffuse infiltration of the stomach wall. The patients is scheduled for total gastrectomy. </a:t>
            </a:r>
            <a:endParaRPr/>
          </a:p>
          <a:p>
            <a:pPr marL="0" lvl="0" indent="0" algn="l" rtl="0">
              <a:spcBef>
                <a:spcPts val="0"/>
              </a:spcBef>
              <a:spcAft>
                <a:spcPts val="0"/>
              </a:spcAft>
              <a:buNone/>
            </a:pPr>
            <a:endParaRPr/>
          </a:p>
          <a:p>
            <a:pPr marL="0" lvl="0" indent="0" algn="l" rtl="0">
              <a:spcBef>
                <a:spcPts val="0"/>
              </a:spcBef>
              <a:spcAft>
                <a:spcPts val="0"/>
              </a:spcAft>
              <a:buNone/>
            </a:pPr>
            <a:r>
              <a:rPr lang="en"/>
              <a:t>What is the diagnosis?</a:t>
            </a:r>
            <a:endParaRPr/>
          </a:p>
          <a:p>
            <a:pPr marL="0" lvl="0" indent="0" algn="l" rtl="0">
              <a:spcBef>
                <a:spcPts val="0"/>
              </a:spcBef>
              <a:spcAft>
                <a:spcPts val="0"/>
              </a:spcAft>
              <a:buNone/>
            </a:pPr>
            <a:r>
              <a:rPr lang="en"/>
              <a:t>Linitis plastica</a:t>
            </a:r>
            <a:endParaRPr/>
          </a:p>
          <a:p>
            <a:pPr marL="0" lvl="0" indent="0" algn="l" rtl="0">
              <a:spcBef>
                <a:spcPts val="0"/>
              </a:spcBef>
              <a:spcAft>
                <a:spcPts val="0"/>
              </a:spcAft>
              <a:buNone/>
            </a:pPr>
            <a:endParaRPr/>
          </a:p>
          <a:p>
            <a:pPr marL="0" lvl="0" indent="0" algn="l" rtl="0">
              <a:spcBef>
                <a:spcPts val="0"/>
              </a:spcBef>
              <a:spcAft>
                <a:spcPts val="0"/>
              </a:spcAft>
              <a:buNone/>
            </a:pPr>
            <a:r>
              <a:rPr lang="en"/>
              <a:t>What histological feature is classifc of this condition&gt; </a:t>
            </a:r>
            <a:endParaRPr/>
          </a:p>
          <a:p>
            <a:pPr marL="0" lvl="0" indent="0" algn="l" rtl="0">
              <a:spcBef>
                <a:spcPts val="0"/>
              </a:spcBef>
              <a:spcAft>
                <a:spcPts val="0"/>
              </a:spcAft>
              <a:buNone/>
            </a:pPr>
            <a:r>
              <a:rPr lang="en"/>
              <a:t>Signet ring cells</a:t>
            </a:r>
            <a:endParaRPr/>
          </a:p>
          <a:p>
            <a:pPr marL="0" lvl="0" indent="0" algn="l" rtl="0">
              <a:spcBef>
                <a:spcPts val="0"/>
              </a:spcBef>
              <a:spcAft>
                <a:spcPts val="0"/>
              </a:spcAft>
              <a:buNone/>
            </a:pPr>
            <a:endParaRPr/>
          </a:p>
          <a:p>
            <a:pPr marL="0" lvl="0" indent="0" algn="l" rtl="0">
              <a:spcBef>
                <a:spcPts val="0"/>
              </a:spcBef>
              <a:spcAft>
                <a:spcPts val="0"/>
              </a:spcAft>
              <a:buNone/>
            </a:pPr>
            <a:r>
              <a:rPr lang="en"/>
              <a:t>This patient is found to have metastatic spread to the ovaries, what is this condition called?</a:t>
            </a:r>
            <a:endParaRPr/>
          </a:p>
          <a:p>
            <a:pPr marL="0" lvl="0" indent="0" algn="l" rtl="0">
              <a:spcBef>
                <a:spcPts val="0"/>
              </a:spcBef>
              <a:spcAft>
                <a:spcPts val="0"/>
              </a:spcAft>
              <a:buNone/>
            </a:pPr>
            <a:r>
              <a:rPr lang="en"/>
              <a:t>Krukenberg tumors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9536969f0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9536969f0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50 year old male presents with a history of epigastric pain and nausea. Endoscopy reveals an ulcer to the gastric antrum. The patient is treated for 2 weeks with a combination of amoxicillin,  clarithromycin and pantoprazole. Four weeks later, his symptoms continue to persist. He is scheduled for repeat endoscopy with biopsy. </a:t>
            </a:r>
            <a:endParaRPr/>
          </a:p>
          <a:p>
            <a:pPr marL="0" lvl="0" indent="0" algn="l" rtl="0">
              <a:spcBef>
                <a:spcPts val="0"/>
              </a:spcBef>
              <a:spcAft>
                <a:spcPts val="0"/>
              </a:spcAft>
              <a:buNone/>
            </a:pPr>
            <a:endParaRPr/>
          </a:p>
          <a:p>
            <a:pPr marL="0" lvl="0" indent="0" algn="l" rtl="0">
              <a:spcBef>
                <a:spcPts val="0"/>
              </a:spcBef>
              <a:spcAft>
                <a:spcPts val="0"/>
              </a:spcAft>
              <a:buNone/>
            </a:pPr>
            <a:r>
              <a:rPr lang="en"/>
              <a:t>What is the likely diagnosis?</a:t>
            </a:r>
            <a:endParaRPr/>
          </a:p>
          <a:p>
            <a:pPr marL="0" lvl="0" indent="0" algn="l" rtl="0">
              <a:spcBef>
                <a:spcPts val="0"/>
              </a:spcBef>
              <a:spcAft>
                <a:spcPts val="0"/>
              </a:spcAft>
              <a:buNone/>
            </a:pPr>
            <a:r>
              <a:rPr lang="en"/>
              <a:t>Gastric cancer</a:t>
            </a:r>
            <a:endParaRPr/>
          </a:p>
          <a:p>
            <a:pPr marL="0" lvl="0" indent="0" algn="l" rtl="0">
              <a:spcBef>
                <a:spcPts val="0"/>
              </a:spcBef>
              <a:spcAft>
                <a:spcPts val="0"/>
              </a:spcAft>
              <a:buNone/>
            </a:pPr>
            <a:endParaRPr/>
          </a:p>
          <a:p>
            <a:pPr marL="0" lvl="0" indent="0" algn="l" rtl="0">
              <a:spcBef>
                <a:spcPts val="0"/>
              </a:spcBef>
              <a:spcAft>
                <a:spcPts val="0"/>
              </a:spcAft>
              <a:buNone/>
            </a:pPr>
            <a:r>
              <a:rPr lang="en"/>
              <a:t>What are risk factors for this condition?</a:t>
            </a:r>
            <a:endParaRPr/>
          </a:p>
          <a:p>
            <a:pPr marL="0" lvl="0" indent="0" algn="l" rtl="0">
              <a:spcBef>
                <a:spcPts val="0"/>
              </a:spcBef>
              <a:spcAft>
                <a:spcPts val="0"/>
              </a:spcAft>
              <a:buNone/>
            </a:pPr>
            <a:r>
              <a:rPr lang="en"/>
              <a:t>H. pylori infection, nitrosamines, blood group A</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9536969f0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9536969f0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50 year old male presents to A&amp;E with fever and RLQ pain. On examination he has guarding and rebound to the RLQ. He is scheduled for emergency laparotomy.</a:t>
            </a:r>
            <a:endParaRPr/>
          </a:p>
          <a:p>
            <a:pPr marL="0" lvl="0" indent="0" algn="l" rtl="0">
              <a:spcBef>
                <a:spcPts val="0"/>
              </a:spcBef>
              <a:spcAft>
                <a:spcPts val="0"/>
              </a:spcAft>
              <a:buNone/>
            </a:pPr>
            <a:endParaRPr/>
          </a:p>
          <a:p>
            <a:pPr marL="0" lvl="0" indent="0" algn="l" rtl="0">
              <a:spcBef>
                <a:spcPts val="0"/>
              </a:spcBef>
              <a:spcAft>
                <a:spcPts val="0"/>
              </a:spcAft>
              <a:buNone/>
            </a:pPr>
            <a:r>
              <a:rPr lang="en"/>
              <a:t>What is the diagnosis seen above?</a:t>
            </a:r>
            <a:endParaRPr/>
          </a:p>
          <a:p>
            <a:pPr marL="0" lvl="0" indent="0" algn="l" rtl="0">
              <a:spcBef>
                <a:spcPts val="0"/>
              </a:spcBef>
              <a:spcAft>
                <a:spcPts val="0"/>
              </a:spcAft>
              <a:buNone/>
            </a:pPr>
            <a:r>
              <a:rPr lang="en"/>
              <a:t>Diverticular disease</a:t>
            </a:r>
            <a:endParaRPr/>
          </a:p>
          <a:p>
            <a:pPr marL="0" lvl="0" indent="0" algn="l" rtl="0">
              <a:spcBef>
                <a:spcPts val="0"/>
              </a:spcBef>
              <a:spcAft>
                <a:spcPts val="0"/>
              </a:spcAft>
              <a:buNone/>
            </a:pPr>
            <a:endParaRPr/>
          </a:p>
          <a:p>
            <a:pPr marL="0" lvl="0" indent="0" algn="l" rtl="0">
              <a:spcBef>
                <a:spcPts val="0"/>
              </a:spcBef>
              <a:spcAft>
                <a:spcPts val="0"/>
              </a:spcAft>
              <a:buNone/>
            </a:pPr>
            <a:r>
              <a:rPr lang="en"/>
              <a:t>What are the complication of this condition?</a:t>
            </a:r>
            <a:endParaRPr/>
          </a:p>
          <a:p>
            <a:pPr marL="0" lvl="0" indent="0" algn="l" rtl="0">
              <a:spcBef>
                <a:spcPts val="0"/>
              </a:spcBef>
              <a:spcAft>
                <a:spcPts val="0"/>
              </a:spcAft>
              <a:buNone/>
            </a:pPr>
            <a:r>
              <a:rPr lang="en"/>
              <a:t>Perforation, fistula, abscess, LGIB</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9536969f0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9536969f0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70 year old male is undergoing his first colonoscopy. A mass is seen and the patient is ascending colon and is biopsied. </a:t>
            </a:r>
            <a:endParaRPr/>
          </a:p>
          <a:p>
            <a:pPr marL="0" lvl="0" indent="0" algn="l" rtl="0">
              <a:spcBef>
                <a:spcPts val="0"/>
              </a:spcBef>
              <a:spcAft>
                <a:spcPts val="0"/>
              </a:spcAft>
              <a:buNone/>
            </a:pPr>
            <a:endParaRPr/>
          </a:p>
          <a:p>
            <a:pPr marL="0" lvl="0" indent="0" algn="l" rtl="0">
              <a:spcBef>
                <a:spcPts val="0"/>
              </a:spcBef>
              <a:spcAft>
                <a:spcPts val="0"/>
              </a:spcAft>
              <a:buNone/>
            </a:pPr>
            <a:r>
              <a:rPr lang="en"/>
              <a:t>What complaints might this patient have prior to colonoscopy?</a:t>
            </a:r>
            <a:endParaRPr/>
          </a:p>
          <a:p>
            <a:pPr marL="0" lvl="0" indent="0" algn="l" rtl="0">
              <a:spcBef>
                <a:spcPts val="0"/>
              </a:spcBef>
              <a:spcAft>
                <a:spcPts val="0"/>
              </a:spcAft>
              <a:buNone/>
            </a:pPr>
            <a:r>
              <a:rPr lang="en"/>
              <a:t>Fatigue (anemia), weight loss</a:t>
            </a:r>
            <a:endParaRPr/>
          </a:p>
          <a:p>
            <a:pPr marL="0" lvl="0" indent="0" algn="l" rtl="0">
              <a:spcBef>
                <a:spcPts val="0"/>
              </a:spcBef>
              <a:spcAft>
                <a:spcPts val="0"/>
              </a:spcAft>
              <a:buNone/>
            </a:pPr>
            <a:endParaRPr/>
          </a:p>
          <a:p>
            <a:pPr marL="0" lvl="0" indent="0" algn="l" rtl="0">
              <a:spcBef>
                <a:spcPts val="0"/>
              </a:spcBef>
              <a:spcAft>
                <a:spcPts val="0"/>
              </a:spcAft>
              <a:buNone/>
            </a:pPr>
            <a:r>
              <a:rPr lang="en"/>
              <a:t>What tumor marker can be useful in this patients and how is it used?</a:t>
            </a:r>
            <a:endParaRPr/>
          </a:p>
          <a:p>
            <a:pPr marL="0" lvl="0" indent="0" algn="l" rtl="0">
              <a:spcBef>
                <a:spcPts val="0"/>
              </a:spcBef>
              <a:spcAft>
                <a:spcPts val="0"/>
              </a:spcAft>
              <a:buNone/>
            </a:pPr>
            <a:r>
              <a:rPr lang="en"/>
              <a:t>CEA, following resection, CEA levels are repeated to evaluate for “cure” and re-occurance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9536969f09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9536969f09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30 year old male is being evaluated for recurrent bouts of lower abdominal pain and bloody diarrhea. He is scheduled for colonoscopy and the following is found. </a:t>
            </a:r>
            <a:endParaRPr/>
          </a:p>
          <a:p>
            <a:pPr marL="0" lvl="0" indent="0" algn="l" rtl="0">
              <a:spcBef>
                <a:spcPts val="0"/>
              </a:spcBef>
              <a:spcAft>
                <a:spcPts val="0"/>
              </a:spcAft>
              <a:buNone/>
            </a:pPr>
            <a:endParaRPr/>
          </a:p>
          <a:p>
            <a:pPr marL="0" lvl="0" indent="0" algn="l" rtl="0">
              <a:spcBef>
                <a:spcPts val="0"/>
              </a:spcBef>
              <a:spcAft>
                <a:spcPts val="0"/>
              </a:spcAft>
              <a:buNone/>
            </a:pPr>
            <a:r>
              <a:rPr lang="en"/>
              <a:t>What is the diagnosis?</a:t>
            </a:r>
            <a:endParaRPr/>
          </a:p>
          <a:p>
            <a:pPr marL="0" lvl="0" indent="0" algn="l" rtl="0">
              <a:spcBef>
                <a:spcPts val="0"/>
              </a:spcBef>
              <a:spcAft>
                <a:spcPts val="0"/>
              </a:spcAft>
              <a:buNone/>
            </a:pPr>
            <a:r>
              <a:rPr lang="en"/>
              <a:t>Ulcerative colitis</a:t>
            </a:r>
            <a:endParaRPr/>
          </a:p>
          <a:p>
            <a:pPr marL="0" lvl="0" indent="0" algn="l" rtl="0">
              <a:spcBef>
                <a:spcPts val="0"/>
              </a:spcBef>
              <a:spcAft>
                <a:spcPts val="0"/>
              </a:spcAft>
              <a:buNone/>
            </a:pPr>
            <a:endParaRPr/>
          </a:p>
          <a:p>
            <a:pPr marL="0" lvl="0" indent="0" algn="l" rtl="0">
              <a:spcBef>
                <a:spcPts val="0"/>
              </a:spcBef>
              <a:spcAft>
                <a:spcPts val="0"/>
              </a:spcAft>
              <a:buNone/>
            </a:pPr>
            <a:r>
              <a:rPr lang="en"/>
              <a:t>What would you expect to see on biopsy of the affected area?</a:t>
            </a:r>
            <a:endParaRPr/>
          </a:p>
          <a:p>
            <a:pPr marL="0" lvl="0" indent="0" algn="l" rtl="0">
              <a:spcBef>
                <a:spcPts val="0"/>
              </a:spcBef>
              <a:spcAft>
                <a:spcPts val="0"/>
              </a:spcAft>
              <a:buNone/>
            </a:pPr>
            <a:r>
              <a:rPr lang="en"/>
              <a:t>Crypt abscess with neutrophils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8b237e6d84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8b237e6d84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8b237e6d84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8b237e6d84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8b237e6d84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8b237e6d84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8b237e6d84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8b237e6d84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8b237e6d84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8b237e6d84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13335" y="601724"/>
            <a:ext cx="6477805" cy="1906073"/>
          </a:xfrm>
        </p:spPr>
        <p:txBody>
          <a:bodyPr bIns="0" anchor="b">
            <a:normAutofit/>
          </a:bodyPr>
          <a:lstStyle>
            <a:lvl1pPr algn="l">
              <a:defRPr sz="4950"/>
            </a:lvl1pPr>
          </a:lstStyle>
          <a:p>
            <a:r>
              <a:rPr lang="en-GB"/>
              <a:t>Click to edit Master title style</a:t>
            </a:r>
            <a:endParaRPr lang="en-US" dirty="0"/>
          </a:p>
        </p:txBody>
      </p:sp>
      <p:sp>
        <p:nvSpPr>
          <p:cNvPr id="3" name="Subtitle 2"/>
          <p:cNvSpPr>
            <a:spLocks noGrp="1"/>
          </p:cNvSpPr>
          <p:nvPr>
            <p:ph type="subTitle" idx="1"/>
          </p:nvPr>
        </p:nvSpPr>
        <p:spPr>
          <a:xfrm>
            <a:off x="1813335" y="2648403"/>
            <a:ext cx="6477804" cy="733216"/>
          </a:xfrm>
        </p:spPr>
        <p:txBody>
          <a:bodyPr tIns="91440" bIns="91440">
            <a:normAutofit/>
          </a:bodyPr>
          <a:lstStyle>
            <a:lvl1pPr marL="0" indent="0" algn="l">
              <a:buNone/>
              <a:defRPr sz="1350" b="0" cap="all"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6/16/21</a:t>
            </a:fld>
            <a:endParaRPr lang="en-US" dirty="0"/>
          </a:p>
        </p:txBody>
      </p:sp>
      <p:sp>
        <p:nvSpPr>
          <p:cNvPr id="5" name="Footer Placeholder 4"/>
          <p:cNvSpPr>
            <a:spLocks noGrp="1"/>
          </p:cNvSpPr>
          <p:nvPr>
            <p:ph type="ftr" sz="quarter" idx="11"/>
          </p:nvPr>
        </p:nvSpPr>
        <p:spPr>
          <a:xfrm>
            <a:off x="1812376" y="246981"/>
            <a:ext cx="3730436" cy="231901"/>
          </a:xfrm>
        </p:spPr>
        <p:txBody>
          <a:bodyPr/>
          <a:lstStyle/>
          <a:p>
            <a:endParaRPr lang="en-US" dirty="0"/>
          </a:p>
        </p:txBody>
      </p:sp>
      <p:sp>
        <p:nvSpPr>
          <p:cNvPr id="6" name="Slide Number Placeholder 5"/>
          <p:cNvSpPr>
            <a:spLocks noGrp="1"/>
          </p:cNvSpPr>
          <p:nvPr>
            <p:ph type="sldNum" sz="quarter" idx="12"/>
          </p:nvPr>
        </p:nvSpPr>
        <p:spPr>
          <a:xfrm>
            <a:off x="1078249" y="599230"/>
            <a:ext cx="608264" cy="377684"/>
          </a:xfrm>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15" name="Straight Connector 14"/>
          <p:cNvCxnSpPr/>
          <p:nvPr/>
        </p:nvCxnSpPr>
        <p:spPr>
          <a:xfrm>
            <a:off x="1813335" y="2646407"/>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2907545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26" name="Straight Connector 25"/>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4856734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9333" y="599230"/>
            <a:ext cx="1211807" cy="3494917"/>
          </a:xfrm>
        </p:spPr>
        <p:txBody>
          <a:bodyPr vert="eaVert"/>
          <a:lstStyle>
            <a:lvl1pPr algn="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1083504" y="599230"/>
            <a:ext cx="5871623" cy="34949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15" name="Straight Connector 14"/>
          <p:cNvCxnSpPr/>
          <p:nvPr/>
        </p:nvCxnSpPr>
        <p:spPr>
          <a:xfrm>
            <a:off x="7079333" y="599230"/>
            <a:ext cx="0" cy="3494917"/>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6720303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54754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33" name="Straight Connector 32"/>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0879741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0679" y="1317097"/>
            <a:ext cx="6482366" cy="1415963"/>
          </a:xfrm>
        </p:spPr>
        <p:txBody>
          <a:bodyPr anchor="b">
            <a:normAutofit/>
          </a:bodyPr>
          <a:lstStyle>
            <a:lvl1pPr algn="l">
              <a:defRPr sz="2700"/>
            </a:lvl1pPr>
          </a:lstStyle>
          <a:p>
            <a:r>
              <a:rPr lang="en-GB"/>
              <a:t>Click to edit Master title style</a:t>
            </a:r>
            <a:endParaRPr lang="en-US" dirty="0"/>
          </a:p>
        </p:txBody>
      </p:sp>
      <p:sp>
        <p:nvSpPr>
          <p:cNvPr id="3" name="Text Placeholder 2"/>
          <p:cNvSpPr>
            <a:spLocks noGrp="1"/>
          </p:cNvSpPr>
          <p:nvPr>
            <p:ph type="body" idx="1"/>
          </p:nvPr>
        </p:nvSpPr>
        <p:spPr>
          <a:xfrm>
            <a:off x="1090679" y="2854647"/>
            <a:ext cx="6472835" cy="759697"/>
          </a:xfrm>
        </p:spPr>
        <p:txBody>
          <a:bodyPr tIns="91440">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6/16/21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15" name="Straight Connector 14"/>
          <p:cNvCxnSpPr/>
          <p:nvPr/>
        </p:nvCxnSpPr>
        <p:spPr>
          <a:xfrm>
            <a:off x="1090679" y="2853739"/>
            <a:ext cx="647283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2512844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86913" y="603667"/>
            <a:ext cx="7204226" cy="794479"/>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085498" y="1508159"/>
            <a:ext cx="3483864" cy="258644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810328" y="1513007"/>
            <a:ext cx="3483864" cy="258114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6/16/21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35" name="Straight Connector 34"/>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502956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85394" y="603123"/>
            <a:ext cx="7205746" cy="792239"/>
          </a:xfrm>
        </p:spPr>
        <p:txBody>
          <a:bodyPr/>
          <a:lstStyle/>
          <a:p>
            <a:r>
              <a:rPr lang="en-GB"/>
              <a:t>Click to edit Master title style</a:t>
            </a:r>
            <a:endParaRPr lang="en-US" dirty="0"/>
          </a:p>
        </p:txBody>
      </p:sp>
      <p:sp>
        <p:nvSpPr>
          <p:cNvPr id="3" name="Text Placeholder 2"/>
          <p:cNvSpPr>
            <a:spLocks noGrp="1"/>
          </p:cNvSpPr>
          <p:nvPr>
            <p:ph type="body" idx="1"/>
          </p:nvPr>
        </p:nvSpPr>
        <p:spPr>
          <a:xfrm>
            <a:off x="1085393" y="1514662"/>
            <a:ext cx="3483864" cy="601457"/>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1085393" y="2118202"/>
            <a:ext cx="3483864" cy="198334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809272" y="1517253"/>
            <a:ext cx="3483864" cy="601678"/>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809272" y="2116119"/>
            <a:ext cx="3483864" cy="197802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6/16/21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29" name="Straight Connector 28"/>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1055796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6/16/21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25" name="Straight Connector 24"/>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3390091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6/16/21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56948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3504" y="599230"/>
            <a:ext cx="2454824" cy="1685338"/>
          </a:xfrm>
        </p:spPr>
        <p:txBody>
          <a:bodyPr anchor="b">
            <a:normAutofit/>
          </a:bodyPr>
          <a:lstStyle>
            <a:lvl1pPr algn="l">
              <a:defRPr sz="1800"/>
            </a:lvl1pPr>
          </a:lstStyle>
          <a:p>
            <a:r>
              <a:rPr lang="en-GB"/>
              <a:t>Click to edit Master title style</a:t>
            </a:r>
            <a:endParaRPr lang="en-US" dirty="0"/>
          </a:p>
        </p:txBody>
      </p:sp>
      <p:sp>
        <p:nvSpPr>
          <p:cNvPr id="3" name="Content Placeholder 2"/>
          <p:cNvSpPr>
            <a:spLocks noGrp="1"/>
          </p:cNvSpPr>
          <p:nvPr>
            <p:ph idx="1"/>
          </p:nvPr>
        </p:nvSpPr>
        <p:spPr>
          <a:xfrm>
            <a:off x="3782785" y="599230"/>
            <a:ext cx="4509353" cy="3494120"/>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83504" y="2404119"/>
            <a:ext cx="2456260" cy="1686136"/>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17" name="Straight Connector 16"/>
          <p:cNvCxnSpPr/>
          <p:nvPr/>
        </p:nvCxnSpPr>
        <p:spPr>
          <a:xfrm>
            <a:off x="1086210" y="2404118"/>
            <a:ext cx="2452118"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0920977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5608041" y="361628"/>
            <a:ext cx="3055900" cy="3861826"/>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088405" y="847135"/>
            <a:ext cx="4149246" cy="1372938"/>
          </a:xfrm>
        </p:spPr>
        <p:txBody>
          <a:bodyPr anchor="b">
            <a:normAutofit/>
          </a:bodyPr>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6093292" y="841907"/>
            <a:ext cx="2093378" cy="2899745"/>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1087747" y="2359494"/>
            <a:ext cx="4143303" cy="1502807"/>
          </a:xfrm>
        </p:spPr>
        <p:txBody>
          <a:bodyPr>
            <a:normAutofit/>
          </a:bodyPr>
          <a:lstStyle>
            <a:lvl1pPr marL="0" indent="0" algn="l">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a:xfrm>
            <a:off x="1085537" y="4102393"/>
            <a:ext cx="4145513" cy="240092"/>
          </a:xfrm>
        </p:spPr>
        <p:txBody>
          <a:bodyPr/>
          <a:lstStyle>
            <a:lvl1pPr algn="l">
              <a:defRPr/>
            </a:lvl1pPr>
          </a:lstStyle>
          <a:p>
            <a:fld id="{48A87A34-81AB-432B-8DAE-1953F412C126}" type="datetimeFigureOut">
              <a:rPr lang="en-US" dirty="0"/>
              <a:pPr/>
              <a:t>6/16/21</a:t>
            </a:fld>
            <a:endParaRPr lang="en-US" dirty="0"/>
          </a:p>
        </p:txBody>
      </p:sp>
      <p:sp>
        <p:nvSpPr>
          <p:cNvPr id="6" name="Footer Placeholder 5"/>
          <p:cNvSpPr>
            <a:spLocks noGrp="1"/>
          </p:cNvSpPr>
          <p:nvPr>
            <p:ph type="ftr" sz="quarter" idx="11"/>
          </p:nvPr>
        </p:nvSpPr>
        <p:spPr>
          <a:xfrm>
            <a:off x="1085537" y="238981"/>
            <a:ext cx="4155753" cy="240698"/>
          </a:xfrm>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31" name="Straight Connector 30"/>
          <p:cNvCxnSpPr/>
          <p:nvPr/>
        </p:nvCxnSpPr>
        <p:spPr>
          <a:xfrm>
            <a:off x="1085537" y="2357704"/>
            <a:ext cx="414551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8729114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1514607"/>
            <a:ext cx="9144000" cy="3079456"/>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4594860"/>
            <a:ext cx="9144000" cy="557213"/>
          </a:xfrm>
          <a:prstGeom prst="rect">
            <a:avLst/>
          </a:prstGeom>
        </p:spPr>
      </p:pic>
      <p:sp>
        <p:nvSpPr>
          <p:cNvPr id="2" name="Title Placeholder 1"/>
          <p:cNvSpPr>
            <a:spLocks noGrp="1"/>
          </p:cNvSpPr>
          <p:nvPr>
            <p:ph type="title"/>
          </p:nvPr>
        </p:nvSpPr>
        <p:spPr>
          <a:xfrm>
            <a:off x="1088685" y="603390"/>
            <a:ext cx="7202456" cy="786926"/>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088685" y="1511799"/>
            <a:ext cx="7202456" cy="258796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5665604" y="247778"/>
            <a:ext cx="2625536" cy="231901"/>
          </a:xfrm>
          <a:prstGeom prst="rect">
            <a:avLst/>
          </a:prstGeom>
        </p:spPr>
        <p:txBody>
          <a:bodyPr vert="horz" lIns="91440" tIns="45720" rIns="91440" bIns="45720" rtlCol="0" anchor="ctr"/>
          <a:lstStyle>
            <a:lvl1pPr algn="r">
              <a:defRPr sz="750">
                <a:solidFill>
                  <a:schemeClr val="tx1">
                    <a:tint val="75000"/>
                  </a:schemeClr>
                </a:solidFill>
              </a:defRPr>
            </a:lvl1pPr>
          </a:lstStyle>
          <a:p>
            <a:fld id="{48A87A34-81AB-432B-8DAE-1953F412C126}" type="datetimeFigureOut">
              <a:rPr lang="en-US" dirty="0"/>
              <a:pPr/>
              <a:t>6/16/21</a:t>
            </a:fld>
            <a:endParaRPr lang="en-US" dirty="0"/>
          </a:p>
        </p:txBody>
      </p:sp>
      <p:sp>
        <p:nvSpPr>
          <p:cNvPr id="5" name="Footer Placeholder 4"/>
          <p:cNvSpPr>
            <a:spLocks noGrp="1"/>
          </p:cNvSpPr>
          <p:nvPr>
            <p:ph type="ftr" sz="quarter" idx="3"/>
          </p:nvPr>
        </p:nvSpPr>
        <p:spPr>
          <a:xfrm>
            <a:off x="1088684" y="246981"/>
            <a:ext cx="4454127" cy="231901"/>
          </a:xfrm>
          <a:prstGeom prst="rect">
            <a:avLst/>
          </a:prstGeom>
        </p:spPr>
        <p:txBody>
          <a:bodyPr vert="horz" lIns="91440" tIns="45720" rIns="91440" bIns="45720" rtlCol="0" anchor="ctr"/>
          <a:lstStyle>
            <a:lvl1pPr algn="l">
              <a:defRPr sz="7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60046" y="599230"/>
            <a:ext cx="608264" cy="377684"/>
          </a:xfrm>
          <a:prstGeom prst="rect">
            <a:avLst/>
          </a:prstGeom>
        </p:spPr>
        <p:txBody>
          <a:bodyPr vert="horz" lIns="91440" tIns="45720" rIns="91440" bIns="45720" rtlCol="0" anchor="t"/>
          <a:lstStyle>
            <a:lvl1pPr algn="r">
              <a:defRPr sz="2100">
                <a:solidFill>
                  <a:schemeClr val="accent1"/>
                </a:solidFill>
              </a:defRPr>
            </a:lvl1pPr>
          </a:lstStyle>
          <a:p>
            <a:pPr marL="0" lvl="0" indent="0" algn="r" rtl="0">
              <a:spcBef>
                <a:spcPts val="0"/>
              </a:spcBef>
              <a:spcAft>
                <a:spcPts val="0"/>
              </a:spcAft>
              <a:buNone/>
            </a:pPr>
            <a:fld id="{00000000-1234-1234-1234-123412341234}" type="slidenum">
              <a:rPr lang="en" smtClean="0"/>
              <a:t>‹#›</a:t>
            </a:fld>
            <a:endParaRPr lang="en"/>
          </a:p>
        </p:txBody>
      </p:sp>
      <p:cxnSp>
        <p:nvCxnSpPr>
          <p:cNvPr id="10" name="Straight Connector 9"/>
          <p:cNvCxnSpPr/>
          <p:nvPr/>
        </p:nvCxnSpPr>
        <p:spPr>
          <a:xfrm>
            <a:off x="0" y="4596310"/>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04962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00000"/>
        <a:buFont typeface="Arial" panose="020B0604020202020204" pitchFamily="34" charset="0"/>
        <a:buChar char="•"/>
        <a:defRPr sz="15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350" kern="1200" cap="none"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050" kern="1200" cap="none"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1534603" y="601724"/>
            <a:ext cx="6756538" cy="190607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Gastroenterology  Pathology </a:t>
            </a:r>
            <a:endParaRPr dirty="0"/>
          </a:p>
        </p:txBody>
      </p:sp>
      <p:sp>
        <p:nvSpPr>
          <p:cNvPr id="55" name="Google Shape;55;p13"/>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By: Dr Anton Small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23"/>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24 month female is brought to the clinic due to abdominal pain. The pain is severe and intermittent, and the child brings her legs to her chest during the episodes. The mother reports she has an episode of gastroenteritis 2 weeks ago. On examination, there is mild abdominal tenderness with a cylindrical mass palpated to the right side of the abdomen. </a:t>
            </a:r>
            <a:endParaRPr/>
          </a:p>
          <a:p>
            <a:pPr marL="0" lvl="0" indent="0" algn="l" rtl="0">
              <a:spcBef>
                <a:spcPts val="1600"/>
              </a:spcBef>
              <a:spcAft>
                <a:spcPts val="0"/>
              </a:spcAft>
              <a:buNone/>
            </a:pPr>
            <a:r>
              <a:rPr lang="en"/>
              <a:t>What is the likely diagnosis?</a:t>
            </a:r>
            <a:endParaRPr/>
          </a:p>
          <a:p>
            <a:pPr marL="0" lvl="0" indent="0" algn="l" rtl="0">
              <a:spcBef>
                <a:spcPts val="1600"/>
              </a:spcBef>
              <a:spcAft>
                <a:spcPts val="0"/>
              </a:spcAft>
              <a:buNone/>
            </a:pPr>
            <a:r>
              <a:rPr lang="en"/>
              <a:t>What is the likely trigger for this condition?</a:t>
            </a:r>
            <a:endParaRPr/>
          </a:p>
          <a:p>
            <a:pPr marL="0" lvl="0" indent="0" algn="l" rtl="0">
              <a:spcBef>
                <a:spcPts val="1600"/>
              </a:spcBef>
              <a:spcAft>
                <a:spcPts val="0"/>
              </a:spcAft>
              <a:buNone/>
            </a:pPr>
            <a:r>
              <a:rPr lang="en"/>
              <a:t>Are any vaccines contraindicated in this patient?</a:t>
            </a:r>
            <a:endParaRPr/>
          </a:p>
          <a:p>
            <a:pPr marL="0" lvl="0" indent="0" algn="l" rtl="0">
              <a:spcBef>
                <a:spcPts val="1600"/>
              </a:spcBef>
              <a:spcAft>
                <a:spcPts val="1600"/>
              </a:spcAft>
              <a:buNone/>
            </a:pPr>
            <a:r>
              <a:rPr lang="en"/>
              <a:t>If this condition was to get more severe, how might the patient present?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 name="Google Shape;123;p24"/>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Intussusception </a:t>
            </a:r>
            <a:endParaRPr/>
          </a:p>
          <a:p>
            <a:pPr marL="0" lvl="0" indent="0" algn="l" rtl="0">
              <a:spcBef>
                <a:spcPts val="1600"/>
              </a:spcBef>
              <a:spcAft>
                <a:spcPts val="0"/>
              </a:spcAft>
              <a:buNone/>
            </a:pPr>
            <a:r>
              <a:rPr lang="en"/>
              <a:t>Hypertrophied Peyer's Patches (Lymphoid tissue)</a:t>
            </a:r>
            <a:endParaRPr/>
          </a:p>
          <a:p>
            <a:pPr marL="0" lvl="0" indent="0" algn="l" rtl="0">
              <a:spcBef>
                <a:spcPts val="1600"/>
              </a:spcBef>
              <a:spcAft>
                <a:spcPts val="0"/>
              </a:spcAft>
              <a:buNone/>
            </a:pPr>
            <a:r>
              <a:rPr lang="en"/>
              <a:t>Rotavirus vaccine is contraindicated </a:t>
            </a:r>
            <a:endParaRPr/>
          </a:p>
          <a:p>
            <a:pPr marL="0" lvl="0" indent="0" algn="l" rtl="0">
              <a:spcBef>
                <a:spcPts val="1600"/>
              </a:spcBef>
              <a:spcAft>
                <a:spcPts val="1600"/>
              </a:spcAft>
              <a:buNone/>
            </a:pPr>
            <a:r>
              <a:rPr lang="en"/>
              <a:t>Currant jelly stool (blood mixed with mucus) due to bowel wall ischemia</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p25"/>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2 day old baby is ready for discharge however the nurse and mother reports the baby is yet to pass meconium. The pregnancy and delivery was uneventful. On examination you see a well looking neonate, vitals within normal limits physical exam is unremarkable apart from mild abdominal distention. A digital rectal exam is performed and on removal of the finger meconium is seen spraying from the anus.</a:t>
            </a:r>
            <a:endParaRPr/>
          </a:p>
          <a:p>
            <a:pPr marL="0" lvl="0" indent="0" algn="l" rtl="0">
              <a:spcBef>
                <a:spcPts val="1600"/>
              </a:spcBef>
              <a:spcAft>
                <a:spcPts val="0"/>
              </a:spcAft>
              <a:buNone/>
            </a:pPr>
            <a:r>
              <a:rPr lang="en"/>
              <a:t>What is the likely diagnosis?</a:t>
            </a:r>
            <a:endParaRPr/>
          </a:p>
          <a:p>
            <a:pPr marL="0" lvl="0" indent="0" algn="l" rtl="0">
              <a:spcBef>
                <a:spcPts val="1600"/>
              </a:spcBef>
              <a:spcAft>
                <a:spcPts val="0"/>
              </a:spcAft>
              <a:buNone/>
            </a:pPr>
            <a:r>
              <a:rPr lang="en"/>
              <a:t>How would you confirm your diagnosis and what would the result show?</a:t>
            </a:r>
            <a:endParaRPr/>
          </a:p>
          <a:p>
            <a:pPr marL="0" lvl="0" indent="0" algn="l" rtl="0">
              <a:spcBef>
                <a:spcPts val="1600"/>
              </a:spcBef>
              <a:spcAft>
                <a:spcPts val="1600"/>
              </a:spcAft>
              <a:buNone/>
            </a:pPr>
            <a:r>
              <a:rPr lang="en"/>
              <a:t>Are there any special histological techniques that might be used in this patient?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26"/>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Hirschsprung disease (Associated with Down syndrome)</a:t>
            </a:r>
            <a:endParaRPr/>
          </a:p>
          <a:p>
            <a:pPr marL="0" lvl="0" indent="0" algn="l" rtl="0">
              <a:spcBef>
                <a:spcPts val="1600"/>
              </a:spcBef>
              <a:spcAft>
                <a:spcPts val="0"/>
              </a:spcAft>
              <a:buNone/>
            </a:pPr>
            <a:r>
              <a:rPr lang="en"/>
              <a:t>Rectal suction biopsy - aganglionosis and neural hypertrophy</a:t>
            </a:r>
            <a:endParaRPr/>
          </a:p>
          <a:p>
            <a:pPr marL="0" lvl="0" indent="0" algn="l" rtl="0">
              <a:spcBef>
                <a:spcPts val="1600"/>
              </a:spcBef>
              <a:spcAft>
                <a:spcPts val="1600"/>
              </a:spcAft>
              <a:buNone/>
            </a:pPr>
            <a:r>
              <a:rPr lang="en"/>
              <a:t>Frozen section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27"/>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 18 year old college freshmen is brought to the emergency room after multiple episodes of vomiting. His friends reports they were drinking to celebrate the end of term examinations, then he started having 3-4 episodes of forced vomiting follow by two episodes of vomiting blood. </a:t>
            </a:r>
            <a:endParaRPr/>
          </a:p>
          <a:p>
            <a:pPr marL="0" lvl="0" indent="0" algn="l" rtl="0">
              <a:spcBef>
                <a:spcPts val="1600"/>
              </a:spcBef>
              <a:spcAft>
                <a:spcPts val="0"/>
              </a:spcAft>
              <a:buNone/>
            </a:pPr>
            <a:r>
              <a:rPr lang="en"/>
              <a:t>What is the likely diagnosis?</a:t>
            </a:r>
            <a:endParaRPr/>
          </a:p>
          <a:p>
            <a:pPr marL="0" lvl="0" indent="0" algn="l" rtl="0">
              <a:spcBef>
                <a:spcPts val="1600"/>
              </a:spcBef>
              <a:spcAft>
                <a:spcPts val="1600"/>
              </a:spcAft>
              <a:buNone/>
            </a:pPr>
            <a:r>
              <a:rPr lang="en"/>
              <a:t>During resuscitation the patient complains of severe chest pain, he spikes a fever, chest x-ray shows a widened mediastinum, what is the likely diagnosis?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p28"/>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Mallory-Weiss tear (longitudinal laceration at the GE Junction)</a:t>
            </a:r>
            <a:endParaRPr/>
          </a:p>
          <a:p>
            <a:pPr marL="0" lvl="0" indent="0" algn="l" rtl="0">
              <a:spcBef>
                <a:spcPts val="1600"/>
              </a:spcBef>
              <a:spcAft>
                <a:spcPts val="1600"/>
              </a:spcAft>
              <a:buNone/>
            </a:pPr>
            <a:r>
              <a:rPr lang="en"/>
              <a:t>Boerhaave Syndrome - complete rupture of oesophagus (highly fatal)</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p29"/>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40 year old male comes to the emergency room with sudden onset of abdominal pain, nausea and two episodes on vomiting. His past medical history is insignificant apart from epigastric pain for the last few months, that improves with meals, which he has been take antacids for with mild relief. On examination, he has a fever with epigastric and right upper quadrant tenderness with guarding but no rebound. </a:t>
            </a:r>
            <a:endParaRPr/>
          </a:p>
          <a:p>
            <a:pPr marL="0" lvl="0" indent="0" algn="l" rtl="0">
              <a:spcBef>
                <a:spcPts val="1600"/>
              </a:spcBef>
              <a:spcAft>
                <a:spcPts val="0"/>
              </a:spcAft>
              <a:buNone/>
            </a:pPr>
            <a:r>
              <a:rPr lang="en"/>
              <a:t>What will an abdominal x-ray likely show?</a:t>
            </a:r>
            <a:endParaRPr/>
          </a:p>
          <a:p>
            <a:pPr marL="0" lvl="0" indent="0" algn="l" rtl="0">
              <a:spcBef>
                <a:spcPts val="1600"/>
              </a:spcBef>
              <a:spcAft>
                <a:spcPts val="1600"/>
              </a:spcAft>
              <a:buNone/>
            </a:pPr>
            <a:r>
              <a:rPr lang="en"/>
              <a:t>What is the likely underlying cause of this patient’s condtion?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p30"/>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Pneumoperitoneum (air under the diaphragm) - likely a perforated viscus</a:t>
            </a:r>
            <a:endParaRPr/>
          </a:p>
          <a:p>
            <a:pPr marL="0" lvl="0" indent="0" algn="l" rtl="0">
              <a:spcBef>
                <a:spcPts val="1600"/>
              </a:spcBef>
              <a:spcAft>
                <a:spcPts val="0"/>
              </a:spcAft>
              <a:buNone/>
            </a:pPr>
            <a:r>
              <a:rPr lang="en"/>
              <a:t>Likely H. pylori induced duodenal ulcer leading to perforation </a:t>
            </a:r>
            <a:endParaRPr/>
          </a:p>
          <a:p>
            <a:pPr marL="0" lvl="0" indent="0" algn="l" rtl="0">
              <a:spcBef>
                <a:spcPts val="1600"/>
              </a:spcBef>
              <a:spcAft>
                <a:spcPts val="0"/>
              </a:spcAft>
              <a:buNone/>
            </a:pPr>
            <a:r>
              <a:rPr lang="en"/>
              <a:t>If anterior wall of the duodenum is perforated you get the above presentation </a:t>
            </a:r>
            <a:endParaRPr/>
          </a:p>
          <a:p>
            <a:pPr marL="0" lvl="0" indent="0" algn="l" rtl="0">
              <a:spcBef>
                <a:spcPts val="1600"/>
              </a:spcBef>
              <a:spcAft>
                <a:spcPts val="1600"/>
              </a:spcAft>
              <a:buNone/>
            </a:pPr>
            <a:r>
              <a:rPr lang="en"/>
              <a:t>If posterior wall is perforated you get upper/lower GI bleed due to erosion into the gastroduodenal artery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p31"/>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50 year old man comes in with a swelling to the right side of the neck that he notices gets bigger after drinking water. He sometimes has a feeling of food getting stuck in his throat on swallowing and his wife reports his breathe has been getting worse despite an increase in oral hygiene. </a:t>
            </a:r>
            <a:endParaRPr/>
          </a:p>
          <a:p>
            <a:pPr marL="0" lvl="0" indent="0" algn="l" rtl="0">
              <a:spcBef>
                <a:spcPts val="1600"/>
              </a:spcBef>
              <a:spcAft>
                <a:spcPts val="0"/>
              </a:spcAft>
              <a:buNone/>
            </a:pPr>
            <a:r>
              <a:rPr lang="en"/>
              <a:t>What is the likely diagnosis? </a:t>
            </a:r>
            <a:endParaRPr/>
          </a:p>
          <a:p>
            <a:pPr marL="0" lvl="0" indent="0" algn="l" rtl="0">
              <a:spcBef>
                <a:spcPts val="1600"/>
              </a:spcBef>
              <a:spcAft>
                <a:spcPts val="1600"/>
              </a:spcAft>
              <a:buNone/>
            </a:pPr>
            <a:r>
              <a:rPr lang="en"/>
              <a:t>What is the underlying pathology?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32"/>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Zenker’s Diverticulum (Not a true diverticulum) </a:t>
            </a:r>
            <a:endParaRPr/>
          </a:p>
          <a:p>
            <a:pPr marL="0" lvl="0" indent="0" algn="l" rtl="0">
              <a:spcBef>
                <a:spcPts val="1600"/>
              </a:spcBef>
              <a:spcAft>
                <a:spcPts val="1600"/>
              </a:spcAft>
              <a:buNone/>
            </a:pPr>
            <a:r>
              <a:rPr lang="en"/>
              <a:t>Acquired muscular defect in the pharyngeal mucosa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 name="Google Shape;67;p15"/>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70 year old male comes to the clinic with a report of a red rough patches to the lateral side of the tongue. He tried scraping them away with dental floss but they bleed and seem adherent to the tongue. He was recently diagnosed with COPD, but otherwise has been in good health.</a:t>
            </a:r>
            <a:endParaRPr/>
          </a:p>
          <a:p>
            <a:pPr marL="0" lvl="0" indent="0" algn="l" rtl="0">
              <a:spcBef>
                <a:spcPts val="1600"/>
              </a:spcBef>
              <a:spcAft>
                <a:spcPts val="0"/>
              </a:spcAft>
              <a:buNone/>
            </a:pPr>
            <a:r>
              <a:rPr lang="en"/>
              <a:t>What is your next step in management?</a:t>
            </a:r>
            <a:endParaRPr/>
          </a:p>
          <a:p>
            <a:pPr marL="0" lvl="0" indent="0" algn="l" rtl="0">
              <a:spcBef>
                <a:spcPts val="1600"/>
              </a:spcBef>
              <a:spcAft>
                <a:spcPts val="1600"/>
              </a:spcAft>
              <a:buNone/>
            </a:pPr>
            <a:endParaRPr/>
          </a:p>
        </p:txBody>
      </p:sp>
      <p:pic>
        <p:nvPicPr>
          <p:cNvPr id="68" name="Google Shape;68;p15"/>
          <p:cNvPicPr preferRelativeResize="0"/>
          <p:nvPr/>
        </p:nvPicPr>
        <p:blipFill>
          <a:blip r:embed="rId3">
            <a:alphaModFix/>
          </a:blip>
          <a:stretch>
            <a:fillRect/>
          </a:stretch>
        </p:blipFill>
        <p:spPr>
          <a:xfrm>
            <a:off x="5410200" y="2657463"/>
            <a:ext cx="3733800" cy="24860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33"/>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76 year old woman presents with a 2 day history of left lower quadrant pain and fever. The patient has an uneventful past medical history apart from recurrent episodes of constipation for the last 20 years. Examination reveals tenderness to the left lower quadrant with rebound but no guarding. CT scan of the abdomen reveals a collection near the sigmoid colon. </a:t>
            </a:r>
            <a:endParaRPr/>
          </a:p>
          <a:p>
            <a:pPr marL="0" lvl="0" indent="0" algn="l" rtl="0">
              <a:spcBef>
                <a:spcPts val="1600"/>
              </a:spcBef>
              <a:spcAft>
                <a:spcPts val="0"/>
              </a:spcAft>
              <a:buNone/>
            </a:pPr>
            <a:r>
              <a:rPr lang="en"/>
              <a:t>What is the likely diagnosis?</a:t>
            </a:r>
            <a:endParaRPr/>
          </a:p>
          <a:p>
            <a:pPr marL="0" lvl="0" indent="0" algn="l" rtl="0">
              <a:spcBef>
                <a:spcPts val="1600"/>
              </a:spcBef>
              <a:spcAft>
                <a:spcPts val="1600"/>
              </a:spcAft>
              <a:buNone/>
            </a:pPr>
            <a:r>
              <a:rPr lang="en"/>
              <a:t>What are the complications of this condition?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p34"/>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Acute diverticulitis </a:t>
            </a:r>
            <a:endParaRPr/>
          </a:p>
          <a:p>
            <a:pPr marL="0" lvl="0" indent="0" algn="l" rtl="0">
              <a:spcBef>
                <a:spcPts val="1600"/>
              </a:spcBef>
              <a:spcAft>
                <a:spcPts val="1600"/>
              </a:spcAft>
              <a:buNone/>
            </a:pPr>
            <a:r>
              <a:rPr lang="en"/>
              <a:t>Lower GI bleed (hematochezia), bowel obstruction, fistula formation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p35"/>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55 year old caucasian male with recently diagnosed heart failure, presents with a complain of tan like complection despite avoidance of the sun. Physical exam is unremarkable apart from non-tender hepatomegaly. </a:t>
            </a:r>
            <a:endParaRPr/>
          </a:p>
          <a:p>
            <a:pPr marL="0" lvl="0" indent="0" algn="l" rtl="0">
              <a:spcBef>
                <a:spcPts val="1600"/>
              </a:spcBef>
              <a:spcAft>
                <a:spcPts val="0"/>
              </a:spcAft>
              <a:buNone/>
            </a:pPr>
            <a:r>
              <a:rPr lang="en"/>
              <a:t>What condition does this patient likely have?</a:t>
            </a:r>
            <a:endParaRPr/>
          </a:p>
          <a:p>
            <a:pPr marL="0" lvl="0" indent="0" algn="l" rtl="0">
              <a:spcBef>
                <a:spcPts val="1600"/>
              </a:spcBef>
              <a:spcAft>
                <a:spcPts val="1600"/>
              </a:spcAft>
              <a:buNone/>
            </a:pPr>
            <a:r>
              <a:rPr lang="en"/>
              <a:t>How test would you order to confirm the diagnosis?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36"/>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Haemochromatosis</a:t>
            </a:r>
            <a:endParaRPr/>
          </a:p>
          <a:p>
            <a:pPr marL="0" lvl="0" indent="0" algn="l" rtl="0">
              <a:spcBef>
                <a:spcPts val="1600"/>
              </a:spcBef>
              <a:spcAft>
                <a:spcPts val="1600"/>
              </a:spcAft>
              <a:buNone/>
            </a:pPr>
            <a:r>
              <a:rPr lang="en"/>
              <a:t>Iron studies - elevated ferritin, decreased TIBC, elevated serum iron, elevated % saturation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p37"/>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A 65 year old male comes in with complaints of epigastric pain, mostly at night when he sleeps. He sometime wakes up at night with a cough and a bitter taste in the back of his mouth. He has experiences this problem for the last few years, however has been managing on antacids. He reports no weight loss, melena, dysphagia or vomiting. An upper GI endoscopy is done with biopsy of the lower oesophagus. The result comes back showing stratified columnar epithelium with goblet cells, and no evidence of malignancy. What condition is this patient at risk of developing?</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38"/>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Adenocarcinoma of the esophagus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39"/>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21 year old male comes to the clinic with a complaint of crampy abdominal pain associated with diarrhea. The pain is worse to the right lower quadrant but its intermittent, and the diarrhea is sometimes associated with blood. The patient reports a 5kg weight loss in the last 3 months. Colonoscopy is done and a lesions to noted in the transverse colon with a cobblestone appearance. </a:t>
            </a:r>
            <a:endParaRPr/>
          </a:p>
          <a:p>
            <a:pPr marL="0" lvl="0" indent="0" algn="l" rtl="0">
              <a:spcBef>
                <a:spcPts val="1600"/>
              </a:spcBef>
              <a:spcAft>
                <a:spcPts val="0"/>
              </a:spcAft>
              <a:buNone/>
            </a:pPr>
            <a:r>
              <a:rPr lang="en"/>
              <a:t>What is the likely diagnosis?</a:t>
            </a:r>
            <a:endParaRPr/>
          </a:p>
          <a:p>
            <a:pPr marL="0" lvl="0" indent="0" algn="l" rtl="0">
              <a:spcBef>
                <a:spcPts val="1600"/>
              </a:spcBef>
              <a:spcAft>
                <a:spcPts val="1600"/>
              </a:spcAft>
              <a:buNone/>
            </a:pPr>
            <a:r>
              <a:rPr lang="en"/>
              <a:t>What other complications can this patient develop?</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4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40"/>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Crohn’s Disease</a:t>
            </a:r>
            <a:endParaRPr/>
          </a:p>
          <a:p>
            <a:pPr marL="0" lvl="0" indent="0" algn="l" rtl="0">
              <a:spcBef>
                <a:spcPts val="1600"/>
              </a:spcBef>
              <a:spcAft>
                <a:spcPts val="1600"/>
              </a:spcAft>
              <a:buNone/>
            </a:pPr>
            <a:r>
              <a:rPr lang="en"/>
              <a:t>Fistulas, malabsorption and nutritional deficiencies, colon cancer</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4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p41"/>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70 year old female presents to the emergency room due to abdominal pain, vomiting and failure to pass stool. She complains that she hasn’t been able to pass stool for 5 days now and the pain and vomiting starts 3 days ago. She is taken for emergency surgery and a section of the sigmoid colon is removed. </a:t>
            </a:r>
            <a:endParaRPr/>
          </a:p>
          <a:p>
            <a:pPr marL="0" lvl="0" indent="0" algn="l" rtl="0">
              <a:spcBef>
                <a:spcPts val="1600"/>
              </a:spcBef>
              <a:spcAft>
                <a:spcPts val="1600"/>
              </a:spcAft>
              <a:buNone/>
            </a:pPr>
            <a:r>
              <a:rPr lang="en"/>
              <a:t>What are the risk factors for this condition?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4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1" name="Google Shape;231;p42"/>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32" name="Google Shape;232;p42"/>
          <p:cNvPicPr preferRelativeResize="0"/>
          <p:nvPr/>
        </p:nvPicPr>
        <p:blipFill>
          <a:blip r:embed="rId3">
            <a:alphaModFix/>
          </a:blip>
          <a:stretch>
            <a:fillRect/>
          </a:stretch>
        </p:blipFill>
        <p:spPr>
          <a:xfrm>
            <a:off x="1230030" y="0"/>
            <a:ext cx="6683940"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 name="Google Shape;74;p16"/>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biopsy comes back being malignant, what malignancy is it most likely?</a:t>
            </a:r>
            <a:endParaRPr/>
          </a:p>
          <a:p>
            <a:pPr marL="0" lvl="0" indent="0" algn="l" rtl="0">
              <a:spcBef>
                <a:spcPts val="1600"/>
              </a:spcBef>
              <a:spcAft>
                <a:spcPts val="0"/>
              </a:spcAft>
              <a:buNone/>
            </a:pPr>
            <a:r>
              <a:rPr lang="en"/>
              <a:t>What are the risk factors for this malignancy?</a:t>
            </a:r>
            <a:endParaRPr/>
          </a:p>
          <a:p>
            <a:pPr marL="0" lvl="0" indent="0" algn="l" rtl="0">
              <a:spcBef>
                <a:spcPts val="1600"/>
              </a:spcBef>
              <a:spcAft>
                <a:spcPts val="1600"/>
              </a:spcAft>
              <a:buNone/>
            </a:pPr>
            <a:r>
              <a:rPr lang="en"/>
              <a:t>Microscopically what is characteristic of this malignancy?</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p43"/>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Left sided colon cancer</a:t>
            </a:r>
            <a:endParaRPr/>
          </a:p>
          <a:p>
            <a:pPr marL="0" lvl="0" indent="0" algn="l" rtl="0">
              <a:spcBef>
                <a:spcPts val="1600"/>
              </a:spcBef>
              <a:spcAft>
                <a:spcPts val="0"/>
              </a:spcAft>
              <a:buNone/>
            </a:pPr>
            <a:r>
              <a:rPr lang="en"/>
              <a:t>Genetic - FAP, Peutz-Jehgers, HNPCC, family history of colon cancer</a:t>
            </a:r>
            <a:endParaRPr/>
          </a:p>
          <a:p>
            <a:pPr marL="0" lvl="0" indent="0" algn="l" rtl="0">
              <a:spcBef>
                <a:spcPts val="1600"/>
              </a:spcBef>
              <a:spcAft>
                <a:spcPts val="0"/>
              </a:spcAft>
              <a:buNone/>
            </a:pPr>
            <a:r>
              <a:rPr lang="en"/>
              <a:t>Non-genetic- low fibre diets, diet high in red meat, DM, acromegaly, age, smoking and alcohol (Maybe)</a:t>
            </a:r>
            <a:endParaRPr/>
          </a:p>
          <a:p>
            <a:pPr marL="0" lvl="0" indent="0" algn="l" rtl="0">
              <a:spcBef>
                <a:spcPts val="1600"/>
              </a:spcBef>
              <a:spcAft>
                <a:spcPts val="160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p44"/>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A 25 year old male comes to the clinic for daily episodes of crampy abdominal pain and diarrhea. He has been experiencing these symptoms for a few months now and they have been getting progressively worse. He subsequently undergoes partial colectomy. </a:t>
            </a:r>
            <a:endParaRPr/>
          </a:p>
        </p:txBody>
      </p:sp>
      <p:pic>
        <p:nvPicPr>
          <p:cNvPr id="245" name="Google Shape;245;p44"/>
          <p:cNvPicPr preferRelativeResize="0"/>
          <p:nvPr/>
        </p:nvPicPr>
        <p:blipFill>
          <a:blip r:embed="rId3">
            <a:alphaModFix/>
          </a:blip>
          <a:stretch>
            <a:fillRect/>
          </a:stretch>
        </p:blipFill>
        <p:spPr>
          <a:xfrm>
            <a:off x="2600750" y="2314275"/>
            <a:ext cx="5242125" cy="28292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p45"/>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the likely diagnosis?</a:t>
            </a:r>
            <a:endParaRPr/>
          </a:p>
          <a:p>
            <a:pPr marL="0" lvl="0" indent="0" algn="l" rtl="0">
              <a:spcBef>
                <a:spcPts val="1600"/>
              </a:spcBef>
              <a:spcAft>
                <a:spcPts val="0"/>
              </a:spcAft>
              <a:buNone/>
            </a:pPr>
            <a:r>
              <a:rPr lang="en"/>
              <a:t>What histopathologic findings do you expect to see in this patients?</a:t>
            </a:r>
            <a:endParaRPr/>
          </a:p>
          <a:p>
            <a:pPr marL="0" lvl="0" indent="0" algn="l" rtl="0">
              <a:spcBef>
                <a:spcPts val="1600"/>
              </a:spcBef>
              <a:spcAft>
                <a:spcPts val="1600"/>
              </a:spcAft>
              <a:buNone/>
            </a:pPr>
            <a:r>
              <a:rPr lang="en"/>
              <a:t>What other parts of the body might this condition occur?</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7" name="Google Shape;257;p46"/>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Crohn’s Disease</a:t>
            </a:r>
            <a:endParaRPr/>
          </a:p>
          <a:p>
            <a:pPr marL="0" lvl="0" indent="0" algn="l" rtl="0">
              <a:spcBef>
                <a:spcPts val="1600"/>
              </a:spcBef>
              <a:spcAft>
                <a:spcPts val="0"/>
              </a:spcAft>
              <a:buNone/>
            </a:pPr>
            <a:r>
              <a:rPr lang="en"/>
              <a:t>Lymphoid aggregates with granulomas </a:t>
            </a:r>
            <a:endParaRPr/>
          </a:p>
          <a:p>
            <a:pPr marL="0" lvl="0" indent="0" algn="l" rtl="0">
              <a:spcBef>
                <a:spcPts val="1600"/>
              </a:spcBef>
              <a:spcAft>
                <a:spcPts val="1600"/>
              </a:spcAft>
              <a:buNone/>
            </a:pPr>
            <a:r>
              <a:rPr lang="en"/>
              <a:t>Mouth to anus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p47"/>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65 year old female comes to the clinic with a complain of nausea and vomiting most days the week. She reports after eating she feels full and nauseated for hours, and when she does vomit, reports the vomitus to be partially digested food. She has a history of type diabetes and is non-compliant with medication. Last year she had a below knee amputation for an infected ulcer.</a:t>
            </a:r>
            <a:endParaRPr/>
          </a:p>
          <a:p>
            <a:pPr marL="0" lvl="0" indent="0" algn="l" rtl="0">
              <a:spcBef>
                <a:spcPts val="1600"/>
              </a:spcBef>
              <a:spcAft>
                <a:spcPts val="0"/>
              </a:spcAft>
              <a:buNone/>
            </a:pPr>
            <a:r>
              <a:rPr lang="en"/>
              <a:t>What is the likely diagnosis?</a:t>
            </a:r>
            <a:endParaRPr/>
          </a:p>
          <a:p>
            <a:pPr marL="0" lvl="0" indent="0" algn="l" rtl="0">
              <a:spcBef>
                <a:spcPts val="1600"/>
              </a:spcBef>
              <a:spcAft>
                <a:spcPts val="1600"/>
              </a:spcAft>
              <a:buNone/>
            </a:pPr>
            <a:r>
              <a:rPr lang="en"/>
              <a:t>What is the pathogenesis behind the disease?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9" name="Google Shape;269;p48"/>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Diabetic gastroparesis </a:t>
            </a:r>
            <a:endParaRPr/>
          </a:p>
          <a:p>
            <a:pPr marL="0" lvl="0" indent="0" algn="l" rtl="0">
              <a:spcBef>
                <a:spcPts val="1600"/>
              </a:spcBef>
              <a:spcAft>
                <a:spcPts val="1600"/>
              </a:spcAft>
              <a:buNone/>
            </a:pPr>
            <a:r>
              <a:rPr lang="en"/>
              <a:t>Autonomic neuropathy secondary to microvascular disease in diabetics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p49"/>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65 year old comes to the clinic with reports of nausea and weight loss. He first noticed these symptoms 5 months ago, and has been taking a antacid with mild relief. He cannot quantify how much weight he has lost, however states he can no longer wear his pants without belts. Upper GI endoscopy is done and a biopsy is taken of the stomach. The biopsy report states diffuse infiltrate growth within the stomach wall.</a:t>
            </a:r>
            <a:endParaRPr/>
          </a:p>
          <a:p>
            <a:pPr marL="0" lvl="0" indent="0" algn="l" rtl="0">
              <a:spcBef>
                <a:spcPts val="1600"/>
              </a:spcBef>
              <a:spcAft>
                <a:spcPts val="0"/>
              </a:spcAft>
              <a:buNone/>
            </a:pPr>
            <a:r>
              <a:rPr lang="en"/>
              <a:t>What is the likely diagnosis?</a:t>
            </a:r>
            <a:endParaRPr/>
          </a:p>
          <a:p>
            <a:pPr marL="0" lvl="0" indent="0" algn="l" rtl="0">
              <a:spcBef>
                <a:spcPts val="1600"/>
              </a:spcBef>
              <a:spcAft>
                <a:spcPts val="1600"/>
              </a:spcAft>
              <a:buNone/>
            </a:pPr>
            <a:r>
              <a:rPr lang="en"/>
              <a:t>What type of cells of characteristic of this diagnosis?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p50"/>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Linitis plastica - “leather bottle stomach”</a:t>
            </a:r>
            <a:endParaRPr/>
          </a:p>
          <a:p>
            <a:pPr marL="0" lvl="0" indent="0" algn="l" rtl="0">
              <a:spcBef>
                <a:spcPts val="1600"/>
              </a:spcBef>
              <a:spcAft>
                <a:spcPts val="1600"/>
              </a:spcAft>
              <a:buNone/>
            </a:pPr>
            <a:r>
              <a:rPr lang="en"/>
              <a:t>Signet ring cells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5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7" name="Google Shape;287;p51"/>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45 year old man with a massive upper GI bleed. The bleeding is controlled with IV octreotide administration. The patient has a history of Hep C infection and chronic alcohol abuse. On examination, the patient has gynecomastia, distended abdomen, distended veins around the umbilicus and testicular atrophy.</a:t>
            </a:r>
            <a:endParaRPr/>
          </a:p>
          <a:p>
            <a:pPr marL="0" lvl="0" indent="0" algn="l" rtl="0">
              <a:spcBef>
                <a:spcPts val="1600"/>
              </a:spcBef>
              <a:spcAft>
                <a:spcPts val="0"/>
              </a:spcAft>
              <a:buNone/>
            </a:pPr>
            <a:r>
              <a:rPr lang="en"/>
              <a:t>What is the underlying cause of the upper GI bleed?</a:t>
            </a:r>
            <a:endParaRPr/>
          </a:p>
          <a:p>
            <a:pPr marL="0" lvl="0" indent="0" algn="l" rtl="0">
              <a:spcBef>
                <a:spcPts val="1600"/>
              </a:spcBef>
              <a:spcAft>
                <a:spcPts val="0"/>
              </a:spcAft>
              <a:buNone/>
            </a:pPr>
            <a:r>
              <a:rPr lang="en"/>
              <a:t>What is the mechanism behind the gynecomastia?</a:t>
            </a:r>
            <a:endParaRPr/>
          </a:p>
          <a:p>
            <a:pPr marL="0" lvl="0" indent="0" algn="l" rtl="0">
              <a:spcBef>
                <a:spcPts val="1600"/>
              </a:spcBef>
              <a:spcAft>
                <a:spcPts val="1600"/>
              </a:spcAft>
              <a:buNone/>
            </a:pPr>
            <a:r>
              <a:rPr lang="en"/>
              <a:t>What other symptoms might the patient development due to this mechanism?</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5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3" name="Google Shape;293;p52"/>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Cirrhosis of the liver </a:t>
            </a:r>
            <a:endParaRPr/>
          </a:p>
          <a:p>
            <a:pPr marL="0" lvl="0" indent="0" algn="l" rtl="0">
              <a:spcBef>
                <a:spcPts val="1600"/>
              </a:spcBef>
              <a:spcAft>
                <a:spcPts val="0"/>
              </a:spcAft>
              <a:buNone/>
            </a:pPr>
            <a:r>
              <a:rPr lang="en"/>
              <a:t>Due to elevated estrogen and decreased testosterone levels - </a:t>
            </a:r>
            <a:endParaRPr/>
          </a:p>
          <a:p>
            <a:pPr marL="0" lvl="0" indent="0" algn="l" rtl="0">
              <a:spcBef>
                <a:spcPts val="1600"/>
              </a:spcBef>
              <a:spcAft>
                <a:spcPts val="1600"/>
              </a:spcAft>
              <a:buNone/>
            </a:pPr>
            <a:r>
              <a:rPr lang="en"/>
              <a:t>Spider angiomata, palmar erythema, testicular atrophy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 name="Google Shape;80;p17"/>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Squamous cell carcinoma</a:t>
            </a:r>
            <a:endParaRPr/>
          </a:p>
          <a:p>
            <a:pPr marL="0" lvl="0" indent="0" algn="l" rtl="0">
              <a:spcBef>
                <a:spcPts val="1600"/>
              </a:spcBef>
              <a:spcAft>
                <a:spcPts val="0"/>
              </a:spcAft>
              <a:buNone/>
            </a:pPr>
            <a:r>
              <a:rPr lang="en"/>
              <a:t>Smoking and drinking </a:t>
            </a:r>
            <a:endParaRPr/>
          </a:p>
          <a:p>
            <a:pPr marL="0" lvl="0" indent="0" algn="l" rtl="0">
              <a:spcBef>
                <a:spcPts val="1600"/>
              </a:spcBef>
              <a:spcAft>
                <a:spcPts val="0"/>
              </a:spcAft>
              <a:buNone/>
            </a:pPr>
            <a:r>
              <a:rPr lang="en"/>
              <a:t>Keratin pearls (abnormal keratinization)</a:t>
            </a:r>
            <a:endParaRPr/>
          </a:p>
          <a:p>
            <a:pPr marL="0" lvl="0" indent="0" algn="l" rtl="0">
              <a:spcBef>
                <a:spcPts val="1600"/>
              </a:spcBef>
              <a:spcAft>
                <a:spcPts val="160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5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9" name="Google Shape;299;p53"/>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A 25 year old female comes to the clinic for her colonoscopy results after a prolonged periods of abdominal pain and diarrhea. He sister has similar symptoms that which required her to do a total colectomy. She is worried that she may need surgery as well. A section of her sister’s colon is shown below?</a:t>
            </a:r>
            <a:endParaRPr/>
          </a:p>
        </p:txBody>
      </p:sp>
      <p:pic>
        <p:nvPicPr>
          <p:cNvPr id="4" name="Google Shape;306;p54">
            <a:extLst>
              <a:ext uri="{FF2B5EF4-FFF2-40B4-BE49-F238E27FC236}">
                <a16:creationId xmlns:a16="http://schemas.microsoft.com/office/drawing/2014/main" id="{7DCC0216-B595-4F48-8322-ECE9D16E9297}"/>
              </a:ext>
            </a:extLst>
          </p:cNvPr>
          <p:cNvPicPr preferRelativeResize="0"/>
          <p:nvPr/>
        </p:nvPicPr>
        <p:blipFill>
          <a:blip r:embed="rId3">
            <a:alphaModFix/>
          </a:blip>
          <a:stretch>
            <a:fillRect/>
          </a:stretch>
        </p:blipFill>
        <p:spPr>
          <a:xfrm>
            <a:off x="1591643" y="2072145"/>
            <a:ext cx="5119258" cy="307135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5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2" name="Google Shape;312;p55"/>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the likely diagnosis?</a:t>
            </a:r>
            <a:endParaRPr/>
          </a:p>
          <a:p>
            <a:pPr marL="0" lvl="0" indent="0" algn="l" rtl="0">
              <a:spcBef>
                <a:spcPts val="1600"/>
              </a:spcBef>
              <a:spcAft>
                <a:spcPts val="0"/>
              </a:spcAft>
              <a:buNone/>
            </a:pPr>
            <a:r>
              <a:rPr lang="en"/>
              <a:t>What is this patient’s lifetime risk of developing malignancy? </a:t>
            </a:r>
            <a:endParaRPr/>
          </a:p>
          <a:p>
            <a:pPr marL="0" lvl="0" indent="0" algn="l" rtl="0">
              <a:spcBef>
                <a:spcPts val="1600"/>
              </a:spcBef>
              <a:spcAft>
                <a:spcPts val="1600"/>
              </a:spcAft>
              <a:buNone/>
            </a:pPr>
            <a:r>
              <a:rPr lang="en"/>
              <a:t>What is the gene mutation associated with this condition?</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8" name="Google Shape;318;p56"/>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Familial adenomatous polyposis syndrome (FAP)</a:t>
            </a:r>
            <a:endParaRPr/>
          </a:p>
          <a:p>
            <a:pPr marL="0" lvl="0" indent="0" algn="l" rtl="0">
              <a:spcBef>
                <a:spcPts val="1600"/>
              </a:spcBef>
              <a:spcAft>
                <a:spcPts val="0"/>
              </a:spcAft>
              <a:buNone/>
            </a:pPr>
            <a:r>
              <a:rPr lang="en"/>
              <a:t>100%</a:t>
            </a:r>
            <a:endParaRPr/>
          </a:p>
          <a:p>
            <a:pPr marL="0" lvl="0" indent="0" algn="l" rtl="0">
              <a:spcBef>
                <a:spcPts val="1600"/>
              </a:spcBef>
              <a:spcAft>
                <a:spcPts val="1600"/>
              </a:spcAft>
              <a:buNone/>
            </a:pPr>
            <a:r>
              <a:rPr lang="en"/>
              <a:t>Mutation of APC gene (tumor suppressor gene)</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p57"/>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25" name="Google Shape;325;p57"/>
          <p:cNvPicPr preferRelativeResize="0"/>
          <p:nvPr/>
        </p:nvPicPr>
        <p:blipFill>
          <a:blip r:embed="rId3">
            <a:alphaModFix/>
          </a:blip>
          <a:stretch>
            <a:fillRect/>
          </a:stretch>
        </p:blipFill>
        <p:spPr>
          <a:xfrm>
            <a:off x="877075" y="445029"/>
            <a:ext cx="6317387" cy="41238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p58"/>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32" name="Google Shape;332;p58"/>
          <p:cNvPicPr preferRelativeResize="0"/>
          <p:nvPr/>
        </p:nvPicPr>
        <p:blipFill>
          <a:blip r:embed="rId3">
            <a:alphaModFix/>
          </a:blip>
          <a:stretch>
            <a:fillRect/>
          </a:stretch>
        </p:blipFill>
        <p:spPr>
          <a:xfrm>
            <a:off x="1669898" y="445025"/>
            <a:ext cx="5504300" cy="40336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p59"/>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39" name="Google Shape;339;p59"/>
          <p:cNvPicPr preferRelativeResize="0"/>
          <p:nvPr/>
        </p:nvPicPr>
        <p:blipFill>
          <a:blip r:embed="rId3">
            <a:alphaModFix/>
          </a:blip>
          <a:stretch>
            <a:fillRect/>
          </a:stretch>
        </p:blipFill>
        <p:spPr>
          <a:xfrm>
            <a:off x="851566" y="0"/>
            <a:ext cx="7440868" cy="5143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6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 name="Google Shape;345;p60"/>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46" name="Google Shape;346;p60"/>
          <p:cNvPicPr preferRelativeResize="0"/>
          <p:nvPr/>
        </p:nvPicPr>
        <p:blipFill>
          <a:blip r:embed="rId3">
            <a:alphaModFix/>
          </a:blip>
          <a:stretch>
            <a:fillRect/>
          </a:stretch>
        </p:blipFill>
        <p:spPr>
          <a:xfrm>
            <a:off x="1758352" y="445025"/>
            <a:ext cx="5455872" cy="41238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6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p61"/>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53" name="Google Shape;353;p61"/>
          <p:cNvPicPr preferRelativeResize="0"/>
          <p:nvPr/>
        </p:nvPicPr>
        <p:blipFill>
          <a:blip r:embed="rId3">
            <a:alphaModFix/>
          </a:blip>
          <a:stretch>
            <a:fillRect/>
          </a:stretch>
        </p:blipFill>
        <p:spPr>
          <a:xfrm>
            <a:off x="1405023" y="445025"/>
            <a:ext cx="6215075" cy="41736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p18"/>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60 year old male presents to clinic with the complaint of having difficulties swallowing solids but not liquids. He has a history of GERD and was diagnosed with Barrett’s Oesophagus 6 months ago. A barium swallow down shows symmetric circumferential narrowing of the distal oesophagus. </a:t>
            </a:r>
            <a:endParaRPr/>
          </a:p>
          <a:p>
            <a:pPr marL="0" lvl="0" indent="0" algn="l" rtl="0">
              <a:spcBef>
                <a:spcPts val="1600"/>
              </a:spcBef>
              <a:spcAft>
                <a:spcPts val="0"/>
              </a:spcAft>
              <a:buNone/>
            </a:pPr>
            <a:r>
              <a:rPr lang="en"/>
              <a:t>What are your differentials?</a:t>
            </a:r>
            <a:endParaRPr/>
          </a:p>
          <a:p>
            <a:pPr marL="0" lvl="0" indent="0" algn="l" rtl="0">
              <a:spcBef>
                <a:spcPts val="1600"/>
              </a:spcBef>
              <a:spcAft>
                <a:spcPts val="0"/>
              </a:spcAft>
              <a:buNone/>
            </a:pPr>
            <a:r>
              <a:rPr lang="en"/>
              <a:t>Which one is most likely?</a:t>
            </a:r>
            <a:endParaRPr/>
          </a:p>
          <a:p>
            <a:pPr marL="0" lvl="0" indent="0" algn="l" rtl="0">
              <a:spcBef>
                <a:spcPts val="1600"/>
              </a:spcBef>
              <a:spcAft>
                <a:spcPts val="0"/>
              </a:spcAft>
              <a:buNone/>
            </a:pPr>
            <a:r>
              <a:rPr lang="en"/>
              <a:t>How would you confirm your diagnosis?</a:t>
            </a:r>
            <a:endParaRPr/>
          </a:p>
          <a:p>
            <a:pPr marL="0" lvl="0" indent="0" algn="l" rtl="0">
              <a:spcBef>
                <a:spcPts val="1600"/>
              </a:spcBef>
              <a:spcAft>
                <a:spcPts val="160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19"/>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Stricture, achalasia, malignancy, hiatal hernia</a:t>
            </a:r>
            <a:endParaRPr/>
          </a:p>
          <a:p>
            <a:pPr marL="0" lvl="0" indent="0" algn="l" rtl="0">
              <a:spcBef>
                <a:spcPts val="1600"/>
              </a:spcBef>
              <a:spcAft>
                <a:spcPts val="0"/>
              </a:spcAft>
              <a:buNone/>
            </a:pPr>
            <a:r>
              <a:rPr lang="en"/>
              <a:t>Stricture</a:t>
            </a:r>
            <a:endParaRPr/>
          </a:p>
          <a:p>
            <a:pPr marL="0" lvl="0" indent="0" algn="l" rtl="0">
              <a:spcBef>
                <a:spcPts val="1600"/>
              </a:spcBef>
              <a:spcAft>
                <a:spcPts val="0"/>
              </a:spcAft>
              <a:buNone/>
            </a:pPr>
            <a:r>
              <a:rPr lang="en"/>
              <a:t>Endoscopy with biopsy </a:t>
            </a:r>
            <a:endParaRPr/>
          </a:p>
          <a:p>
            <a:pPr marL="0" lvl="0" indent="0" algn="l" rtl="0">
              <a:spcBef>
                <a:spcPts val="1600"/>
              </a:spcBef>
              <a:spcAft>
                <a:spcPts val="1600"/>
              </a:spcAft>
              <a:buNone/>
            </a:pPr>
            <a:r>
              <a:rPr lang="en"/>
              <a:t>If it was a malignancy what type of malignancy would it be?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0"/>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Adenocarcinoma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21"/>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3 hour old infant starts experiencing choking, vomiting and coughing shortly after initiating breastfeeding. She was born at 40 weeks with the only complication of polyhydramnios. APGARs were 9 and 9. On examination the infant has nasal flaring and intercostal recessions. Nurse reports difficulty in passing an nasogastric tube. </a:t>
            </a:r>
            <a:endParaRPr/>
          </a:p>
          <a:p>
            <a:pPr marL="0" lvl="0" indent="0" algn="l" rtl="0">
              <a:spcBef>
                <a:spcPts val="1600"/>
              </a:spcBef>
              <a:spcAft>
                <a:spcPts val="1600"/>
              </a:spcAft>
              <a:buNone/>
            </a:pPr>
            <a:r>
              <a:rPr lang="en"/>
              <a:t>What is the likely diagnosis?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22"/>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Tracheoesophageal fistula </a:t>
            </a:r>
            <a:endParaRPr/>
          </a:p>
        </p:txBody>
      </p:sp>
      <p:pic>
        <p:nvPicPr>
          <p:cNvPr id="111" name="Google Shape;111;p22"/>
          <p:cNvPicPr preferRelativeResize="0"/>
          <p:nvPr/>
        </p:nvPicPr>
        <p:blipFill>
          <a:blip r:embed="rId3">
            <a:alphaModFix/>
          </a:blip>
          <a:stretch>
            <a:fillRect/>
          </a:stretch>
        </p:blipFill>
        <p:spPr>
          <a:xfrm>
            <a:off x="3429000" y="742950"/>
            <a:ext cx="5715000" cy="4400550"/>
          </a:xfrm>
          <a:prstGeom prst="rect">
            <a:avLst/>
          </a:prstGeom>
          <a:noFill/>
          <a:ln>
            <a:noFill/>
          </a:ln>
        </p:spPr>
      </p:pic>
    </p:spTree>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{BB841644-CAA8-434B-817E-2A2981759865}tf10001119</Template>
  <TotalTime>7</TotalTime>
  <Words>2205</Words>
  <Application>Microsoft Macintosh PowerPoint</Application>
  <PresentationFormat>On-screen Show (16:9)</PresentationFormat>
  <Paragraphs>146</Paragraphs>
  <Slides>47</Slides>
  <Notes>47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47</vt:i4>
      </vt:variant>
    </vt:vector>
  </HeadingPairs>
  <TitlesOfParts>
    <vt:vector size="50" baseType="lpstr">
      <vt:lpstr>Arial</vt:lpstr>
      <vt:lpstr>Gill Sans MT</vt:lpstr>
      <vt:lpstr>Gallery</vt:lpstr>
      <vt:lpstr>Gastroenterology  Pathology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Gastroenterology  Pathology </dc:title>
  <cp:lastModifiedBy>Microsoft Office User</cp:lastModifiedBy>
  <cp:revision>3</cp:revision>
  <dcterms:modified xsi:type="dcterms:W3CDTF">2021-06-17T01:13:04Z</dcterms:modified>
</cp:coreProperties>
</file>