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60" d="100"/>
          <a:sy n="160" d="100"/>
        </p:scale>
        <p:origin x="2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b2c6d221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b2c6d221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b2c6d221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b2c6d221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b2c6d221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b2c6d221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b2c6d221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b2c6d221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b2c6d221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b2c6d221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b2c6d2211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b2c6d221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b2c6d221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b2c6d221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b2c6d2211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b2c6d221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b2c6d221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b2c6d221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b2c6d2211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b2c6d2211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b2c6d221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b2c6d221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b2c6d221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b2c6d221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b52d75f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b52d75f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b52d75f8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b52d75f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b52d75f8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b52d75f8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b52d75f8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b52d75f8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b52d75f8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b52d75f8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b52d75f8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b52d75f8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6fed7ee76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96fed7ee76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6fed7ee76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6fed7ee76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6fed7ee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96fed7ee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patient is brought for autopsy with a history of worsening SOB and lower limb swelling. The patient has had a cough productive of pink frothy sputum, for which he has been taking a OTC cough syrup for with no relief. On examination of the lungs, right lung weights 800g(400-500) and left lung 750g (300-350), no abnormalities are seen grossly. </a:t>
            </a:r>
            <a:endParaRPr/>
          </a:p>
          <a:p>
            <a:pPr marL="0" lvl="0" indent="0" algn="l" rtl="0">
              <a:spcBef>
                <a:spcPts val="0"/>
              </a:spcBef>
              <a:spcAft>
                <a:spcPts val="0"/>
              </a:spcAft>
              <a:buNone/>
            </a:pPr>
            <a:endParaRPr/>
          </a:p>
          <a:p>
            <a:pPr marL="0" lvl="0" indent="0" algn="l" rtl="0">
              <a:spcBef>
                <a:spcPts val="0"/>
              </a:spcBef>
              <a:spcAft>
                <a:spcPts val="0"/>
              </a:spcAft>
              <a:buNone/>
            </a:pPr>
            <a:r>
              <a:rPr lang="en"/>
              <a:t>What disease did this patient likely have?</a:t>
            </a:r>
            <a:endParaRPr/>
          </a:p>
          <a:p>
            <a:pPr marL="0" lvl="0" indent="0" algn="l" rtl="0">
              <a:spcBef>
                <a:spcPts val="0"/>
              </a:spcBef>
              <a:spcAft>
                <a:spcPts val="0"/>
              </a:spcAft>
              <a:buNone/>
            </a:pPr>
            <a:r>
              <a:rPr lang="en"/>
              <a:t>Congestive heart failure</a:t>
            </a:r>
            <a:endParaRPr/>
          </a:p>
          <a:p>
            <a:pPr marL="0" lvl="0" indent="0" algn="l" rtl="0">
              <a:spcBef>
                <a:spcPts val="0"/>
              </a:spcBef>
              <a:spcAft>
                <a:spcPts val="0"/>
              </a:spcAft>
              <a:buNone/>
            </a:pPr>
            <a:endParaRPr/>
          </a:p>
          <a:p>
            <a:pPr marL="0" lvl="0" indent="0" algn="l" rtl="0">
              <a:spcBef>
                <a:spcPts val="0"/>
              </a:spcBef>
              <a:spcAft>
                <a:spcPts val="0"/>
              </a:spcAft>
              <a:buNone/>
            </a:pPr>
            <a:r>
              <a:rPr lang="en"/>
              <a:t>Histologically, what can be seen that is pathognomonic of this condition?</a:t>
            </a:r>
            <a:endParaRPr/>
          </a:p>
          <a:p>
            <a:pPr marL="0" lvl="0" indent="0" algn="l" rtl="0">
              <a:spcBef>
                <a:spcPts val="0"/>
              </a:spcBef>
              <a:spcAft>
                <a:spcPts val="0"/>
              </a:spcAft>
              <a:buNone/>
            </a:pPr>
            <a:r>
              <a:rPr lang="en"/>
              <a:t>Heart failure cells, hemosiderin laden macrophages</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b2c6d221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b2c6d221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6fed7ee7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6fed7ee7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60 year old male presents for SOB, cough and weight loss. He is sent for a chest x-ray which reveals a mass in the right upper lobe, not seen on previous x rays. </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likely diagnosis?</a:t>
            </a:r>
            <a:endParaRPr/>
          </a:p>
          <a:p>
            <a:pPr marL="0" lvl="0" indent="0" algn="l" rtl="0">
              <a:spcBef>
                <a:spcPts val="0"/>
              </a:spcBef>
              <a:spcAft>
                <a:spcPts val="0"/>
              </a:spcAft>
              <a:buNone/>
            </a:pPr>
            <a:r>
              <a:rPr lang="en"/>
              <a:t>Lung cancer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b2c6d221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b2c6d221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b2c6d221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b2c6d221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b2c6d221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b2c6d221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b2c6d221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b2c6d221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b2c6d221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b2c6d221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b2c6d221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b2c6d221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GB"/>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11962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73403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77175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8112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600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GB"/>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59591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06177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20166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40957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947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GB"/>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78945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6/16/21</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73088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6/16/21</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462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Respiratory Pathology</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Dr Anton Small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76 year old retired shipyard worker comes to the clinic with a complaint of SOB and cough with occasional blood tinged sputum. These symptoms have been going on for 6 months now, however he decided to come in because one of her former co-workers died after developing similar symptoms. He is life long smoker of 1 pack a day, with no chronic illnesses. On examination he has decreased air entry on the right lower zones, with crackles, and a dull percussion note. Chest x-ray shows a opacification in the right lower lobe with a small pleural effusion. </a:t>
            </a:r>
            <a:endParaRPr/>
          </a:p>
          <a:p>
            <a:pPr marL="0" lvl="0" indent="0" algn="l" rtl="0">
              <a:spcBef>
                <a:spcPts val="1600"/>
              </a:spcBef>
              <a:spcAft>
                <a:spcPts val="0"/>
              </a:spcAft>
              <a:buNone/>
            </a:pPr>
            <a:r>
              <a:rPr lang="en"/>
              <a:t>What is the most likely diagnosis?</a:t>
            </a:r>
            <a:endParaRPr/>
          </a:p>
          <a:p>
            <a:pPr marL="0" lvl="0" indent="0" algn="l" rtl="0">
              <a:spcBef>
                <a:spcPts val="1600"/>
              </a:spcBef>
              <a:spcAft>
                <a:spcPts val="1600"/>
              </a:spcAft>
              <a:buNone/>
            </a:pPr>
            <a:r>
              <a:rPr lang="en"/>
              <a:t>What is his most significant risk factor?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Bronchogenic lung cancer</a:t>
            </a:r>
            <a:endParaRPr/>
          </a:p>
          <a:p>
            <a:pPr marL="0" lvl="0" indent="0" algn="l" rtl="0">
              <a:spcBef>
                <a:spcPts val="1600"/>
              </a:spcBef>
              <a:spcAft>
                <a:spcPts val="0"/>
              </a:spcAft>
              <a:buNone/>
            </a:pPr>
            <a:r>
              <a:rPr lang="en"/>
              <a:t>Mesothelioma is a possibility (Shipyard workers and asbestos exposure)</a:t>
            </a:r>
            <a:endParaRPr/>
          </a:p>
          <a:p>
            <a:pPr marL="0" lvl="0" indent="0" algn="l" rtl="0">
              <a:spcBef>
                <a:spcPts val="1600"/>
              </a:spcBef>
              <a:spcAft>
                <a:spcPts val="0"/>
              </a:spcAft>
              <a:buNone/>
            </a:pPr>
            <a:r>
              <a:rPr lang="en"/>
              <a:t>Asbestos exposure and smoking (relative risk of 92 for cancer)</a:t>
            </a: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60 year old women with a history of osteoporosis comes to A&amp;E following a fall on her right hip. X-rays show a right neck of femur fracture. She undergoes surgical correction the following day. On the 3rd day following surgery she develops sudden onset of respiratory distress and dies.</a:t>
            </a:r>
            <a:endParaRPr/>
          </a:p>
          <a:p>
            <a:pPr marL="0" lvl="0" indent="0" algn="l" rtl="0">
              <a:spcBef>
                <a:spcPts val="1600"/>
              </a:spcBef>
              <a:spcAft>
                <a:spcPts val="0"/>
              </a:spcAft>
              <a:buNone/>
            </a:pPr>
            <a:r>
              <a:rPr lang="en"/>
              <a:t>What is the likely cause of the patient’s sudden respiratory failure?</a:t>
            </a:r>
            <a:endParaRPr/>
          </a:p>
          <a:p>
            <a:pPr marL="0" lvl="0" indent="0" algn="l" rtl="0">
              <a:spcBef>
                <a:spcPts val="1600"/>
              </a:spcBef>
              <a:spcAft>
                <a:spcPts val="1600"/>
              </a:spcAft>
              <a:buNone/>
            </a:pPr>
            <a:r>
              <a:rPr lang="en"/>
              <a:t>At autopsy, how would differentiate this cause of death from a postmortem artifact?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Deep vein thrombosis leading to pulmonary embolism </a:t>
            </a:r>
            <a:endParaRPr/>
          </a:p>
          <a:p>
            <a:pPr marL="0" lvl="0" indent="0" algn="l" rtl="0">
              <a:spcBef>
                <a:spcPts val="1600"/>
              </a:spcBef>
              <a:spcAft>
                <a:spcPts val="1600"/>
              </a:spcAft>
              <a:buNone/>
            </a:pPr>
            <a:r>
              <a:rPr lang="en"/>
              <a:t>Lines of Zahn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23 year old male comes into A&amp;E with bilateral femur fractures after being involved in a motor vehicle accident. After resuscitation and stabilization, he is placed on traction pending surgery. A few hours later, he develops SOB, confusion and chest pain. His lungs are clear to auscultation, but is noted to have a petechial rash on the upper chest. The nurse alerts you to a small globules seen in the urine bag.</a:t>
            </a:r>
            <a:endParaRPr/>
          </a:p>
          <a:p>
            <a:pPr marL="0" lvl="0" indent="0" algn="l" rtl="0">
              <a:spcBef>
                <a:spcPts val="1600"/>
              </a:spcBef>
              <a:spcAft>
                <a:spcPts val="0"/>
              </a:spcAft>
              <a:buNone/>
            </a:pPr>
            <a:r>
              <a:rPr lang="en"/>
              <a:t>What is the likely diagnosis? </a:t>
            </a: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Fat embolism syndrome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23 year old IV drug abuser comes in with sudden onset of SOB and chest pain. Despite intervention the patient passed. At autopsy, multiple wedge shaped hemorrhagic infarcts are seen in the lung. </a:t>
            </a:r>
            <a:endParaRPr/>
          </a:p>
          <a:p>
            <a:pPr marL="0" lvl="0" indent="0" algn="l" rtl="0">
              <a:spcBef>
                <a:spcPts val="1600"/>
              </a:spcBef>
              <a:spcAft>
                <a:spcPts val="0"/>
              </a:spcAft>
              <a:buNone/>
            </a:pPr>
            <a:r>
              <a:rPr lang="en"/>
              <a:t>Where would the pathologist look next to confirm the diagnosis?</a:t>
            </a:r>
            <a:endParaRPr/>
          </a:p>
          <a:p>
            <a:pPr marL="0" lvl="0" indent="0" algn="l" rtl="0">
              <a:spcBef>
                <a:spcPts val="1600"/>
              </a:spcBef>
              <a:spcAft>
                <a:spcPts val="0"/>
              </a:spcAft>
              <a:buNone/>
            </a:pPr>
            <a:r>
              <a:rPr lang="en"/>
              <a:t>What is the likely etiologic agent of this condition?</a:t>
            </a:r>
            <a:endParaRPr/>
          </a:p>
          <a:p>
            <a:pPr marL="0" lvl="0" indent="0" algn="l" rtl="0">
              <a:spcBef>
                <a:spcPts val="1600"/>
              </a:spcBef>
              <a:spcAft>
                <a:spcPts val="1600"/>
              </a:spcAft>
              <a:buNone/>
            </a:pP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in the heart at the tricuspid valves </a:t>
            </a:r>
            <a:endParaRPr/>
          </a:p>
          <a:p>
            <a:pPr marL="0" lvl="0" indent="0" algn="l" rtl="0">
              <a:spcBef>
                <a:spcPts val="1600"/>
              </a:spcBef>
              <a:spcAft>
                <a:spcPts val="1600"/>
              </a:spcAft>
              <a:buNone/>
            </a:pPr>
            <a:r>
              <a:rPr lang="en"/>
              <a:t>Staph aureus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25 year old non-smoker presents with worsening SOB. He is an avid tennis player, however the SOB prevented him from playing in the last year. He doesn’t smoke and doesn’t have any environmental or occupational exposure. His FEV1 and FEV/FVC ratio is less than expected and doesn’t improve with ventolin administration. </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0"/>
              </a:spcAft>
              <a:buNone/>
            </a:pPr>
            <a:r>
              <a:rPr lang="en"/>
              <a:t>What underlying condition does this patient likely have?</a:t>
            </a:r>
            <a:endParaRPr/>
          </a:p>
          <a:p>
            <a:pPr marL="0" lvl="0" indent="0" algn="l" rtl="0">
              <a:spcBef>
                <a:spcPts val="1600"/>
              </a:spcBef>
              <a:spcAft>
                <a:spcPts val="1600"/>
              </a:spcAft>
              <a:buNone/>
            </a:pPr>
            <a:r>
              <a:rPr lang="en"/>
              <a:t>If a cross-section of the affected organ was done, what would you expect to see under the microscope?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Emphysema </a:t>
            </a:r>
            <a:endParaRPr/>
          </a:p>
          <a:p>
            <a:pPr marL="0" lvl="0" indent="0" algn="l" rtl="0">
              <a:spcBef>
                <a:spcPts val="1600"/>
              </a:spcBef>
              <a:spcAft>
                <a:spcPts val="0"/>
              </a:spcAft>
              <a:buNone/>
            </a:pPr>
            <a:r>
              <a:rPr lang="en"/>
              <a:t>Alpha 1 antitrypsin deficiency </a:t>
            </a:r>
            <a:endParaRPr/>
          </a:p>
          <a:p>
            <a:pPr marL="0" lvl="0" indent="0" algn="l" rtl="0">
              <a:spcBef>
                <a:spcPts val="1600"/>
              </a:spcBef>
              <a:spcAft>
                <a:spcPts val="1600"/>
              </a:spcAft>
              <a:buNone/>
            </a:pPr>
            <a:r>
              <a:rPr lang="en"/>
              <a:t>Panacinar emphysema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35 year old man comes to the clinic with a report of fever and cough for 2 weeks. He is currently homeless after being incarcerated for for 10 years, and does part time work as a porter in a retirement home. He also has a history of IV drug abuse, which he resumed after being released from prison. He also reports a 5kg weight loss in the last 2 months, as well as sweating at night. </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0"/>
              </a:spcAft>
              <a:buNone/>
            </a:pPr>
            <a:r>
              <a:rPr lang="en"/>
              <a:t>How would you confirm the diagnosis?</a:t>
            </a:r>
            <a:endParaRPr/>
          </a:p>
          <a:p>
            <a:pPr marL="0" lvl="0" indent="0" algn="l" rtl="0">
              <a:spcBef>
                <a:spcPts val="1600"/>
              </a:spcBef>
              <a:spcAft>
                <a:spcPts val="1600"/>
              </a:spcAft>
              <a:buNone/>
            </a:pPr>
            <a:r>
              <a:rPr lang="en"/>
              <a:t>How would you treat this patient?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65 year old woman comes to the emergency room for fever, cough and worsening SOB. During evaluation her her respiratory status worsens and she is intubated and mechanically ventilated. Bronchoalveolar lavage is done and sent for culture and sensitivity. Cultures return showing “lancet” shaped gram positive diplococcus. After two days in ICU she dies.</a:t>
            </a:r>
            <a:endParaRPr/>
          </a:p>
          <a:p>
            <a:pPr marL="0" lvl="0" indent="0" algn="l" rtl="0">
              <a:spcBef>
                <a:spcPts val="1600"/>
              </a:spcBef>
              <a:spcAft>
                <a:spcPts val="0"/>
              </a:spcAft>
              <a:buNone/>
            </a:pPr>
            <a:r>
              <a:rPr lang="en"/>
              <a:t>How would you expect this patient’s lungs to look grossly?</a:t>
            </a:r>
            <a:endParaRPr/>
          </a:p>
          <a:p>
            <a:pPr marL="0" lvl="0" indent="0" algn="l" rtl="0">
              <a:spcBef>
                <a:spcPts val="1600"/>
              </a:spcBef>
              <a:spcAft>
                <a:spcPts val="0"/>
              </a:spcAft>
              <a:buNone/>
            </a:pPr>
            <a:r>
              <a:rPr lang="en"/>
              <a:t>What other inflammatory stages can be seen in this condition?</a:t>
            </a:r>
            <a:endParaRPr/>
          </a:p>
          <a:p>
            <a:pPr marL="0" lvl="0" indent="0" algn="l" rtl="0">
              <a:spcBef>
                <a:spcPts val="1600"/>
              </a:spcBef>
              <a:spcAft>
                <a:spcPts val="1600"/>
              </a:spcAft>
              <a:buNone/>
            </a:pPr>
            <a:r>
              <a:rPr lang="en"/>
              <a:t>What is the likely organism that causes this condition?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3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Red hepatization </a:t>
            </a:r>
            <a:endParaRPr/>
          </a:p>
          <a:p>
            <a:pPr marL="0" lvl="0" indent="0" algn="l" rtl="0">
              <a:spcBef>
                <a:spcPts val="1600"/>
              </a:spcBef>
              <a:spcAft>
                <a:spcPts val="0"/>
              </a:spcAft>
              <a:buNone/>
            </a:pPr>
            <a:r>
              <a:rPr lang="en"/>
              <a:t>Consolidation (0-2 days) - Red Hepatization (2-4 days) - Grey Hepatization (4-7) - Resolution (&gt;7 days)</a:t>
            </a:r>
            <a:endParaRPr/>
          </a:p>
          <a:p>
            <a:pPr marL="0" lvl="0" indent="0" algn="l" rtl="0">
              <a:spcBef>
                <a:spcPts val="1600"/>
              </a:spcBef>
              <a:spcAft>
                <a:spcPts val="1600"/>
              </a:spcAft>
              <a:buNone/>
            </a:pPr>
            <a:r>
              <a:rPr lang="en"/>
              <a:t>Strep pneumo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79 year old male comes to clinic with a complaint of chronic cough and weight loss for 1 year associated with  headache and lethargy for 1 week. Chest x-ray shows a mass in the right upper lobe, that was not seen on previous x-rays. A biopsy is done and a diagnosis of lung cancer is made. During workup the following results are obtained</a:t>
            </a:r>
            <a:endParaRPr/>
          </a:p>
          <a:p>
            <a:pPr marL="0" lvl="0" indent="0" algn="l" rtl="0">
              <a:spcBef>
                <a:spcPts val="1600"/>
              </a:spcBef>
              <a:spcAft>
                <a:spcPts val="0"/>
              </a:spcAft>
              <a:buNone/>
            </a:pPr>
            <a:r>
              <a:rPr lang="en"/>
              <a:t>Na - 122 (135-145)     BUN- 2.2 (2.5-6.7)      Plasma Osmolarity - 250 (275-295)</a:t>
            </a:r>
            <a:endParaRPr/>
          </a:p>
          <a:p>
            <a:pPr marL="0" lvl="0" indent="0" algn="l" rtl="0">
              <a:spcBef>
                <a:spcPts val="1600"/>
              </a:spcBef>
              <a:spcAft>
                <a:spcPts val="0"/>
              </a:spcAft>
              <a:buNone/>
            </a:pPr>
            <a:r>
              <a:rPr lang="en"/>
              <a:t>K - 4.5 (3.3-5)              Creat - 22 (9-126)       Urine Osmolarity - 310 (100-900)</a:t>
            </a:r>
            <a:endParaRPr/>
          </a:p>
          <a:p>
            <a:pPr marL="0" lvl="0" indent="0" algn="l" rtl="0">
              <a:spcBef>
                <a:spcPts val="1600"/>
              </a:spcBef>
              <a:spcAft>
                <a:spcPts val="0"/>
              </a:spcAft>
              <a:buNone/>
            </a:pPr>
            <a:r>
              <a:rPr lang="en"/>
              <a:t>Cl - 101 (95-105)</a:t>
            </a:r>
            <a:endParaRPr/>
          </a:p>
          <a:p>
            <a:pPr marL="0" lvl="0" indent="0" algn="l" rtl="0">
              <a:spcBef>
                <a:spcPts val="1600"/>
              </a:spcBef>
              <a:spcAft>
                <a:spcPts val="0"/>
              </a:spcAft>
              <a:buNone/>
            </a:pPr>
            <a:r>
              <a:rPr lang="en"/>
              <a:t>HCO3 - 24 (20-26)</a:t>
            </a:r>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3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likely cause for this patient's hyponatremia?</a:t>
            </a:r>
            <a:endParaRPr/>
          </a:p>
          <a:p>
            <a:pPr marL="0" lvl="0" indent="0" algn="l" rtl="0">
              <a:spcBef>
                <a:spcPts val="1600"/>
              </a:spcBef>
              <a:spcAft>
                <a:spcPts val="0"/>
              </a:spcAft>
              <a:buNone/>
            </a:pPr>
            <a:r>
              <a:rPr lang="en"/>
              <a:t>What type of malignancy does this patient have?</a:t>
            </a:r>
            <a:endParaRPr/>
          </a:p>
          <a:p>
            <a:pPr marL="0" lvl="0" indent="0" algn="l" rtl="0">
              <a:spcBef>
                <a:spcPts val="1600"/>
              </a:spcBef>
              <a:spcAft>
                <a:spcPts val="0"/>
              </a:spcAft>
              <a:buNone/>
            </a:pPr>
            <a:r>
              <a:rPr lang="en"/>
              <a:t>What are other paraneoplastic syndromes associated with malignancy? </a:t>
            </a:r>
            <a:endParaRPr/>
          </a:p>
          <a:p>
            <a:pPr marL="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3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Syndrome of inappropriate antidiuretic hormone </a:t>
            </a:r>
            <a:endParaRPr/>
          </a:p>
          <a:p>
            <a:pPr marL="0" lvl="0" indent="0" algn="l" rtl="0">
              <a:spcBef>
                <a:spcPts val="1600"/>
              </a:spcBef>
              <a:spcAft>
                <a:spcPts val="0"/>
              </a:spcAft>
              <a:buNone/>
            </a:pPr>
            <a:r>
              <a:rPr lang="en"/>
              <a:t>Small cell lung cancer </a:t>
            </a:r>
            <a:endParaRPr/>
          </a:p>
          <a:p>
            <a:pPr marL="0" lvl="0" indent="0" algn="l" rtl="0">
              <a:spcBef>
                <a:spcPts val="1600"/>
              </a:spcBef>
              <a:spcAft>
                <a:spcPts val="1600"/>
              </a:spcAft>
              <a:buNone/>
            </a:pPr>
            <a:r>
              <a:rPr lang="en"/>
              <a:t>Cushing Syndrome (Ectopic ACTH), Eaton-Lambert Syndrome, Cerebellar ataxia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3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25 year old woman comes to the clinic with a report of SOB and a dry cough for 2 months. The SOB of breath has gotten worse and she is now unable to climb stairs without stopping. She also has pain to the joints of her hands and knees. The pain is worse in the morning and gets better throughout the day. The pain is felt in all joints of the hand except the DIP. Fine crackles are heard on auscultation of the lungs. </a:t>
            </a:r>
            <a:endParaRPr/>
          </a:p>
          <a:p>
            <a:pPr marL="0" lvl="0" indent="0" algn="l" rtl="0">
              <a:spcBef>
                <a:spcPts val="1600"/>
              </a:spcBef>
              <a:spcAft>
                <a:spcPts val="0"/>
              </a:spcAft>
              <a:buNone/>
            </a:pPr>
            <a:r>
              <a:rPr lang="en"/>
              <a:t>What is the likely cause of the SOB? </a:t>
            </a:r>
            <a:endParaRPr/>
          </a:p>
          <a:p>
            <a:pPr marL="0" lvl="0" indent="0" algn="l" rtl="0">
              <a:spcBef>
                <a:spcPts val="1600"/>
              </a:spcBef>
              <a:spcAft>
                <a:spcPts val="1600"/>
              </a:spcAft>
              <a:buNone/>
            </a:pPr>
            <a:r>
              <a:rPr lang="en"/>
              <a:t>How is this condition classically seen on x-ray?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3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Interstitial pulmonary fibrosis</a:t>
            </a:r>
            <a:endParaRPr/>
          </a:p>
          <a:p>
            <a:pPr marL="0" lvl="0" indent="0" algn="l" rtl="0">
              <a:spcBef>
                <a:spcPts val="1600"/>
              </a:spcBef>
              <a:spcAft>
                <a:spcPts val="1600"/>
              </a:spcAft>
              <a:buNone/>
            </a:pPr>
            <a:r>
              <a:rPr lang="en"/>
              <a:t>Honeycomb lung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3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35 year old female presents with persistent dry cough. A chest x-ray is done and he is revealed to have bilateral hilar lymphadenopathy. Biopsy of one of the lymph nodes show non-caseating granulomas.</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1600"/>
              </a:spcAft>
              <a:buNone/>
            </a:pPr>
            <a:r>
              <a:rPr lang="en"/>
              <a:t>What enzyme would you expect to the elevated in this patient?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4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Sarcoidosis </a:t>
            </a:r>
            <a:endParaRPr/>
          </a:p>
          <a:p>
            <a:pPr marL="0" lvl="0" indent="0" algn="l" rtl="0">
              <a:spcBef>
                <a:spcPts val="1600"/>
              </a:spcBef>
              <a:spcAft>
                <a:spcPts val="1600"/>
              </a:spcAft>
              <a:buNone/>
            </a:pPr>
            <a:r>
              <a:rPr lang="en"/>
              <a:t>Angiotensin converting enzyme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4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4" name="Google Shape;224;p41"/>
          <p:cNvPicPr preferRelativeResize="0"/>
          <p:nvPr/>
        </p:nvPicPr>
        <p:blipFill>
          <a:blip r:embed="rId3">
            <a:alphaModFix/>
          </a:blip>
          <a:stretch>
            <a:fillRect/>
          </a:stretch>
        </p:blipFill>
        <p:spPr>
          <a:xfrm>
            <a:off x="1224650" y="392345"/>
            <a:ext cx="7009625" cy="4563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Mycobacterium Tuberculosis</a:t>
            </a:r>
            <a:endParaRPr/>
          </a:p>
          <a:p>
            <a:pPr marL="0" lvl="0" indent="0" algn="l" rtl="0">
              <a:spcBef>
                <a:spcPts val="1600"/>
              </a:spcBef>
              <a:spcAft>
                <a:spcPts val="0"/>
              </a:spcAft>
              <a:buNone/>
            </a:pPr>
            <a:r>
              <a:rPr lang="en"/>
              <a:t>Chest x-ray - apical infiltrates, cavitation, pleural effusion, pneumothorax, hilar lymph nodes</a:t>
            </a:r>
            <a:endParaRPr/>
          </a:p>
          <a:p>
            <a:pPr marL="0" lvl="0" indent="0" algn="l" rtl="0">
              <a:spcBef>
                <a:spcPts val="1600"/>
              </a:spcBef>
              <a:spcAft>
                <a:spcPts val="0"/>
              </a:spcAft>
              <a:buNone/>
            </a:pPr>
            <a:r>
              <a:rPr lang="en"/>
              <a:t>Sputum culture - culture (acid fast smear)</a:t>
            </a:r>
            <a:endParaRPr/>
          </a:p>
          <a:p>
            <a:pPr marL="0" lvl="0" indent="0" algn="l" rtl="0">
              <a:spcBef>
                <a:spcPts val="1600"/>
              </a:spcBef>
              <a:spcAft>
                <a:spcPts val="0"/>
              </a:spcAft>
              <a:buNone/>
            </a:pPr>
            <a:r>
              <a:rPr lang="en"/>
              <a:t>RIPE: Rifampin, isoniazid, ethambutol and pyrazinamide (2 months) then isoniazid and rifampin 4 months</a:t>
            </a:r>
            <a:endParaRPr/>
          </a:p>
          <a:p>
            <a:pPr marL="0" lvl="0" indent="0" algn="l" rtl="0">
              <a:spcBef>
                <a:spcPts val="1600"/>
              </a:spcBef>
              <a:spcAft>
                <a:spcPts val="0"/>
              </a:spcAft>
              <a:buNone/>
            </a:pPr>
            <a:r>
              <a:rPr lang="en"/>
              <a:t>What about PPD test?</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4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1" name="Google Shape;231;p42"/>
          <p:cNvPicPr preferRelativeResize="0"/>
          <p:nvPr/>
        </p:nvPicPr>
        <p:blipFill>
          <a:blip r:embed="rId3">
            <a:alphaModFix/>
          </a:blip>
          <a:stretch>
            <a:fillRect/>
          </a:stretch>
        </p:blipFill>
        <p:spPr>
          <a:xfrm>
            <a:off x="2000250" y="0"/>
            <a:ext cx="514350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Purified protein derivative (PPD) or Tuberculin skin test (TST) or Mantoux test</a:t>
            </a:r>
            <a:endParaRPr/>
          </a:p>
          <a:p>
            <a:pPr marL="0" lvl="0" indent="0" algn="l" rtl="0">
              <a:spcBef>
                <a:spcPts val="1600"/>
              </a:spcBef>
              <a:spcAft>
                <a:spcPts val="0"/>
              </a:spcAft>
              <a:buNone/>
            </a:pPr>
            <a:r>
              <a:rPr lang="en"/>
              <a:t>Injection given measure after 48-72 hrs</a:t>
            </a:r>
            <a:endParaRPr/>
          </a:p>
          <a:p>
            <a:pPr marL="0" lvl="0" indent="0" algn="l" rtl="0">
              <a:spcBef>
                <a:spcPts val="1600"/>
              </a:spcBef>
              <a:spcAft>
                <a:spcPts val="0"/>
              </a:spcAft>
              <a:buNone/>
            </a:pPr>
            <a:r>
              <a:rPr lang="en"/>
              <a:t>Positive if:</a:t>
            </a:r>
            <a:endParaRPr/>
          </a:p>
          <a:p>
            <a:pPr marL="0" lvl="0" indent="0" algn="l" rtl="0">
              <a:spcBef>
                <a:spcPts val="1600"/>
              </a:spcBef>
              <a:spcAft>
                <a:spcPts val="0"/>
              </a:spcAft>
              <a:buNone/>
            </a:pPr>
            <a:r>
              <a:rPr lang="en"/>
              <a:t>&gt;5mm in an immunocompromised person</a:t>
            </a:r>
            <a:endParaRPr/>
          </a:p>
          <a:p>
            <a:pPr marL="0" lvl="0" indent="0" algn="l" rtl="0">
              <a:spcBef>
                <a:spcPts val="1600"/>
              </a:spcBef>
              <a:spcAft>
                <a:spcPts val="0"/>
              </a:spcAft>
              <a:buNone/>
            </a:pPr>
            <a:r>
              <a:rPr lang="en"/>
              <a:t>&gt;10mm in high risk person</a:t>
            </a:r>
            <a:endParaRPr/>
          </a:p>
          <a:p>
            <a:pPr marL="0" lvl="0" indent="0" algn="l" rtl="0">
              <a:spcBef>
                <a:spcPts val="1600"/>
              </a:spcBef>
              <a:spcAft>
                <a:spcPts val="1600"/>
              </a:spcAft>
              <a:buNone/>
            </a:pPr>
            <a:r>
              <a:rPr lang="en"/>
              <a:t>&gt;15mm in a low risk person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80 year old female presents to the emergency room with decreased responsiveness and fever, what appears to be labored breathing by the caregiver. The patient has right sided hemiparesis following a stroke and has been bedridden since, as well as is fed via a nasogastric tube. Her temp is 39oC and on physical exam she has decreased air entry to wheeze to the right lung base.</a:t>
            </a:r>
            <a:endParaRPr/>
          </a:p>
          <a:p>
            <a:pPr marL="0" lvl="0" indent="0" algn="l" rtl="0">
              <a:spcBef>
                <a:spcPts val="1600"/>
              </a:spcBef>
              <a:spcAft>
                <a:spcPts val="0"/>
              </a:spcAft>
              <a:buNone/>
            </a:pPr>
            <a:r>
              <a:rPr lang="en"/>
              <a:t>What is the likely diagnosis?</a:t>
            </a:r>
            <a:endParaRPr/>
          </a:p>
          <a:p>
            <a:pPr marL="0" lvl="0" indent="0" algn="l" rtl="0">
              <a:spcBef>
                <a:spcPts val="1600"/>
              </a:spcBef>
              <a:spcAft>
                <a:spcPts val="0"/>
              </a:spcAft>
              <a:buNone/>
            </a:pPr>
            <a:r>
              <a:rPr lang="en"/>
              <a:t>What is the underlying mechanism?</a:t>
            </a:r>
            <a:endParaRPr/>
          </a:p>
          <a:p>
            <a:pPr marL="0" lvl="0" indent="0" algn="l" rtl="0">
              <a:spcBef>
                <a:spcPts val="1600"/>
              </a:spcBef>
              <a:spcAft>
                <a:spcPts val="1600"/>
              </a:spcAft>
              <a:buNone/>
            </a:pPr>
            <a:r>
              <a:rPr lang="en"/>
              <a:t>What bacteria is likely to be associated with this condition?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Aspiration pneumonia </a:t>
            </a:r>
            <a:endParaRPr/>
          </a:p>
          <a:p>
            <a:pPr marL="0" lvl="0" indent="0" algn="l" rtl="0">
              <a:spcBef>
                <a:spcPts val="1600"/>
              </a:spcBef>
              <a:spcAft>
                <a:spcPts val="0"/>
              </a:spcAft>
              <a:buNone/>
            </a:pPr>
            <a:r>
              <a:rPr lang="en"/>
              <a:t>Impair swallowing/gag reflex</a:t>
            </a:r>
            <a:endParaRPr/>
          </a:p>
          <a:p>
            <a:pPr marL="0" lvl="0" indent="0" algn="l" rtl="0">
              <a:spcBef>
                <a:spcPts val="1600"/>
              </a:spcBef>
              <a:spcAft>
                <a:spcPts val="0"/>
              </a:spcAft>
              <a:buNone/>
            </a:pPr>
            <a:r>
              <a:rPr lang="en"/>
              <a:t>Mixed flora - aerobes and anaerobes  </a:t>
            </a: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 25 year old woman comes to A&amp;E with a complaint of fever, vomiting and lower back pain for 3 days. Her symptoms starts with dysuria and frequency and progressed to fever and lower back pain. On examination her temp is 39.5oC, pulse is 120, bp 90/60 and he has exquisite pain on tapping of the right flank. She was resuscitated, admitted and started on antibiotics. A few hours after admission she develops hypoxia and respiratory distress. She is admitted to ICU and started on mechanical ventilation, however passed shortly after.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was the likely diagnosis on presentation?</a:t>
            </a:r>
            <a:endParaRPr/>
          </a:p>
          <a:p>
            <a:pPr marL="0" lvl="0" indent="0" algn="l" rtl="0">
              <a:spcBef>
                <a:spcPts val="1600"/>
              </a:spcBef>
              <a:spcAft>
                <a:spcPts val="0"/>
              </a:spcAft>
              <a:buNone/>
            </a:pPr>
            <a:r>
              <a:rPr lang="en"/>
              <a:t>What was the likely cause of her admission to ICU?</a:t>
            </a:r>
            <a:endParaRPr/>
          </a:p>
          <a:p>
            <a:pPr marL="0" lvl="0" indent="0" algn="l" rtl="0">
              <a:spcBef>
                <a:spcPts val="1600"/>
              </a:spcBef>
              <a:spcAft>
                <a:spcPts val="1600"/>
              </a:spcAft>
              <a:buNone/>
            </a:pPr>
            <a:r>
              <a:rPr lang="en"/>
              <a:t>What would you expect to see on cross-section of her lungs?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Pyelonephritis with septic shock</a:t>
            </a:r>
            <a:endParaRPr/>
          </a:p>
          <a:p>
            <a:pPr marL="0" lvl="0" indent="0" algn="l" rtl="0">
              <a:spcBef>
                <a:spcPts val="1600"/>
              </a:spcBef>
              <a:spcAft>
                <a:spcPts val="0"/>
              </a:spcAft>
              <a:buNone/>
            </a:pPr>
            <a:r>
              <a:rPr lang="en"/>
              <a:t>Acute respiratory distress syndrome (ARDS)</a:t>
            </a:r>
            <a:endParaRPr/>
          </a:p>
          <a:p>
            <a:pPr marL="0" lvl="0" indent="0" algn="l" rtl="0">
              <a:spcBef>
                <a:spcPts val="1600"/>
              </a:spcBef>
              <a:spcAft>
                <a:spcPts val="1600"/>
              </a:spcAft>
              <a:buNone/>
            </a:pPr>
            <a:r>
              <a:rPr lang="en"/>
              <a:t>Hyaline membranes</a:t>
            </a:r>
            <a:endParaRP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{BB841644-CAA8-434B-817E-2A2981759865}tf10001119</Template>
  <TotalTime>0</TotalTime>
  <Words>1575</Words>
  <Application>Microsoft Macintosh PowerPoint</Application>
  <PresentationFormat>On-screen Show (16:9)</PresentationFormat>
  <Paragraphs>97</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Gill Sans MT</vt:lpstr>
      <vt:lpstr>Gallery</vt:lpstr>
      <vt:lpstr>Respiratory Pathology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Pathology</dc:title>
  <cp:lastModifiedBy>Microsoft Office User</cp:lastModifiedBy>
  <cp:revision>2</cp:revision>
  <dcterms:modified xsi:type="dcterms:W3CDTF">2021-06-17T01:36:07Z</dcterms:modified>
</cp:coreProperties>
</file>