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60" d="100"/>
          <a:sy n="160" d="100"/>
        </p:scale>
        <p:origin x="2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d8d9dbf9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d8d9dbf9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d8d9dbf9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d8d9dbf9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d8d9dbf9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d8d9dbf9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d8d9dbf9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d8d9dbf9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db420f5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db420f5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db420f5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db420f5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db420f5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db420f5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db420f5f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db420f5f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db420f5f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db420f5f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db420f5f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db420f5f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d7f62c32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d7f62c32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db420f5f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db420f5f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db420f5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db420f5f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db420f5f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db420f5f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db420f5f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db420f5f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db420f5f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db420f5f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c69ab9a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c69ab9a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c69ab9a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c69ab9a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c69ab9a3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c69ab9a3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c69ab9a3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c69ab9a3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c69ab9a3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c69ab9a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d8d9dbf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d8d9dbf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c78bc2d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c78bc2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c78bc2d6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c78bc2d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c78bc2d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c78bc2d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c78bc2d6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c78bc2d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6fdbdd7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6fdbdd7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70 year old male smoker with longstanding hypertension and DM develops sudden onset of left upper and lower limb weakness. He is brought to A&amp;E where he rapidly progress, to seizures, coma and death. At autopsy the following is seen.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diagnosis?</a:t>
            </a:r>
            <a:endParaRPr/>
          </a:p>
          <a:p>
            <a:pPr marL="0" lvl="0" indent="0" algn="l" rtl="0">
              <a:spcBef>
                <a:spcPts val="0"/>
              </a:spcBef>
              <a:spcAft>
                <a:spcPts val="0"/>
              </a:spcAft>
              <a:buNone/>
            </a:pPr>
            <a:r>
              <a:rPr lang="en"/>
              <a:t>Intraparenchymal (intracerebral) hemorrhage</a:t>
            </a:r>
            <a:endParaRPr/>
          </a:p>
          <a:p>
            <a:pPr marL="0" lvl="0" indent="0" algn="l" rtl="0">
              <a:spcBef>
                <a:spcPts val="0"/>
              </a:spcBef>
              <a:spcAft>
                <a:spcPts val="0"/>
              </a:spcAft>
              <a:buNone/>
            </a:pPr>
            <a:endParaRPr/>
          </a:p>
          <a:p>
            <a:pPr marL="0" lvl="0" indent="0" algn="l" rtl="0">
              <a:spcBef>
                <a:spcPts val="0"/>
              </a:spcBef>
              <a:spcAft>
                <a:spcPts val="0"/>
              </a:spcAft>
              <a:buNone/>
            </a:pPr>
            <a:r>
              <a:rPr lang="en"/>
              <a:t>What is classically seen as the underlying mechanism of this condition?</a:t>
            </a:r>
            <a:endParaRPr/>
          </a:p>
          <a:p>
            <a:pPr marL="0" lvl="0" indent="0" algn="l" rtl="0">
              <a:spcBef>
                <a:spcPts val="0"/>
              </a:spcBef>
              <a:spcAft>
                <a:spcPts val="0"/>
              </a:spcAft>
              <a:buNone/>
            </a:pPr>
            <a:r>
              <a:rPr lang="en"/>
              <a:t>Rupture of Charcot-Bouchard microaneurysms</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underly cause of the above pathology?</a:t>
            </a:r>
            <a:endParaRPr/>
          </a:p>
          <a:p>
            <a:pPr marL="0" lvl="0" indent="0" algn="l" rtl="0">
              <a:spcBef>
                <a:spcPts val="0"/>
              </a:spcBef>
              <a:spcAft>
                <a:spcPts val="0"/>
              </a:spcAft>
              <a:buNone/>
            </a:pPr>
            <a:r>
              <a:rPr lang="en"/>
              <a:t>HTN </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d8d9dbf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d8d9dbf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d8d9dbf9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d8d9dbf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d8d9dbf9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d8d9dbf9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d8d9dbf9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d8d9dbf9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d8d9dbf9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d8d9dbf9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d8d9dbf9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d8d9dbf9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GB"/>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23355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46941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16381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6550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1180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GB"/>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97268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80450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3604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05038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4629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GB"/>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63458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6/16/21</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89686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6/16/21</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12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CNS Pathology </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Dr Small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Subarachnoid haemorrhage</a:t>
            </a:r>
            <a:endParaRPr/>
          </a:p>
          <a:p>
            <a:pPr marL="0" lvl="0" indent="0" algn="l" rtl="0">
              <a:spcBef>
                <a:spcPts val="1600"/>
              </a:spcBef>
              <a:spcAft>
                <a:spcPts val="0"/>
              </a:spcAft>
              <a:buNone/>
            </a:pPr>
            <a:r>
              <a:rPr lang="en"/>
              <a:t>Saccular (Berry) aneurysm </a:t>
            </a:r>
            <a:endParaRPr/>
          </a:p>
          <a:p>
            <a:pPr marL="0" lvl="0" indent="0" algn="l" rtl="0">
              <a:spcBef>
                <a:spcPts val="1600"/>
              </a:spcBef>
              <a:spcAft>
                <a:spcPts val="1600"/>
              </a:spcAft>
              <a:buNone/>
            </a:pPr>
            <a:r>
              <a:rPr lang="en"/>
              <a:t>SHAME - Smoking(Cocaine), Hypertension, ADPKD, Marfans, Ehlers Danlos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79 year old female is brought A&amp;E with for confusion and decreased responsiveness for 2 days. Her sodium is 115. Correction is started with hypertonic saline. Three days later the patient is unable move all limbs, even with application of a painful stimulus.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1600"/>
              </a:spcAft>
              <a:buNone/>
            </a:pPr>
            <a:r>
              <a:rPr lang="en"/>
              <a:t>What is the underlying mechanism?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Central pontine myelinolysis </a:t>
            </a:r>
            <a:endParaRPr/>
          </a:p>
          <a:p>
            <a:pPr marL="0" lvl="0" indent="0" algn="l" rtl="0">
              <a:spcBef>
                <a:spcPts val="1600"/>
              </a:spcBef>
              <a:spcAft>
                <a:spcPts val="1600"/>
              </a:spcAft>
              <a:buNone/>
            </a:pPr>
            <a:r>
              <a:rPr lang="en"/>
              <a:t>Osmotic demyelination secondary to rapid sodium correction.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5 year old boy is brought to the clinic for well child visit. On examination you see a male child with a cranium that appears too big for his body. He is loss of bulk in the lower limbs bilaterally, as well as loss of tone and absent reflexes. On his back he has a cystic protrusion to the lower back, just above the sacrum. </a:t>
            </a:r>
            <a:endParaRPr/>
          </a:p>
          <a:p>
            <a:pPr marL="0" lvl="0" indent="0" algn="l" rtl="0">
              <a:spcBef>
                <a:spcPts val="1600"/>
              </a:spcBef>
              <a:spcAft>
                <a:spcPts val="0"/>
              </a:spcAft>
              <a:buNone/>
            </a:pPr>
            <a:r>
              <a:rPr lang="en"/>
              <a:t>What is the cause of this patient’s limb weakness?</a:t>
            </a:r>
            <a:endParaRPr/>
          </a:p>
          <a:p>
            <a:pPr marL="0" lvl="0" indent="0" algn="l" rtl="0">
              <a:spcBef>
                <a:spcPts val="1600"/>
              </a:spcBef>
              <a:spcAft>
                <a:spcPts val="0"/>
              </a:spcAft>
              <a:buNone/>
            </a:pPr>
            <a:r>
              <a:rPr lang="en"/>
              <a:t>How could this be prevented?</a:t>
            </a:r>
            <a:endParaRPr/>
          </a:p>
          <a:p>
            <a:pPr marL="0" lvl="0" indent="0" algn="l" rtl="0">
              <a:spcBef>
                <a:spcPts val="1600"/>
              </a:spcBef>
              <a:spcAft>
                <a:spcPts val="1600"/>
              </a:spcAft>
              <a:buNone/>
            </a:pPr>
            <a:r>
              <a:rPr lang="en"/>
              <a:t>What condition could account of this patient’s enlarged head and 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Myelomeningocele</a:t>
            </a:r>
            <a:endParaRPr/>
          </a:p>
          <a:p>
            <a:pPr marL="0" lvl="0" indent="0" algn="l" rtl="0">
              <a:spcBef>
                <a:spcPts val="1600"/>
              </a:spcBef>
              <a:spcAft>
                <a:spcPts val="0"/>
              </a:spcAft>
              <a:buNone/>
            </a:pPr>
            <a:r>
              <a:rPr lang="en"/>
              <a:t> Folate supplementation </a:t>
            </a:r>
            <a:endParaRPr/>
          </a:p>
          <a:p>
            <a:pPr marL="0" lvl="0" indent="0" algn="l" rtl="0">
              <a:spcBef>
                <a:spcPts val="1600"/>
              </a:spcBef>
              <a:spcAft>
                <a:spcPts val="1600"/>
              </a:spcAft>
              <a:buNone/>
            </a:pPr>
            <a:r>
              <a:rPr lang="en"/>
              <a:t>Arnold-Chiari Malformation type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20 year old college student is brought in for fever and confusion. On examination he is a positive kernig and brudzinski reflex. A lumbar puncture is done and the gram stain comes back as gram negative diplococci. The patient later develops severe hypotension and dies.</a:t>
            </a:r>
            <a:endParaRPr/>
          </a:p>
          <a:p>
            <a:pPr marL="0" lvl="0" indent="0" algn="l" rtl="0">
              <a:spcBef>
                <a:spcPts val="1600"/>
              </a:spcBef>
              <a:spcAft>
                <a:spcPts val="0"/>
              </a:spcAft>
              <a:buNone/>
            </a:pPr>
            <a:r>
              <a:rPr lang="en"/>
              <a:t>What is the likely organism found on gram stain?</a:t>
            </a:r>
            <a:endParaRPr/>
          </a:p>
          <a:p>
            <a:pPr marL="0" lvl="0" indent="0" algn="l" rtl="0">
              <a:spcBef>
                <a:spcPts val="1600"/>
              </a:spcBef>
              <a:spcAft>
                <a:spcPts val="0"/>
              </a:spcAft>
              <a:buNone/>
            </a:pPr>
            <a:r>
              <a:rPr lang="en"/>
              <a:t>Besides the brain, what other organ is important to examine in this patient?</a:t>
            </a:r>
            <a:endParaRPr/>
          </a:p>
          <a:p>
            <a:pPr marL="0" lvl="0" indent="0" algn="l" rtl="0">
              <a:spcBef>
                <a:spcPts val="1600"/>
              </a:spcBef>
              <a:spcAft>
                <a:spcPts val="1600"/>
              </a:spcAft>
              <a:buNone/>
            </a:pPr>
            <a:r>
              <a:rPr lang="en"/>
              <a:t>What advice would you have the pathologist in this case?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Neisseria meningitidis </a:t>
            </a:r>
            <a:endParaRPr/>
          </a:p>
          <a:p>
            <a:pPr marL="0" lvl="0" indent="0" algn="l" rtl="0">
              <a:spcBef>
                <a:spcPts val="1600"/>
              </a:spcBef>
              <a:spcAft>
                <a:spcPts val="0"/>
              </a:spcAft>
              <a:buNone/>
            </a:pPr>
            <a:r>
              <a:rPr lang="en"/>
              <a:t>Adrenal glands (Waterhouse-Friderichsen syndrome)</a:t>
            </a:r>
            <a:endParaRPr/>
          </a:p>
          <a:p>
            <a:pPr marL="0" lvl="0" indent="0" algn="l" rtl="0">
              <a:spcBef>
                <a:spcPts val="1600"/>
              </a:spcBef>
              <a:spcAft>
                <a:spcPts val="1600"/>
              </a:spcAft>
              <a:buNone/>
            </a:pPr>
            <a:r>
              <a:rPr lang="en"/>
              <a:t>Adequate PPE and post-exposure prophylaxis for those in contact without PPE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mother brings her 1 year old child to the clinic with a complaint of swelling to the right eye. There is absent red reflex as well as leukocoria in the right eye. A CT scan is done and it shows a tumor in the right orbital socket. The child is scheduled for enucleation of the right eye.</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What gene mutation is likely to be seen in this tumor?</a:t>
            </a: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Retinoblastoma </a:t>
            </a:r>
            <a:endParaRPr/>
          </a:p>
          <a:p>
            <a:pPr marL="0" lvl="0" indent="0" algn="l" rtl="0">
              <a:spcBef>
                <a:spcPts val="1600"/>
              </a:spcBef>
              <a:spcAft>
                <a:spcPts val="1600"/>
              </a:spcAft>
              <a:buNone/>
            </a:pPr>
            <a:r>
              <a:rPr lang="en"/>
              <a:t>RB1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24 year male is brought into A&amp;E unconscious following a motorcycle accident. Attempts are made to resuscitate him however he dies. The below image is seen at autopsy. </a:t>
            </a:r>
            <a:endParaRPr/>
          </a:p>
          <a:p>
            <a:pPr marL="0" lvl="0" indent="0" algn="l" rtl="0">
              <a:spcBef>
                <a:spcPts val="1600"/>
              </a:spcBef>
              <a:spcAft>
                <a:spcPts val="0"/>
              </a:spcAft>
              <a:buNone/>
            </a:pPr>
            <a:r>
              <a:rPr lang="en"/>
              <a:t>What is the diagnosis?</a:t>
            </a:r>
            <a:endParaRPr/>
          </a:p>
          <a:p>
            <a:pPr marL="0" lvl="0" indent="0" algn="l" rtl="0">
              <a:spcBef>
                <a:spcPts val="1600"/>
              </a:spcBef>
              <a:spcAft>
                <a:spcPts val="1600"/>
              </a:spcAft>
              <a:buNone/>
            </a:pPr>
            <a:r>
              <a:rPr lang="en"/>
              <a:t>What is the cause of this condition?</a:t>
            </a:r>
            <a:endParaRPr/>
          </a:p>
        </p:txBody>
      </p:sp>
      <p:pic>
        <p:nvPicPr>
          <p:cNvPr id="165" name="Google Shape;165;p31"/>
          <p:cNvPicPr preferRelativeResize="0"/>
          <p:nvPr/>
        </p:nvPicPr>
        <p:blipFill>
          <a:blip r:embed="rId3">
            <a:alphaModFix/>
          </a:blip>
          <a:stretch>
            <a:fillRect/>
          </a:stretch>
        </p:blipFill>
        <p:spPr>
          <a:xfrm>
            <a:off x="4343400" y="2000250"/>
            <a:ext cx="4800600" cy="314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11 month old baby is brought into clinic by his mother who noted a mass in the abdomen during a bath. Weight check review the infant has lost weight since the last visit. The mass is right sided and immobile. Urine is positive for elevated catecholamine breakdown products.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What type of cells did this mass arise from?</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Epidural Haematoma </a:t>
            </a:r>
            <a:endParaRPr/>
          </a:p>
          <a:p>
            <a:pPr marL="0" lvl="0" indent="0" algn="l" rtl="0">
              <a:spcBef>
                <a:spcPts val="1600"/>
              </a:spcBef>
              <a:spcAft>
                <a:spcPts val="0"/>
              </a:spcAft>
              <a:buNone/>
            </a:pPr>
            <a:r>
              <a:rPr lang="en"/>
              <a:t>Rupture of the middle meningeal artery </a:t>
            </a:r>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35 year old woman is brought in for autopsy following her death in a MVA. She had a history of myasthenia gravis. At autopsy a mass is found in the mediastinum. </a:t>
            </a:r>
            <a:endParaRPr/>
          </a:p>
          <a:p>
            <a:pPr marL="0" lvl="0" indent="0" algn="l" rtl="0">
              <a:spcBef>
                <a:spcPts val="1600"/>
              </a:spcBef>
              <a:spcAft>
                <a:spcPts val="1600"/>
              </a:spcAft>
              <a:buNone/>
            </a:pPr>
            <a:r>
              <a:rPr lang="en"/>
              <a:t>What is this mass likely?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35 year old woman comes at A&amp;E with look sensation and weakness to both lower limbs. It started with numbness in the feet but over the last few days it has progressed to the legs. History is only significant for a bloody diarrhea two weeks prior. Examination reveal loss of reflexes at the knee and ankles. A lumbar puncture is done puncture is scheduled to be done.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What would you expect the lumbar puncture to show?</a:t>
            </a:r>
            <a:endParaRPr/>
          </a:p>
          <a:p>
            <a:pPr marL="0" lvl="0" indent="0" algn="l" rtl="0">
              <a:spcBef>
                <a:spcPts val="1600"/>
              </a:spcBef>
              <a:spcAft>
                <a:spcPts val="1600"/>
              </a:spcAft>
              <a:buNone/>
            </a:pPr>
            <a:r>
              <a:rPr lang="en"/>
              <a:t>What is the likely cause of the bloody diarrhea?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3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Guillain Barre Syndrome </a:t>
            </a:r>
            <a:endParaRPr/>
          </a:p>
          <a:p>
            <a:pPr marL="0" lvl="0" indent="0" algn="l" rtl="0">
              <a:spcBef>
                <a:spcPts val="1600"/>
              </a:spcBef>
              <a:spcAft>
                <a:spcPts val="0"/>
              </a:spcAft>
              <a:buNone/>
            </a:pPr>
            <a:r>
              <a:rPr lang="en"/>
              <a:t>Albuminocytologic dissociation </a:t>
            </a:r>
            <a:endParaRPr/>
          </a:p>
          <a:p>
            <a:pPr marL="0" lvl="0" indent="0" algn="l" rtl="0">
              <a:spcBef>
                <a:spcPts val="1600"/>
              </a:spcBef>
              <a:spcAft>
                <a:spcPts val="1600"/>
              </a:spcAft>
              <a:buNone/>
            </a:pPr>
            <a:r>
              <a:rPr lang="en"/>
              <a:t>Campylobacter Jejuni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3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65 year old man comes in for new onset of seizures. A few days following admission he develops aspiration pneumonia and dies. At autopsy a mass is found in the right cerebrum exhibiting mass effect and compressing the right ventricle. The borders are poorly defined and it has a center of necrosis with surrounding haemorrhage. </a:t>
            </a:r>
            <a:endParaRPr/>
          </a:p>
          <a:p>
            <a:pPr marL="0" lvl="0" indent="0" algn="l" rtl="0">
              <a:spcBef>
                <a:spcPts val="1600"/>
              </a:spcBef>
              <a:spcAft>
                <a:spcPts val="1600"/>
              </a:spcAft>
              <a:buNone/>
            </a:pPr>
            <a:r>
              <a:rPr lang="en"/>
              <a:t>What is the likely diagnosis?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Glioblastoma multiforme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3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65 year old male is brought in for autopsy. His past medical history is only significant for a movement disturbance and a tremor treated with levodopa. ON examination of the brain the following is discovered. </a:t>
            </a:r>
            <a:endParaRPr/>
          </a:p>
          <a:p>
            <a:pPr marL="0" lvl="0" indent="0" algn="l" rtl="0">
              <a:spcBef>
                <a:spcPts val="1600"/>
              </a:spcBef>
              <a:spcAft>
                <a:spcPts val="0"/>
              </a:spcAft>
              <a:buNone/>
            </a:pPr>
            <a:r>
              <a:rPr lang="en"/>
              <a:t>What is the diagnosis?</a:t>
            </a:r>
            <a:endParaRPr/>
          </a:p>
          <a:p>
            <a:pPr marL="0" lvl="0" indent="0" algn="l" rtl="0">
              <a:spcBef>
                <a:spcPts val="1600"/>
              </a:spcBef>
              <a:spcAft>
                <a:spcPts val="1600"/>
              </a:spcAft>
              <a:buNone/>
            </a:pPr>
            <a:endParaRPr/>
          </a:p>
        </p:txBody>
      </p:sp>
      <p:pic>
        <p:nvPicPr>
          <p:cNvPr id="208" name="Google Shape;208;p38"/>
          <p:cNvPicPr preferRelativeResize="0"/>
          <p:nvPr/>
        </p:nvPicPr>
        <p:blipFill>
          <a:blip r:embed="rId3">
            <a:alphaModFix/>
          </a:blip>
          <a:stretch>
            <a:fillRect/>
          </a:stretch>
        </p:blipFill>
        <p:spPr>
          <a:xfrm>
            <a:off x="3173825" y="2480225"/>
            <a:ext cx="5970176" cy="2663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Parkinson's Disease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4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35 year old male comes in with a complaint for severe headache that started 1 hour ago, associated with nausea and vomiting. He has a history of adult polycystic kidney disease. On examination he has positive Kernig and Brudzinski sign. </a:t>
            </a:r>
            <a:endParaRPr/>
          </a:p>
          <a:p>
            <a:pPr marL="0" lvl="0" indent="0" algn="l" rtl="0">
              <a:spcBef>
                <a:spcPts val="1600"/>
              </a:spcBef>
              <a:spcAft>
                <a:spcPts val="1600"/>
              </a:spcAft>
              <a:buNone/>
            </a:pPr>
            <a:r>
              <a:rPr lang="en"/>
              <a:t>What is the likely diagnosis?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4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Subarachnoid haemorrhage secondary to ruptured berry aneurysm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Neuroblastoma </a:t>
            </a:r>
            <a:endParaRPr/>
          </a:p>
          <a:p>
            <a:pPr marL="0" lvl="0" indent="0" algn="l" rtl="0">
              <a:spcBef>
                <a:spcPts val="1600"/>
              </a:spcBef>
              <a:spcAft>
                <a:spcPts val="1600"/>
              </a:spcAft>
              <a:buNone/>
            </a:pPr>
            <a:r>
              <a:rPr lang="en"/>
              <a:t>Neural crest cells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4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5 year old boy is brought into the clinic with a complaint of a rash to the mouth. The rash is comprised of pustules and papules, and some appear to have broken down and formed a golden yellow crusted appearance. A swab is done and gram stain comes back gram positive cocci in chains.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1600"/>
              </a:spcAft>
              <a:buNone/>
            </a:pPr>
            <a:r>
              <a:rPr lang="en"/>
              <a:t>What is the cause of this infections?</a:t>
            </a:r>
            <a:endParaRPr/>
          </a:p>
        </p:txBody>
      </p:sp>
      <p:pic>
        <p:nvPicPr>
          <p:cNvPr id="233" name="Google Shape;233;p42"/>
          <p:cNvPicPr preferRelativeResize="0"/>
          <p:nvPr/>
        </p:nvPicPr>
        <p:blipFill>
          <a:blip r:embed="rId3">
            <a:alphaModFix/>
          </a:blip>
          <a:stretch>
            <a:fillRect/>
          </a:stretch>
        </p:blipFill>
        <p:spPr>
          <a:xfrm>
            <a:off x="4243350" y="3238500"/>
            <a:ext cx="4838700" cy="190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4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Impetigo</a:t>
            </a:r>
            <a:endParaRPr/>
          </a:p>
          <a:p>
            <a:pPr marL="0" lvl="0" indent="0" algn="l" rtl="0">
              <a:spcBef>
                <a:spcPts val="1600"/>
              </a:spcBef>
              <a:spcAft>
                <a:spcPts val="0"/>
              </a:spcAft>
              <a:buNone/>
            </a:pPr>
            <a:r>
              <a:rPr lang="en"/>
              <a:t>Group A Strep </a:t>
            </a:r>
            <a:endParaRPr/>
          </a:p>
          <a:p>
            <a:pPr marL="0" lvl="0" indent="0" algn="l" rtl="0">
              <a:spcBef>
                <a:spcPts val="1600"/>
              </a:spcBef>
              <a:spcAft>
                <a:spcPts val="0"/>
              </a:spcAft>
              <a:buNone/>
            </a:pPr>
            <a:r>
              <a:rPr lang="en"/>
              <a:t>(Staph is gram positive cocci in clusters)</a:t>
            </a:r>
            <a:endParaRPr/>
          </a:p>
          <a:p>
            <a:pPr marL="0" lvl="0" indent="0" algn="l" rtl="0">
              <a:spcBef>
                <a:spcPts val="16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4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23 year old sexually active female comes to the clinic with a complaint of painful ulcers to the vagina. On examination she has multiple painful shallow ulcers with a erythematous base. She has no vaginal discharge and no cervical motion tenderness but has bilateral tender lymphadenopathy.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1600"/>
              </a:spcAft>
              <a:buNone/>
            </a:pPr>
            <a:r>
              <a:rPr lang="en"/>
              <a:t>IN the absence of PCR, how would you confirm your diagnosis?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4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Herpes simplex virus</a:t>
            </a:r>
            <a:endParaRPr/>
          </a:p>
          <a:p>
            <a:pPr marL="0" lvl="0" indent="0" algn="l" rtl="0">
              <a:spcBef>
                <a:spcPts val="1600"/>
              </a:spcBef>
              <a:spcAft>
                <a:spcPts val="1600"/>
              </a:spcAft>
              <a:buNone/>
            </a:pPr>
            <a:r>
              <a:rPr lang="en"/>
              <a:t>Direct fluorescence antibody, viral culture (Low sensitivity), Tzanck smear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8" name="Google Shape;258;p46"/>
          <p:cNvPicPr preferRelativeResize="0"/>
          <p:nvPr/>
        </p:nvPicPr>
        <p:blipFill>
          <a:blip r:embed="rId3">
            <a:alphaModFix/>
          </a:blip>
          <a:stretch>
            <a:fillRect/>
          </a:stretch>
        </p:blipFill>
        <p:spPr>
          <a:xfrm>
            <a:off x="955225" y="445025"/>
            <a:ext cx="6349290" cy="469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48 year old female is brought for autopsy after dying in a motor vehicle accident. Her only significant medical history is for complete hearing loss to her right ear and partial hearing loss in the left ear. A note is also made of a family history of hearing difficulty. On examination of the brain bilateral tumors are found in the cerebellopontine angle.  </a:t>
            </a:r>
            <a:endParaRPr/>
          </a:p>
          <a:p>
            <a:pPr marL="0" lvl="0" indent="0" algn="l" rtl="0">
              <a:spcBef>
                <a:spcPts val="1600"/>
              </a:spcBef>
              <a:spcAft>
                <a:spcPts val="0"/>
              </a:spcAft>
              <a:buNone/>
            </a:pPr>
            <a:r>
              <a:rPr lang="en"/>
              <a:t>What tumor is this likely?</a:t>
            </a:r>
            <a:endParaRPr/>
          </a:p>
          <a:p>
            <a:pPr marL="0" lvl="0" indent="0" algn="l" rtl="0">
              <a:spcBef>
                <a:spcPts val="1600"/>
              </a:spcBef>
              <a:spcAft>
                <a:spcPts val="0"/>
              </a:spcAft>
              <a:buNone/>
            </a:pPr>
            <a:r>
              <a:rPr lang="en"/>
              <a:t>What underlying condition does this patient have?</a:t>
            </a:r>
            <a:endParaRPr/>
          </a:p>
          <a:p>
            <a:pPr marL="0" lvl="0" indent="0" algn="l" rtl="0">
              <a:spcBef>
                <a:spcPts val="1600"/>
              </a:spcBef>
              <a:spcAft>
                <a:spcPts val="1600"/>
              </a:spcAft>
              <a:buNone/>
            </a:pPr>
            <a:r>
              <a:rPr lang="en"/>
              <a:t>What is the genetic association of this disease?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Acoustic neuromas</a:t>
            </a:r>
            <a:endParaRPr/>
          </a:p>
          <a:p>
            <a:pPr marL="0" lvl="0" indent="0" algn="l" rtl="0">
              <a:spcBef>
                <a:spcPts val="1600"/>
              </a:spcBef>
              <a:spcAft>
                <a:spcPts val="0"/>
              </a:spcAft>
              <a:buNone/>
            </a:pPr>
            <a:r>
              <a:rPr lang="en"/>
              <a:t>Neurofibromatosis type 2</a:t>
            </a:r>
            <a:endParaRPr/>
          </a:p>
          <a:p>
            <a:pPr marL="0" lvl="0" indent="0" algn="l" rtl="0">
              <a:spcBef>
                <a:spcPts val="1600"/>
              </a:spcBef>
              <a:spcAft>
                <a:spcPts val="0"/>
              </a:spcAft>
              <a:buNone/>
            </a:pPr>
            <a:r>
              <a:rPr lang="en"/>
              <a:t>NF2 gene on chromosome 22</a:t>
            </a:r>
            <a:endParaRPr/>
          </a:p>
          <a:p>
            <a:pPr marL="0" lvl="0" indent="0" algn="l" rtl="0">
              <a:spcBef>
                <a:spcPts val="1600"/>
              </a:spcBef>
              <a:spcAft>
                <a:spcPts val="160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45 year old man is brought in for autopsy after being killed in a standoff with police. This was the 3rd time the neighbours reported he was making violent threats towards them, and when the police arrived he got violent and killed. His wife reports that over the last few years, he began getting clumsy, forgetful and aggressive. At autopsy, there is atrophy of the caudate nucleus and histologically there is loss of neurons in the caudate and putamen.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1600"/>
              </a:spcAft>
              <a:buNone/>
            </a:pPr>
            <a:r>
              <a:rPr lang="en"/>
              <a:t>Is anyone else at risk for developing this disease?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Huntington’s Disease </a:t>
            </a:r>
            <a:endParaRPr/>
          </a:p>
          <a:p>
            <a:pPr marL="0" lvl="0" indent="0" algn="l" rtl="0">
              <a:spcBef>
                <a:spcPts val="1600"/>
              </a:spcBef>
              <a:spcAft>
                <a:spcPts val="1600"/>
              </a:spcAft>
              <a:buNone/>
            </a:pPr>
            <a:r>
              <a:rPr lang="en"/>
              <a:t>Children - autosomal dominant with 100% penetrance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35 year old female comes into A&amp;E complaining of the worst headache of her life. It was sudden in onset and associated with N/V as well as photophobia. While on her way to CT scan she develops a seizure and dies. The picture below is seen at autopsy. </a:t>
            </a:r>
            <a:endParaRPr/>
          </a:p>
        </p:txBody>
      </p:sp>
      <p:pic>
        <p:nvPicPr>
          <p:cNvPr id="98" name="Google Shape;98;p20"/>
          <p:cNvPicPr preferRelativeResize="0"/>
          <p:nvPr/>
        </p:nvPicPr>
        <p:blipFill>
          <a:blip r:embed="rId3">
            <a:alphaModFix/>
          </a:blip>
          <a:stretch>
            <a:fillRect/>
          </a:stretch>
        </p:blipFill>
        <p:spPr>
          <a:xfrm>
            <a:off x="2984450" y="2355625"/>
            <a:ext cx="4181813" cy="2787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diagnosis?</a:t>
            </a:r>
            <a:endParaRPr/>
          </a:p>
          <a:p>
            <a:pPr marL="0" lvl="0" indent="0" algn="l" rtl="0">
              <a:spcBef>
                <a:spcPts val="1600"/>
              </a:spcBef>
              <a:spcAft>
                <a:spcPts val="0"/>
              </a:spcAft>
              <a:buNone/>
            </a:pPr>
            <a:r>
              <a:rPr lang="en"/>
              <a:t>What is the likely cause of this condition?</a:t>
            </a:r>
            <a:endParaRPr/>
          </a:p>
          <a:p>
            <a:pPr marL="0" lvl="0" indent="0" algn="l" rtl="0">
              <a:spcBef>
                <a:spcPts val="1600"/>
              </a:spcBef>
              <a:spcAft>
                <a:spcPts val="1600"/>
              </a:spcAft>
              <a:buNone/>
            </a:pPr>
            <a:r>
              <a:rPr lang="en"/>
              <a:t>What are the risk factors for this condition?</a:t>
            </a:r>
            <a:endParaRP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{BB841644-CAA8-434B-817E-2A2981759865}tf10001119</Template>
  <TotalTime>0</TotalTime>
  <Words>1396</Words>
  <Application>Microsoft Macintosh PowerPoint</Application>
  <PresentationFormat>On-screen Show (16:9)</PresentationFormat>
  <Paragraphs>96</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Gill Sans MT</vt:lpstr>
      <vt:lpstr>Gallery</vt:lpstr>
      <vt:lpstr>CNS Pathology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Pathology </dc:title>
  <cp:lastModifiedBy>Microsoft Office User</cp:lastModifiedBy>
  <cp:revision>1</cp:revision>
  <dcterms:modified xsi:type="dcterms:W3CDTF">2021-06-17T01:37:18Z</dcterms:modified>
</cp:coreProperties>
</file>