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169" name="Google Shape;16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179" name="Google Shape;17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0" name="Google Shape;18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187" name="Google Shape;18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8" name="Google Shape;188;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205" name="Google Shape;20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6" name="Google Shape;206;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219" name="Google Shape;21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0" name="Google Shape;22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228" name="Google Shape;22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9" name="Google Shape;229;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235" name="Google Shape;23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6" name="Google Shape;236;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243" name="Google Shape;24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4" name="Google Shape;244;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249" name="Google Shape;24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0" name="Google Shape;250;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257" name="Google Shape;25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92" name="Google Shape;9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 name="Google Shape;9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265" name="Google Shape;26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6" name="Google Shape;266;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271" name="Google Shape;27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2" name="Google Shape;272;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277" name="Google Shape;27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8" name="Google Shape;278;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283" name="Google Shape;28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4" name="Google Shape;284;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297" name="Google Shape;29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8" name="Google Shape;298;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304" name="Google Shape;30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5" name="Google Shape;305;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318" name="Google Shape;31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9" name="Google Shape;319;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328" name="Google Shape;32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9" name="Google Shape;329;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335" name="Google Shape;33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6" name="Google Shape;336;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341" name="Google Shape;34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2" name="Google Shape;342;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99" name="Google Shape;9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 name="Google Shape;10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422" name="Google Shape;42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3" name="Google Shape;423;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3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433" name="Google Shape;43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4" name="Google Shape;434;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447" name="Google Shape;447;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8" name="Google Shape;448;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3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458" name="Google Shape;45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9" name="Google Shape;459;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3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465" name="Google Shape;46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6" name="Google Shape;466;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3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471" name="Google Shape;471;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2" name="Google Shape;472;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3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477" name="Google Shape;477;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8" name="Google Shape;478;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105" name="Google Shape;10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6" name="Google Shape;10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114" name="Google Shape;11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5" name="Google Shape;11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125" name="Google Shape;12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 name="Google Shape;126;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132" name="Google Shape;13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3" name="Google Shape;133;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145" name="Google Shape;14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
        <p:nvSpPr>
          <p:cNvPr id="155" name="Google Shape;15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 name="Google Shape;156;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143000" y="1122363"/>
            <a:ext cx="6858000" cy="23877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sz="6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7" name="Google Shape;17;p2"/>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Autofit/>
          </a:bodyPr>
          <a:lstStyle>
            <a:lvl1pPr lvl="0" rtl="0" algn="ctr">
              <a:spcBef>
                <a:spcPts val="480"/>
              </a:spcBef>
              <a:spcAft>
                <a:spcPts val="0"/>
              </a:spcAft>
              <a:buClr>
                <a:schemeClr val="dk1"/>
              </a:buClr>
              <a:buSzPts val="2400"/>
              <a:buFont typeface="Times New Roman"/>
              <a:buNone/>
              <a:defRPr sz="2400"/>
            </a:lvl1pPr>
            <a:lvl2pPr lvl="1" rtl="0" algn="ctr">
              <a:spcBef>
                <a:spcPts val="400"/>
              </a:spcBef>
              <a:spcAft>
                <a:spcPts val="0"/>
              </a:spcAft>
              <a:buClr>
                <a:schemeClr val="dk1"/>
              </a:buClr>
              <a:buSzPts val="2000"/>
              <a:buFont typeface="Times New Roman"/>
              <a:buNone/>
              <a:defRPr sz="2000"/>
            </a:lvl2pPr>
            <a:lvl3pPr lvl="2" rtl="0" algn="ctr">
              <a:spcBef>
                <a:spcPts val="360"/>
              </a:spcBef>
              <a:spcAft>
                <a:spcPts val="0"/>
              </a:spcAft>
              <a:buClr>
                <a:schemeClr val="dk1"/>
              </a:buClr>
              <a:buSzPts val="1800"/>
              <a:buFont typeface="Times New Roman"/>
              <a:buNone/>
              <a:defRPr sz="1800"/>
            </a:lvl3pPr>
            <a:lvl4pPr lvl="3" rtl="0" algn="ctr">
              <a:spcBef>
                <a:spcPts val="320"/>
              </a:spcBef>
              <a:spcAft>
                <a:spcPts val="0"/>
              </a:spcAft>
              <a:buClr>
                <a:schemeClr val="dk1"/>
              </a:buClr>
              <a:buSzPts val="1600"/>
              <a:buFont typeface="Times New Roman"/>
              <a:buNone/>
              <a:defRPr sz="1600"/>
            </a:lvl4pPr>
            <a:lvl5pPr lvl="4" rtl="0" algn="ctr">
              <a:spcBef>
                <a:spcPts val="320"/>
              </a:spcBef>
              <a:spcAft>
                <a:spcPts val="0"/>
              </a:spcAft>
              <a:buClr>
                <a:schemeClr val="dk1"/>
              </a:buClr>
              <a:buSzPts val="1600"/>
              <a:buFont typeface="Times New Roman"/>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 name="Shape 71"/>
        <p:cNvGrpSpPr/>
        <p:nvPr/>
      </p:nvGrpSpPr>
      <p:grpSpPr>
        <a:xfrm>
          <a:off x="0" y="0"/>
          <a:ext cx="0" cy="0"/>
          <a:chOff x="0" y="0"/>
          <a:chExt cx="0" cy="0"/>
        </a:xfrm>
      </p:grpSpPr>
      <p:sp>
        <p:nvSpPr>
          <p:cNvPr id="72" name="Google Shape;72;p11"/>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3" name="Google Shape;73;p11"/>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4" name="Google Shape;74;p11"/>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12"/>
          <p:cNvSpPr txBox="1"/>
          <p:nvPr>
            <p:ph type="title"/>
          </p:nvPr>
        </p:nvSpPr>
        <p:spPr>
          <a:xfrm>
            <a:off x="623888" y="1709738"/>
            <a:ext cx="7886700" cy="28527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sz="6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0" name="Google Shape;80;p12"/>
          <p:cNvSpPr txBox="1"/>
          <p:nvPr>
            <p:ph idx="1" type="body"/>
          </p:nvPr>
        </p:nvSpPr>
        <p:spPr>
          <a:xfrm>
            <a:off x="623888" y="4589463"/>
            <a:ext cx="7886700" cy="1500300"/>
          </a:xfrm>
          <a:prstGeom prst="rect">
            <a:avLst/>
          </a:prstGeom>
          <a:noFill/>
          <a:ln>
            <a:noFill/>
          </a:ln>
        </p:spPr>
        <p:txBody>
          <a:bodyPr anchorCtr="0" anchor="t" bIns="45700" lIns="91425" spcFirstLastPara="1" rIns="91425" wrap="square" tIns="45700">
            <a:noAutofit/>
          </a:bodyPr>
          <a:lstStyle>
            <a:lvl1pPr indent="-228600" lvl="0" marL="457200" rtl="0" algn="l">
              <a:spcBef>
                <a:spcPts val="480"/>
              </a:spcBef>
              <a:spcAft>
                <a:spcPts val="0"/>
              </a:spcAft>
              <a:buClr>
                <a:schemeClr val="dk1"/>
              </a:buClr>
              <a:buSzPts val="2400"/>
              <a:buFont typeface="Times New Roman"/>
              <a:buNone/>
              <a:defRPr sz="2400"/>
            </a:lvl1pPr>
            <a:lvl2pPr indent="-228600" lvl="1" marL="914400" rtl="0" algn="l">
              <a:spcBef>
                <a:spcPts val="400"/>
              </a:spcBef>
              <a:spcAft>
                <a:spcPts val="0"/>
              </a:spcAft>
              <a:buClr>
                <a:schemeClr val="dk1"/>
              </a:buClr>
              <a:buSzPts val="2000"/>
              <a:buFont typeface="Times New Roman"/>
              <a:buNone/>
              <a:defRPr sz="2000"/>
            </a:lvl2pPr>
            <a:lvl3pPr indent="-228600" lvl="2" marL="1371600" rtl="0" algn="l">
              <a:spcBef>
                <a:spcPts val="360"/>
              </a:spcBef>
              <a:spcAft>
                <a:spcPts val="0"/>
              </a:spcAft>
              <a:buClr>
                <a:schemeClr val="dk1"/>
              </a:buClr>
              <a:buSzPts val="1800"/>
              <a:buFont typeface="Times New Roman"/>
              <a:buNone/>
              <a:defRPr sz="1800"/>
            </a:lvl3pPr>
            <a:lvl4pPr indent="-228600" lvl="3" marL="1828800" rtl="0" algn="l">
              <a:spcBef>
                <a:spcPts val="320"/>
              </a:spcBef>
              <a:spcAft>
                <a:spcPts val="0"/>
              </a:spcAft>
              <a:buClr>
                <a:schemeClr val="dk1"/>
              </a:buClr>
              <a:buSzPts val="1600"/>
              <a:buFont typeface="Times New Roman"/>
              <a:buNone/>
              <a:defRPr sz="1600"/>
            </a:lvl4pPr>
            <a:lvl5pPr indent="-228600" lvl="4" marL="2286000" rtl="0" algn="l">
              <a:spcBef>
                <a:spcPts val="320"/>
              </a:spcBef>
              <a:spcAft>
                <a:spcPts val="0"/>
              </a:spcAft>
              <a:buClr>
                <a:schemeClr val="dk1"/>
              </a:buClr>
              <a:buSzPts val="1600"/>
              <a:buFont typeface="Times New Roman"/>
              <a:buNone/>
              <a:defRPr sz="1600"/>
            </a:lvl5pPr>
            <a:lvl6pPr indent="-228600" lvl="5" marL="2743200" rtl="0" algn="l">
              <a:lnSpc>
                <a:spcPct val="90000"/>
              </a:lnSpc>
              <a:spcBef>
                <a:spcPts val="500"/>
              </a:spcBef>
              <a:spcAft>
                <a:spcPts val="0"/>
              </a:spcAft>
              <a:buClr>
                <a:schemeClr val="dk1"/>
              </a:buClr>
              <a:buSzPts val="1600"/>
              <a:buNone/>
              <a:defRPr sz="1600"/>
            </a:lvl6pPr>
            <a:lvl7pPr indent="-228600" lvl="6" marL="3200400" rtl="0" algn="l">
              <a:lnSpc>
                <a:spcPct val="90000"/>
              </a:lnSpc>
              <a:spcBef>
                <a:spcPts val="500"/>
              </a:spcBef>
              <a:spcAft>
                <a:spcPts val="0"/>
              </a:spcAft>
              <a:buClr>
                <a:schemeClr val="dk1"/>
              </a:buClr>
              <a:buSzPts val="1600"/>
              <a:buNone/>
              <a:defRPr sz="1600"/>
            </a:lvl7pPr>
            <a:lvl8pPr indent="-228600" lvl="7" marL="3657600" rtl="0" algn="l">
              <a:lnSpc>
                <a:spcPct val="90000"/>
              </a:lnSpc>
              <a:spcBef>
                <a:spcPts val="500"/>
              </a:spcBef>
              <a:spcAft>
                <a:spcPts val="0"/>
              </a:spcAft>
              <a:buClr>
                <a:schemeClr val="dk1"/>
              </a:buClr>
              <a:buSzPts val="1600"/>
              <a:buNone/>
              <a:defRPr sz="1600"/>
            </a:lvl8pPr>
            <a:lvl9pPr indent="-228600" lvl="8" marL="4114800" rtl="0" algn="l">
              <a:lnSpc>
                <a:spcPct val="90000"/>
              </a:lnSpc>
              <a:spcBef>
                <a:spcPts val="500"/>
              </a:spcBef>
              <a:spcAft>
                <a:spcPts val="0"/>
              </a:spcAft>
              <a:buClr>
                <a:schemeClr val="dk1"/>
              </a:buClr>
              <a:buSzPts val="1600"/>
              <a:buNone/>
              <a:defRPr sz="1600"/>
            </a:lvl9pPr>
          </a:lstStyle>
          <a:p/>
        </p:txBody>
      </p:sp>
      <p:sp>
        <p:nvSpPr>
          <p:cNvPr id="81" name="Google Shape;81;p1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3" name="Google Shape;23;p3"/>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1" name="Shape 31"/>
        <p:cNvGrpSpPr/>
        <p:nvPr/>
      </p:nvGrpSpPr>
      <p:grpSpPr>
        <a:xfrm>
          <a:off x="0" y="0"/>
          <a:ext cx="0" cy="0"/>
          <a:chOff x="0" y="0"/>
          <a:chExt cx="0" cy="0"/>
        </a:xfrm>
      </p:grpSpPr>
      <p:sp>
        <p:nvSpPr>
          <p:cNvPr id="32" name="Google Shape;32;p5"/>
          <p:cNvSpPr txBox="1"/>
          <p:nvPr>
            <p:ph type="title"/>
          </p:nvPr>
        </p:nvSpPr>
        <p:spPr>
          <a:xfrm rot="5400000">
            <a:off x="4743450" y="2381250"/>
            <a:ext cx="5486400" cy="1943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3" name="Google Shape;33;p5"/>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4" name="Google Shape;34;p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 name="Google Shape;35;p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 name="Google Shape;36;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7" name="Shape 37"/>
        <p:cNvGrpSpPr/>
        <p:nvPr/>
      </p:nvGrpSpPr>
      <p:grpSpPr>
        <a:xfrm>
          <a:off x="0" y="0"/>
          <a:ext cx="0" cy="0"/>
          <a:chOff x="0" y="0"/>
          <a:chExt cx="0" cy="0"/>
        </a:xfrm>
      </p:grpSpPr>
      <p:sp>
        <p:nvSpPr>
          <p:cNvPr id="38" name="Google Shape;38;p6"/>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9" name="Google Shape;39;p6"/>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0" name="Google Shape;40;p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 name="Google Shape;41;p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 name="Google Shape;42;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3" name="Shape 43"/>
        <p:cNvGrpSpPr/>
        <p:nvPr/>
      </p:nvGrpSpPr>
      <p:grpSpPr>
        <a:xfrm>
          <a:off x="0" y="0"/>
          <a:ext cx="0" cy="0"/>
          <a:chOff x="0" y="0"/>
          <a:chExt cx="0" cy="0"/>
        </a:xfrm>
      </p:grpSpPr>
      <p:sp>
        <p:nvSpPr>
          <p:cNvPr id="44" name="Google Shape;44;p7"/>
          <p:cNvSpPr txBox="1"/>
          <p:nvPr>
            <p:ph type="title"/>
          </p:nvPr>
        </p:nvSpPr>
        <p:spPr>
          <a:xfrm>
            <a:off x="630238" y="457200"/>
            <a:ext cx="2949600" cy="1600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sz="32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5" name="Google Shape;45;p7"/>
          <p:cNvSpPr/>
          <p:nvPr>
            <p:ph idx="2" type="pic"/>
          </p:nvPr>
        </p:nvSpPr>
        <p:spPr>
          <a:xfrm>
            <a:off x="3887788" y="987425"/>
            <a:ext cx="4629300" cy="4873500"/>
          </a:xfrm>
          <a:prstGeom prst="rect">
            <a:avLst/>
          </a:prstGeom>
          <a:noFill/>
          <a:ln>
            <a:noFill/>
          </a:ln>
        </p:spPr>
      </p:sp>
      <p:sp>
        <p:nvSpPr>
          <p:cNvPr id="46" name="Google Shape;46;p7"/>
          <p:cNvSpPr txBox="1"/>
          <p:nvPr>
            <p:ph idx="1" type="body"/>
          </p:nvPr>
        </p:nvSpPr>
        <p:spPr>
          <a:xfrm>
            <a:off x="630238" y="2057400"/>
            <a:ext cx="2949600" cy="3811500"/>
          </a:xfrm>
          <a:prstGeom prst="rect">
            <a:avLst/>
          </a:prstGeom>
          <a:noFill/>
          <a:ln>
            <a:noFill/>
          </a:ln>
        </p:spPr>
        <p:txBody>
          <a:bodyPr anchorCtr="0" anchor="t" bIns="45700" lIns="91425" spcFirstLastPara="1" rIns="91425" wrap="square" tIns="45700">
            <a:noAutofit/>
          </a:bodyPr>
          <a:lstStyle>
            <a:lvl1pPr indent="-228600" lvl="0" marL="457200" rtl="0" algn="l">
              <a:spcBef>
                <a:spcPts val="320"/>
              </a:spcBef>
              <a:spcAft>
                <a:spcPts val="0"/>
              </a:spcAft>
              <a:buClr>
                <a:schemeClr val="dk1"/>
              </a:buClr>
              <a:buSzPts val="1600"/>
              <a:buFont typeface="Times New Roman"/>
              <a:buNone/>
              <a:defRPr sz="1600"/>
            </a:lvl1pPr>
            <a:lvl2pPr indent="-228600" lvl="1" marL="914400" rtl="0" algn="l">
              <a:spcBef>
                <a:spcPts val="280"/>
              </a:spcBef>
              <a:spcAft>
                <a:spcPts val="0"/>
              </a:spcAft>
              <a:buClr>
                <a:schemeClr val="dk1"/>
              </a:buClr>
              <a:buSzPts val="1400"/>
              <a:buFont typeface="Times New Roman"/>
              <a:buNone/>
              <a:defRPr sz="1400"/>
            </a:lvl2pPr>
            <a:lvl3pPr indent="-228600" lvl="2" marL="1371600" rtl="0" algn="l">
              <a:spcBef>
                <a:spcPts val="240"/>
              </a:spcBef>
              <a:spcAft>
                <a:spcPts val="0"/>
              </a:spcAft>
              <a:buClr>
                <a:schemeClr val="dk1"/>
              </a:buClr>
              <a:buSzPts val="1200"/>
              <a:buFont typeface="Times New Roman"/>
              <a:buNone/>
              <a:defRPr sz="1200"/>
            </a:lvl3pPr>
            <a:lvl4pPr indent="-228600" lvl="3" marL="1828800" rtl="0" algn="l">
              <a:spcBef>
                <a:spcPts val="200"/>
              </a:spcBef>
              <a:spcAft>
                <a:spcPts val="0"/>
              </a:spcAft>
              <a:buClr>
                <a:schemeClr val="dk1"/>
              </a:buClr>
              <a:buSzPts val="1000"/>
              <a:buFont typeface="Times New Roman"/>
              <a:buNone/>
              <a:defRPr sz="1000"/>
            </a:lvl4pPr>
            <a:lvl5pPr indent="-228600" lvl="4" marL="2286000" rtl="0" algn="l">
              <a:spcBef>
                <a:spcPts val="200"/>
              </a:spcBef>
              <a:spcAft>
                <a:spcPts val="0"/>
              </a:spcAft>
              <a:buClr>
                <a:schemeClr val="dk1"/>
              </a:buClr>
              <a:buSzPts val="1000"/>
              <a:buFont typeface="Times New Roman"/>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47" name="Google Shape;47;p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 name="Shape 50"/>
        <p:cNvGrpSpPr/>
        <p:nvPr/>
      </p:nvGrpSpPr>
      <p:grpSpPr>
        <a:xfrm>
          <a:off x="0" y="0"/>
          <a:ext cx="0" cy="0"/>
          <a:chOff x="0" y="0"/>
          <a:chExt cx="0" cy="0"/>
        </a:xfrm>
      </p:grpSpPr>
      <p:sp>
        <p:nvSpPr>
          <p:cNvPr id="51" name="Google Shape;51;p8"/>
          <p:cNvSpPr txBox="1"/>
          <p:nvPr>
            <p:ph type="title"/>
          </p:nvPr>
        </p:nvSpPr>
        <p:spPr>
          <a:xfrm>
            <a:off x="630238" y="457200"/>
            <a:ext cx="2949600" cy="16002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SzPts val="1400"/>
              <a:buNone/>
              <a:defRPr sz="32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2" name="Google Shape;52;p8"/>
          <p:cNvSpPr txBox="1"/>
          <p:nvPr>
            <p:ph idx="1" type="body"/>
          </p:nvPr>
        </p:nvSpPr>
        <p:spPr>
          <a:xfrm>
            <a:off x="3887788" y="987425"/>
            <a:ext cx="4629300" cy="48735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Font typeface="Times New Roman"/>
              <a:buChar char="•"/>
              <a:defRPr sz="3200"/>
            </a:lvl1pPr>
            <a:lvl2pPr indent="-406400" lvl="1" marL="914400" rtl="0" algn="l">
              <a:spcBef>
                <a:spcPts val="560"/>
              </a:spcBef>
              <a:spcAft>
                <a:spcPts val="0"/>
              </a:spcAft>
              <a:buClr>
                <a:schemeClr val="dk1"/>
              </a:buClr>
              <a:buSzPts val="2800"/>
              <a:buFont typeface="Times New Roman"/>
              <a:buChar char="–"/>
              <a:defRPr sz="2800"/>
            </a:lvl2pPr>
            <a:lvl3pPr indent="-381000" lvl="2" marL="1371600" rtl="0" algn="l">
              <a:spcBef>
                <a:spcPts val="480"/>
              </a:spcBef>
              <a:spcAft>
                <a:spcPts val="0"/>
              </a:spcAft>
              <a:buClr>
                <a:schemeClr val="dk1"/>
              </a:buClr>
              <a:buSzPts val="2400"/>
              <a:buFont typeface="Times New Roman"/>
              <a:buChar char="•"/>
              <a:defRPr sz="2400"/>
            </a:lvl3pPr>
            <a:lvl4pPr indent="-355600" lvl="3" marL="1828800" rtl="0" algn="l">
              <a:spcBef>
                <a:spcPts val="400"/>
              </a:spcBef>
              <a:spcAft>
                <a:spcPts val="0"/>
              </a:spcAft>
              <a:buClr>
                <a:schemeClr val="dk1"/>
              </a:buClr>
              <a:buSzPts val="2000"/>
              <a:buFont typeface="Times New Roman"/>
              <a:buChar char="–"/>
              <a:defRPr sz="2000"/>
            </a:lvl4pPr>
            <a:lvl5pPr indent="-355600" lvl="4" marL="2286000" rtl="0" algn="l">
              <a:spcBef>
                <a:spcPts val="400"/>
              </a:spcBef>
              <a:spcAft>
                <a:spcPts val="0"/>
              </a:spcAft>
              <a:buClr>
                <a:schemeClr val="dk1"/>
              </a:buClr>
              <a:buSzPts val="2000"/>
              <a:buFont typeface="Times New Roman"/>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53" name="Google Shape;53;p8"/>
          <p:cNvSpPr txBox="1"/>
          <p:nvPr>
            <p:ph idx="2" type="body"/>
          </p:nvPr>
        </p:nvSpPr>
        <p:spPr>
          <a:xfrm>
            <a:off x="630238" y="2057400"/>
            <a:ext cx="2949600" cy="3811500"/>
          </a:xfrm>
          <a:prstGeom prst="rect">
            <a:avLst/>
          </a:prstGeom>
          <a:noFill/>
          <a:ln>
            <a:noFill/>
          </a:ln>
        </p:spPr>
        <p:txBody>
          <a:bodyPr anchorCtr="0" anchor="t" bIns="45700" lIns="91425" spcFirstLastPara="1" rIns="91425" wrap="square" tIns="45700">
            <a:noAutofit/>
          </a:bodyPr>
          <a:lstStyle>
            <a:lvl1pPr indent="-228600" lvl="0" marL="457200" rtl="0" algn="l">
              <a:spcBef>
                <a:spcPts val="320"/>
              </a:spcBef>
              <a:spcAft>
                <a:spcPts val="0"/>
              </a:spcAft>
              <a:buClr>
                <a:schemeClr val="dk1"/>
              </a:buClr>
              <a:buSzPts val="1600"/>
              <a:buFont typeface="Times New Roman"/>
              <a:buNone/>
              <a:defRPr sz="1600"/>
            </a:lvl1pPr>
            <a:lvl2pPr indent="-228600" lvl="1" marL="914400" rtl="0" algn="l">
              <a:spcBef>
                <a:spcPts val="280"/>
              </a:spcBef>
              <a:spcAft>
                <a:spcPts val="0"/>
              </a:spcAft>
              <a:buClr>
                <a:schemeClr val="dk1"/>
              </a:buClr>
              <a:buSzPts val="1400"/>
              <a:buFont typeface="Times New Roman"/>
              <a:buNone/>
              <a:defRPr sz="1400"/>
            </a:lvl2pPr>
            <a:lvl3pPr indent="-228600" lvl="2" marL="1371600" rtl="0" algn="l">
              <a:spcBef>
                <a:spcPts val="240"/>
              </a:spcBef>
              <a:spcAft>
                <a:spcPts val="0"/>
              </a:spcAft>
              <a:buClr>
                <a:schemeClr val="dk1"/>
              </a:buClr>
              <a:buSzPts val="1200"/>
              <a:buFont typeface="Times New Roman"/>
              <a:buNone/>
              <a:defRPr sz="1200"/>
            </a:lvl3pPr>
            <a:lvl4pPr indent="-228600" lvl="3" marL="1828800" rtl="0" algn="l">
              <a:spcBef>
                <a:spcPts val="200"/>
              </a:spcBef>
              <a:spcAft>
                <a:spcPts val="0"/>
              </a:spcAft>
              <a:buClr>
                <a:schemeClr val="dk1"/>
              </a:buClr>
              <a:buSzPts val="1000"/>
              <a:buFont typeface="Times New Roman"/>
              <a:buNone/>
              <a:defRPr sz="1000"/>
            </a:lvl4pPr>
            <a:lvl5pPr indent="-228600" lvl="4" marL="2286000" rtl="0" algn="l">
              <a:spcBef>
                <a:spcPts val="200"/>
              </a:spcBef>
              <a:spcAft>
                <a:spcPts val="0"/>
              </a:spcAft>
              <a:buClr>
                <a:schemeClr val="dk1"/>
              </a:buClr>
              <a:buSzPts val="1000"/>
              <a:buFont typeface="Times New Roman"/>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54" name="Google Shape;54;p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p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6" name="Google Shape;56;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9"/>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9" name="Google Shape;59;p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 name="Google Shape;60;p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1" name="Google Shape;61;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10"/>
          <p:cNvSpPr txBox="1"/>
          <p:nvPr>
            <p:ph type="title"/>
          </p:nvPr>
        </p:nvSpPr>
        <p:spPr>
          <a:xfrm>
            <a:off x="630238" y="365125"/>
            <a:ext cx="7886700" cy="13257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4" name="Google Shape;64;p10"/>
          <p:cNvSpPr txBox="1"/>
          <p:nvPr>
            <p:ph idx="1" type="body"/>
          </p:nvPr>
        </p:nvSpPr>
        <p:spPr>
          <a:xfrm>
            <a:off x="630238" y="1681163"/>
            <a:ext cx="3868800" cy="8238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Font typeface="Times New Roman"/>
              <a:buNone/>
              <a:defRPr b="1" sz="2400"/>
            </a:lvl1pPr>
            <a:lvl2pPr indent="-228600" lvl="1" marL="914400" rtl="0" algn="l">
              <a:spcBef>
                <a:spcPts val="400"/>
              </a:spcBef>
              <a:spcAft>
                <a:spcPts val="0"/>
              </a:spcAft>
              <a:buClr>
                <a:schemeClr val="dk1"/>
              </a:buClr>
              <a:buSzPts val="2000"/>
              <a:buFont typeface="Times New Roman"/>
              <a:buNone/>
              <a:defRPr b="1" sz="2000"/>
            </a:lvl2pPr>
            <a:lvl3pPr indent="-228600" lvl="2" marL="1371600" rtl="0" algn="l">
              <a:spcBef>
                <a:spcPts val="360"/>
              </a:spcBef>
              <a:spcAft>
                <a:spcPts val="0"/>
              </a:spcAft>
              <a:buClr>
                <a:schemeClr val="dk1"/>
              </a:buClr>
              <a:buSzPts val="1800"/>
              <a:buFont typeface="Times New Roman"/>
              <a:buNone/>
              <a:defRPr b="1" sz="1800"/>
            </a:lvl3pPr>
            <a:lvl4pPr indent="-228600" lvl="3" marL="1828800" rtl="0" algn="l">
              <a:spcBef>
                <a:spcPts val="320"/>
              </a:spcBef>
              <a:spcAft>
                <a:spcPts val="0"/>
              </a:spcAft>
              <a:buClr>
                <a:schemeClr val="dk1"/>
              </a:buClr>
              <a:buSzPts val="1600"/>
              <a:buFont typeface="Times New Roman"/>
              <a:buNone/>
              <a:defRPr b="1" sz="1600"/>
            </a:lvl4pPr>
            <a:lvl5pPr indent="-228600" lvl="4" marL="2286000" rtl="0" algn="l">
              <a:spcBef>
                <a:spcPts val="320"/>
              </a:spcBef>
              <a:spcAft>
                <a:spcPts val="0"/>
              </a:spcAft>
              <a:buClr>
                <a:schemeClr val="dk1"/>
              </a:buClr>
              <a:buSzPts val="1600"/>
              <a:buFont typeface="Times New Roman"/>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65" name="Google Shape;65;p10"/>
          <p:cNvSpPr txBox="1"/>
          <p:nvPr>
            <p:ph idx="2" type="body"/>
          </p:nvPr>
        </p:nvSpPr>
        <p:spPr>
          <a:xfrm>
            <a:off x="630238" y="2505075"/>
            <a:ext cx="3868800" cy="3684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6" name="Google Shape;66;p10"/>
          <p:cNvSpPr txBox="1"/>
          <p:nvPr>
            <p:ph idx="3" type="body"/>
          </p:nvPr>
        </p:nvSpPr>
        <p:spPr>
          <a:xfrm>
            <a:off x="4629150" y="1681163"/>
            <a:ext cx="3887700" cy="8238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Font typeface="Times New Roman"/>
              <a:buNone/>
              <a:defRPr b="1" sz="2400"/>
            </a:lvl1pPr>
            <a:lvl2pPr indent="-228600" lvl="1" marL="914400" rtl="0" algn="l">
              <a:spcBef>
                <a:spcPts val="400"/>
              </a:spcBef>
              <a:spcAft>
                <a:spcPts val="0"/>
              </a:spcAft>
              <a:buClr>
                <a:schemeClr val="dk1"/>
              </a:buClr>
              <a:buSzPts val="2000"/>
              <a:buFont typeface="Times New Roman"/>
              <a:buNone/>
              <a:defRPr b="1" sz="2000"/>
            </a:lvl2pPr>
            <a:lvl3pPr indent="-228600" lvl="2" marL="1371600" rtl="0" algn="l">
              <a:spcBef>
                <a:spcPts val="360"/>
              </a:spcBef>
              <a:spcAft>
                <a:spcPts val="0"/>
              </a:spcAft>
              <a:buClr>
                <a:schemeClr val="dk1"/>
              </a:buClr>
              <a:buSzPts val="1800"/>
              <a:buFont typeface="Times New Roman"/>
              <a:buNone/>
              <a:defRPr b="1" sz="1800"/>
            </a:lvl3pPr>
            <a:lvl4pPr indent="-228600" lvl="3" marL="1828800" rtl="0" algn="l">
              <a:spcBef>
                <a:spcPts val="320"/>
              </a:spcBef>
              <a:spcAft>
                <a:spcPts val="0"/>
              </a:spcAft>
              <a:buClr>
                <a:schemeClr val="dk1"/>
              </a:buClr>
              <a:buSzPts val="1600"/>
              <a:buFont typeface="Times New Roman"/>
              <a:buNone/>
              <a:defRPr b="1" sz="1600"/>
            </a:lvl4pPr>
            <a:lvl5pPr indent="-228600" lvl="4" marL="2286000" rtl="0" algn="l">
              <a:spcBef>
                <a:spcPts val="320"/>
              </a:spcBef>
              <a:spcAft>
                <a:spcPts val="0"/>
              </a:spcAft>
              <a:buClr>
                <a:schemeClr val="dk1"/>
              </a:buClr>
              <a:buSzPts val="1600"/>
              <a:buFont typeface="Times New Roman"/>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67" name="Google Shape;67;p10"/>
          <p:cNvSpPr txBox="1"/>
          <p:nvPr>
            <p:ph idx="4" type="body"/>
          </p:nvPr>
        </p:nvSpPr>
        <p:spPr>
          <a:xfrm>
            <a:off x="4629150" y="2505075"/>
            <a:ext cx="3887700" cy="3684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8" name="Google Shape;68;p1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9" name="Google Shape;69;p1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Google Shape;70;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Google Shape;11;p1"/>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2" name="Google Shape;12;p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Google Shape;13;p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Google Shape;14;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jp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hyperlink" Target="http://www.personal.psu.edu/users/a/m/amh244/lysosomes.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6.png"/><Relationship Id="rId4" Type="http://schemas.openxmlformats.org/officeDocument/2006/relationships/image" Target="../media/image27.jpg"/><Relationship Id="rId5"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1.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3.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5.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organelle"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ph type="ctrTitle"/>
          </p:nvPr>
        </p:nvSpPr>
        <p:spPr>
          <a:xfrm>
            <a:off x="1143000" y="1122362"/>
            <a:ext cx="6858000" cy="23877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2"/>
              </a:buClr>
              <a:buSzPts val="6000"/>
              <a:buFont typeface="Times New Roman"/>
              <a:buNone/>
            </a:pPr>
            <a:r>
              <a:rPr b="0" i="0" lang="en-US" sz="6000" u="none">
                <a:solidFill>
                  <a:schemeClr val="dk2"/>
                </a:solidFill>
                <a:latin typeface="Times New Roman"/>
                <a:ea typeface="Times New Roman"/>
                <a:cs typeface="Times New Roman"/>
                <a:sym typeface="Times New Roman"/>
              </a:rPr>
              <a:t>Introduction to Cells</a:t>
            </a:r>
            <a:endParaRPr/>
          </a:p>
        </p:txBody>
      </p:sp>
      <p:sp>
        <p:nvSpPr>
          <p:cNvPr id="89" name="Google Shape;89;p13"/>
          <p:cNvSpPr txBox="1"/>
          <p:nvPr>
            <p:ph idx="1" type="subTitle"/>
          </p:nvPr>
        </p:nvSpPr>
        <p:spPr>
          <a:xfrm>
            <a:off x="1143000" y="3602037"/>
            <a:ext cx="6858000" cy="1655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Presenter: Delmar Squire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txBox="1"/>
          <p:nvPr/>
        </p:nvSpPr>
        <p:spPr>
          <a:xfrm>
            <a:off x="0" y="849312"/>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173" name="Google Shape;173;p22"/>
          <p:cNvGrpSpPr/>
          <p:nvPr/>
        </p:nvGrpSpPr>
        <p:grpSpPr>
          <a:xfrm>
            <a:off x="0" y="1698625"/>
            <a:ext cx="9048750" cy="5238750"/>
            <a:chOff x="0" y="0"/>
            <a:chExt cx="5700" cy="3300"/>
          </a:xfrm>
        </p:grpSpPr>
        <p:sp>
          <p:nvSpPr>
            <p:cNvPr id="174" name="Google Shape;174;p22"/>
            <p:cNvSpPr txBox="1"/>
            <p:nvPr/>
          </p:nvSpPr>
          <p:spPr>
            <a:xfrm>
              <a:off x="0" y="0"/>
              <a:ext cx="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75" name="Google Shape;175;p22"/>
            <p:cNvSpPr txBox="1"/>
            <p:nvPr/>
          </p:nvSpPr>
          <p:spPr>
            <a:xfrm>
              <a:off x="0" y="0"/>
              <a:ext cx="5700" cy="3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Ribosomes</a:t>
              </a:r>
              <a:r>
                <a:rPr b="0" i="0" lang="en-US" sz="2400" u="none">
                  <a:solidFill>
                    <a:schemeClr val="dk1"/>
                  </a:solidFill>
                  <a:latin typeface="Times New Roman"/>
                  <a:ea typeface="Times New Roman"/>
                  <a:cs typeface="Times New Roman"/>
                  <a:sym typeface="Times New Roman"/>
                </a:rPr>
                <a:t>- Organelles that help in the synthesis of proteins. Ribosomes are made up of two parts, called subunits.  </a:t>
              </a:r>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They get their names from their size. One unit is larger than than the other so they are called large and small subunits. </a:t>
              </a:r>
              <a:endParaRPr/>
            </a:p>
            <a:p>
              <a:pPr indent="0" lvl="0" marL="0" marR="0" rtl="0" algn="l">
                <a:lnSpc>
                  <a:spcPct val="100000"/>
                </a:lnSpc>
                <a:spcBef>
                  <a:spcPts val="0"/>
                </a:spcBef>
                <a:spcAft>
                  <a:spcPts val="0"/>
                </a:spcAft>
                <a:buClr>
                  <a:schemeClr val="dk1"/>
                </a:buClr>
                <a:buSzPts val="2400"/>
                <a:buFont typeface="Times New Roman"/>
                <a:buNone/>
              </a:pPr>
              <a:r>
                <a:t/>
              </a:r>
              <a:endParaRPr b="0" i="0" sz="24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Both these subunits are necessary for protein synthesis in the cell. When the two units are docked together with a special information unit called messenger RNA, they make proteins. </a:t>
              </a:r>
              <a:endParaRPr/>
            </a:p>
            <a:p>
              <a:pPr indent="0" lvl="0" marL="0" marR="0" rtl="0" algn="l">
                <a:lnSpc>
                  <a:spcPct val="100000"/>
                </a:lnSpc>
                <a:spcBef>
                  <a:spcPts val="0"/>
                </a:spcBef>
                <a:spcAft>
                  <a:spcPts val="0"/>
                </a:spcAft>
                <a:buClr>
                  <a:schemeClr val="dk1"/>
                </a:buClr>
                <a:buSzPts val="2400"/>
                <a:buFont typeface="Times New Roman"/>
                <a:buNone/>
              </a:pPr>
              <a:r>
                <a:t/>
              </a:r>
              <a:endParaRPr b="0" i="0" sz="24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Some ribosomes are found in the cytoplasm, but most are attached to the endoplasmic reticulum. While attached to the ER, ribosomes make proteins that the cell needs and also ones to be exported from the cell for work elsewhere in the body.</a:t>
              </a:r>
              <a:endParaRPr/>
            </a:p>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pic>
        <p:nvPicPr>
          <p:cNvPr descr="large &amp; small subunits along with a ribosome" id="176" name="Google Shape;176;p22"/>
          <p:cNvPicPr preferRelativeResize="0"/>
          <p:nvPr/>
        </p:nvPicPr>
        <p:blipFill rotWithShape="1">
          <a:blip r:embed="rId3">
            <a:alphaModFix/>
          </a:blip>
          <a:srcRect b="0" l="0" r="0" t="0"/>
          <a:stretch/>
        </p:blipFill>
        <p:spPr>
          <a:xfrm>
            <a:off x="2514600" y="0"/>
            <a:ext cx="3184525" cy="2057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500"/>
                                        <p:tgtEl>
                                          <p:spTgt spid="17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3"/>
          <p:cNvSpPr txBox="1"/>
          <p:nvPr/>
        </p:nvSpPr>
        <p:spPr>
          <a:xfrm>
            <a:off x="0" y="228600"/>
            <a:ext cx="9144000" cy="237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t/>
            </a:r>
            <a:endParaRPr b="0" i="0" sz="2400" u="none">
              <a:solidFill>
                <a:schemeClr val="dk1"/>
              </a:solidFill>
              <a:latin typeface="Times New Roman"/>
              <a:ea typeface="Times New Roman"/>
              <a:cs typeface="Times New Roman"/>
              <a:sym typeface="Times New Roman"/>
            </a:endParaRPr>
          </a:p>
          <a:p>
            <a:pPr indent="0" lvl="1" marL="457200" marR="0" rtl="0" algn="ctr">
              <a:lnSpc>
                <a:spcPct val="100000"/>
              </a:lnSpc>
              <a:spcBef>
                <a:spcPts val="0"/>
              </a:spcBef>
              <a:spcAft>
                <a:spcPts val="0"/>
              </a:spcAft>
              <a:buClr>
                <a:srgbClr val="003300"/>
              </a:buClr>
              <a:buSzPts val="2200"/>
              <a:buFont typeface="Arial"/>
              <a:buNone/>
            </a:pPr>
            <a:r>
              <a:rPr b="0" i="0" lang="en-US" sz="2200" u="none" cap="none" strike="noStrike">
                <a:solidFill>
                  <a:srgbClr val="003300"/>
                </a:solidFill>
                <a:latin typeface="Arial"/>
                <a:ea typeface="Arial"/>
                <a:cs typeface="Arial"/>
                <a:sym typeface="Arial"/>
              </a:rPr>
              <a:t>The </a:t>
            </a:r>
            <a:r>
              <a:rPr b="1" i="0" lang="en-US" sz="2200" u="sng" cap="none" strike="noStrike">
                <a:solidFill>
                  <a:srgbClr val="003300"/>
                </a:solidFill>
                <a:latin typeface="Arial"/>
                <a:ea typeface="Arial"/>
                <a:cs typeface="Arial"/>
                <a:sym typeface="Arial"/>
              </a:rPr>
              <a:t>fluid mosaic model</a:t>
            </a:r>
            <a:r>
              <a:rPr b="0" i="0" lang="en-US" sz="2200" u="none" cap="none" strike="noStrike">
                <a:solidFill>
                  <a:srgbClr val="003300"/>
                </a:solidFill>
                <a:latin typeface="Arial"/>
                <a:ea typeface="Arial"/>
                <a:cs typeface="Arial"/>
                <a:sym typeface="Arial"/>
              </a:rPr>
              <a:t> describes the structure of the plasma membrane.Different kinds of cell membrane models have been proposed, and one of the most useful is the Fluid-mosaic model. In this model the membrane is seen as a bilayer of phospholipids in which protein molecules are embedded.</a:t>
            </a:r>
            <a:r>
              <a:rPr b="0" i="0" lang="en-US" sz="1600" u="none" cap="none" strike="noStrike">
                <a:solidFill>
                  <a:schemeClr val="dk1"/>
                </a:solidFill>
                <a:latin typeface="Times New Roman"/>
                <a:ea typeface="Times New Roman"/>
                <a:cs typeface="Times New Roman"/>
                <a:sym typeface="Times New Roman"/>
              </a:rPr>
              <a:t> </a:t>
            </a:r>
            <a:br>
              <a:rPr b="0" i="0" lang="en-US" sz="1600" u="none" cap="none" strike="noStrike">
                <a:solidFill>
                  <a:schemeClr val="dk1"/>
                </a:solidFill>
                <a:latin typeface="Times New Roman"/>
                <a:ea typeface="Times New Roman"/>
                <a:cs typeface="Times New Roman"/>
                <a:sym typeface="Times New Roman"/>
              </a:rPr>
            </a:br>
            <a:endParaRPr/>
          </a:p>
        </p:txBody>
      </p:sp>
      <p:sp>
        <p:nvSpPr>
          <p:cNvPr id="183" name="Google Shape;183;p23"/>
          <p:cNvSpPr txBox="1"/>
          <p:nvPr/>
        </p:nvSpPr>
        <p:spPr>
          <a:xfrm>
            <a:off x="5867400" y="4038600"/>
            <a:ext cx="3505200" cy="70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3300"/>
              </a:buClr>
              <a:buSzPts val="2000"/>
              <a:buFont typeface="Arial"/>
              <a:buNone/>
            </a:pPr>
            <a:r>
              <a:rPr b="0" i="0" lang="en-US" sz="2000" u="none">
                <a:solidFill>
                  <a:srgbClr val="003300"/>
                </a:solidFill>
                <a:latin typeface="Arial"/>
                <a:ea typeface="Arial"/>
                <a:cs typeface="Arial"/>
                <a:sym typeface="Arial"/>
              </a:rPr>
              <a:t>An illustration of the Fluid mosaic model</a:t>
            </a:r>
            <a:r>
              <a:rPr b="0" i="0" lang="en-US" sz="2000" u="none">
                <a:solidFill>
                  <a:schemeClr val="dk1"/>
                </a:solidFill>
                <a:latin typeface="Times New Roman"/>
                <a:ea typeface="Times New Roman"/>
                <a:cs typeface="Times New Roman"/>
                <a:sym typeface="Times New Roman"/>
              </a:rPr>
              <a:t> </a:t>
            </a:r>
            <a:endParaRPr/>
          </a:p>
        </p:txBody>
      </p:sp>
      <p:pic>
        <p:nvPicPr>
          <p:cNvPr id="184" name="Google Shape;184;p23"/>
          <p:cNvPicPr preferRelativeResize="0"/>
          <p:nvPr/>
        </p:nvPicPr>
        <p:blipFill rotWithShape="1">
          <a:blip r:embed="rId3">
            <a:alphaModFix/>
          </a:blip>
          <a:srcRect b="0" l="0" r="0" t="0"/>
          <a:stretch/>
        </p:blipFill>
        <p:spPr>
          <a:xfrm>
            <a:off x="609600" y="2419350"/>
            <a:ext cx="5029200" cy="4438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p:tgtEl>
                                          <p:spTgt spid="18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p:tgtEl>
                                          <p:spTgt spid="18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500"/>
                                        <p:tgtEl>
                                          <p:spTgt spid="18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4"/>
          <p:cNvSpPr txBox="1"/>
          <p:nvPr/>
        </p:nvSpPr>
        <p:spPr>
          <a:xfrm>
            <a:off x="0" y="1995487"/>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191" name="Google Shape;191;p24"/>
          <p:cNvGrpSpPr/>
          <p:nvPr/>
        </p:nvGrpSpPr>
        <p:grpSpPr>
          <a:xfrm>
            <a:off x="0" y="1995487"/>
            <a:ext cx="9048750" cy="2857499"/>
            <a:chOff x="0" y="0"/>
            <a:chExt cx="5700" cy="1800"/>
          </a:xfrm>
        </p:grpSpPr>
        <p:sp>
          <p:nvSpPr>
            <p:cNvPr id="192" name="Google Shape;192;p24"/>
            <p:cNvSpPr txBox="1"/>
            <p:nvPr/>
          </p:nvSpPr>
          <p:spPr>
            <a:xfrm>
              <a:off x="0" y="0"/>
              <a:ext cx="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93" name="Google Shape;193;p24"/>
            <p:cNvSpPr txBox="1"/>
            <p:nvPr/>
          </p:nvSpPr>
          <p:spPr>
            <a:xfrm>
              <a:off x="0" y="0"/>
              <a:ext cx="5700" cy="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a:t>
              </a:r>
              <a:r>
                <a:rPr b="0" i="0" lang="en-US" sz="17700" u="none">
                  <a:solidFill>
                    <a:schemeClr val="dk1"/>
                  </a:solidFill>
                  <a:latin typeface="Times New Roman"/>
                  <a:ea typeface="Times New Roman"/>
                  <a:cs typeface="Times New Roman"/>
                  <a:sym typeface="Times New Roman"/>
                </a:rPr>
                <a:t> </a:t>
              </a:r>
              <a:r>
                <a:rPr b="0" i="0" lang="en-US" sz="2400" u="none">
                  <a:solidFill>
                    <a:schemeClr val="dk1"/>
                  </a:solidFill>
                  <a:latin typeface="Times New Roman"/>
                  <a:ea typeface="Times New Roman"/>
                  <a:cs typeface="Times New Roman"/>
                  <a:sym typeface="Times New Roman"/>
                </a:rPr>
                <a:t>                     </a:t>
              </a:r>
              <a:endParaRPr/>
            </a:p>
          </p:txBody>
        </p:sp>
      </p:grpSp>
      <p:sp>
        <p:nvSpPr>
          <p:cNvPr id="194" name="Google Shape;194;p24"/>
          <p:cNvSpPr txBox="1"/>
          <p:nvPr/>
        </p:nvSpPr>
        <p:spPr>
          <a:xfrm>
            <a:off x="0" y="2411412"/>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195" name="Google Shape;195;p24"/>
          <p:cNvGrpSpPr/>
          <p:nvPr/>
        </p:nvGrpSpPr>
        <p:grpSpPr>
          <a:xfrm>
            <a:off x="0" y="2411412"/>
            <a:ext cx="9048750" cy="1905000"/>
            <a:chOff x="0" y="0"/>
            <a:chExt cx="5700" cy="1200"/>
          </a:xfrm>
        </p:grpSpPr>
        <p:sp>
          <p:nvSpPr>
            <p:cNvPr id="196" name="Google Shape;196;p24"/>
            <p:cNvSpPr txBox="1"/>
            <p:nvPr/>
          </p:nvSpPr>
          <p:spPr>
            <a:xfrm>
              <a:off x="0" y="0"/>
              <a:ext cx="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97" name="Google Shape;197;p24"/>
            <p:cNvSpPr txBox="1"/>
            <p:nvPr/>
          </p:nvSpPr>
          <p:spPr>
            <a:xfrm>
              <a:off x="0" y="0"/>
              <a:ext cx="5700" cy="1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a:t>
              </a:r>
              <a:r>
                <a:rPr b="0" i="0" lang="en-US" sz="12500" u="none">
                  <a:solidFill>
                    <a:schemeClr val="dk1"/>
                  </a:solidFill>
                  <a:latin typeface="Times New Roman"/>
                  <a:ea typeface="Times New Roman"/>
                  <a:cs typeface="Times New Roman"/>
                  <a:sym typeface="Times New Roman"/>
                </a:rPr>
                <a:t> </a:t>
              </a:r>
              <a:r>
                <a:rPr b="0" i="0" lang="en-US" sz="2400" u="none">
                  <a:solidFill>
                    <a:schemeClr val="dk1"/>
                  </a:solidFill>
                  <a:latin typeface="Times New Roman"/>
                  <a:ea typeface="Times New Roman"/>
                  <a:cs typeface="Times New Roman"/>
                  <a:sym typeface="Times New Roman"/>
                </a:rPr>
                <a:t>                     </a:t>
              </a:r>
              <a:endParaRPr/>
            </a:p>
          </p:txBody>
        </p:sp>
      </p:grpSp>
      <p:pic>
        <p:nvPicPr>
          <p:cNvPr id="198" name="Google Shape;198;p24"/>
          <p:cNvPicPr preferRelativeResize="0"/>
          <p:nvPr/>
        </p:nvPicPr>
        <p:blipFill rotWithShape="1">
          <a:blip r:embed="rId3">
            <a:alphaModFix/>
          </a:blip>
          <a:srcRect b="0" l="0" r="0" t="0"/>
          <a:stretch/>
        </p:blipFill>
        <p:spPr>
          <a:xfrm>
            <a:off x="3352800" y="533400"/>
            <a:ext cx="2501900" cy="2903537"/>
          </a:xfrm>
          <a:prstGeom prst="rect">
            <a:avLst/>
          </a:prstGeom>
          <a:noFill/>
          <a:ln>
            <a:noFill/>
          </a:ln>
        </p:spPr>
      </p:pic>
      <p:sp>
        <p:nvSpPr>
          <p:cNvPr id="199" name="Google Shape;199;p24"/>
          <p:cNvSpPr txBox="1"/>
          <p:nvPr/>
        </p:nvSpPr>
        <p:spPr>
          <a:xfrm>
            <a:off x="0" y="2652712"/>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200" name="Google Shape;200;p24"/>
          <p:cNvGrpSpPr/>
          <p:nvPr/>
        </p:nvGrpSpPr>
        <p:grpSpPr>
          <a:xfrm>
            <a:off x="0" y="3276600"/>
            <a:ext cx="9048750" cy="1428750"/>
            <a:chOff x="0" y="0"/>
            <a:chExt cx="5700" cy="900"/>
          </a:xfrm>
        </p:grpSpPr>
        <p:sp>
          <p:nvSpPr>
            <p:cNvPr id="201" name="Google Shape;201;p24"/>
            <p:cNvSpPr txBox="1"/>
            <p:nvPr/>
          </p:nvSpPr>
          <p:spPr>
            <a:xfrm>
              <a:off x="0" y="0"/>
              <a:ext cx="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02" name="Google Shape;202;p24"/>
            <p:cNvSpPr txBox="1"/>
            <p:nvPr/>
          </p:nvSpPr>
          <p:spPr>
            <a:xfrm>
              <a:off x="0" y="0"/>
              <a:ext cx="5700" cy="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Channels/pores</a:t>
              </a:r>
              <a:r>
                <a:rPr b="0" i="0" lang="en-US" sz="2400" u="none">
                  <a:solidFill>
                    <a:schemeClr val="dk1"/>
                  </a:solidFill>
                  <a:latin typeface="Times New Roman"/>
                  <a:ea typeface="Times New Roman"/>
                  <a:cs typeface="Times New Roman"/>
                  <a:sym typeface="Times New Roman"/>
                </a:rPr>
                <a:t>- A channel in the cell's plasma membrane. This channel is made up of certain proteins whose function is to control the movement of food and water into the cell. These channels are made up of certain proteins.</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500"/>
                                        <p:tgtEl>
                                          <p:spTgt spid="19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5"/>
          <p:cNvSpPr txBox="1"/>
          <p:nvPr/>
        </p:nvSpPr>
        <p:spPr>
          <a:xfrm>
            <a:off x="0" y="2652712"/>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209" name="Google Shape;209;p25"/>
          <p:cNvGrpSpPr/>
          <p:nvPr/>
        </p:nvGrpSpPr>
        <p:grpSpPr>
          <a:xfrm>
            <a:off x="0" y="2652712"/>
            <a:ext cx="9048750" cy="1428750"/>
            <a:chOff x="0" y="0"/>
            <a:chExt cx="5700" cy="900"/>
          </a:xfrm>
        </p:grpSpPr>
        <p:sp>
          <p:nvSpPr>
            <p:cNvPr id="210" name="Google Shape;210;p25"/>
            <p:cNvSpPr txBox="1"/>
            <p:nvPr/>
          </p:nvSpPr>
          <p:spPr>
            <a:xfrm>
              <a:off x="0" y="0"/>
              <a:ext cx="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11" name="Google Shape;211;p25"/>
            <p:cNvSpPr txBox="1"/>
            <p:nvPr/>
          </p:nvSpPr>
          <p:spPr>
            <a:xfrm>
              <a:off x="0" y="0"/>
              <a:ext cx="5700" cy="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a:t>
              </a:r>
              <a:r>
                <a:rPr b="0" i="0" lang="en-US" sz="9500" u="none">
                  <a:solidFill>
                    <a:schemeClr val="dk1"/>
                  </a:solidFill>
                  <a:latin typeface="Times New Roman"/>
                  <a:ea typeface="Times New Roman"/>
                  <a:cs typeface="Times New Roman"/>
                  <a:sym typeface="Times New Roman"/>
                </a:rPr>
                <a:t> </a:t>
              </a:r>
              <a:r>
                <a:rPr b="0" i="0" lang="en-US" sz="2400" u="none">
                  <a:solidFill>
                    <a:schemeClr val="dk1"/>
                  </a:solidFill>
                  <a:latin typeface="Times New Roman"/>
                  <a:ea typeface="Times New Roman"/>
                  <a:cs typeface="Times New Roman"/>
                  <a:sym typeface="Times New Roman"/>
                </a:rPr>
                <a:t>                     </a:t>
              </a:r>
              <a:endParaRPr/>
            </a:p>
          </p:txBody>
        </p:sp>
      </p:grpSp>
      <p:pic>
        <p:nvPicPr>
          <p:cNvPr descr="vesicles containing and transporting proteins" id="212" name="Google Shape;212;p25"/>
          <p:cNvPicPr preferRelativeResize="0"/>
          <p:nvPr/>
        </p:nvPicPr>
        <p:blipFill rotWithShape="1">
          <a:blip r:embed="rId3">
            <a:alphaModFix/>
          </a:blip>
          <a:srcRect b="0" l="0" r="0" t="0"/>
          <a:stretch/>
        </p:blipFill>
        <p:spPr>
          <a:xfrm>
            <a:off x="3200400" y="533400"/>
            <a:ext cx="1714500" cy="1508125"/>
          </a:xfrm>
          <a:prstGeom prst="rect">
            <a:avLst/>
          </a:prstGeom>
          <a:noFill/>
          <a:ln>
            <a:noFill/>
          </a:ln>
        </p:spPr>
      </p:pic>
      <p:sp>
        <p:nvSpPr>
          <p:cNvPr id="213" name="Google Shape;213;p25"/>
          <p:cNvSpPr txBox="1"/>
          <p:nvPr/>
        </p:nvSpPr>
        <p:spPr>
          <a:xfrm>
            <a:off x="0" y="2105025"/>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214" name="Google Shape;214;p25"/>
          <p:cNvGrpSpPr/>
          <p:nvPr/>
        </p:nvGrpSpPr>
        <p:grpSpPr>
          <a:xfrm>
            <a:off x="0" y="3276600"/>
            <a:ext cx="9048750" cy="2857500"/>
            <a:chOff x="0" y="0"/>
            <a:chExt cx="5700" cy="1800"/>
          </a:xfrm>
        </p:grpSpPr>
        <p:sp>
          <p:nvSpPr>
            <p:cNvPr id="215" name="Google Shape;215;p25"/>
            <p:cNvSpPr txBox="1"/>
            <p:nvPr/>
          </p:nvSpPr>
          <p:spPr>
            <a:xfrm>
              <a:off x="0" y="0"/>
              <a:ext cx="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16" name="Google Shape;216;p25"/>
            <p:cNvSpPr txBox="1"/>
            <p:nvPr/>
          </p:nvSpPr>
          <p:spPr>
            <a:xfrm>
              <a:off x="0" y="0"/>
              <a:ext cx="5700" cy="18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Vesicles</a:t>
              </a:r>
              <a:r>
                <a:rPr b="0" i="0" lang="en-US" sz="2400" u="none">
                  <a:solidFill>
                    <a:schemeClr val="dk1"/>
                  </a:solidFill>
                  <a:latin typeface="Times New Roman"/>
                  <a:ea typeface="Times New Roman"/>
                  <a:cs typeface="Times New Roman"/>
                  <a:sym typeface="Times New Roman"/>
                </a:rPr>
                <a:t>- This term literally means "small vessel". This organelle helps store and transport products produced by the cell. </a:t>
              </a:r>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The vesicles are the transport and delivery vehicles like our mail and  Federal Express trucks. Some vesicles deliver materials to parts of the cell and others transport materials outside the cell in a process called exocytosis</a:t>
              </a:r>
              <a:endParaRPr/>
            </a:p>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2"/>
                                        </p:tgtEl>
                                        <p:attrNameLst>
                                          <p:attrName>style.visibility</p:attrName>
                                        </p:attrNameLst>
                                      </p:cBhvr>
                                      <p:to>
                                        <p:strVal val="visible"/>
                                      </p:to>
                                    </p:set>
                                    <p:anim calcmode="lin" valueType="num">
                                      <p:cBhvr additive="base">
                                        <p:cTn dur="500"/>
                                        <p:tgtEl>
                                          <p:spTgt spid="21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26"/>
          <p:cNvPicPr preferRelativeResize="0"/>
          <p:nvPr/>
        </p:nvPicPr>
        <p:blipFill rotWithShape="1">
          <a:blip r:embed="rId3">
            <a:alphaModFix/>
          </a:blip>
          <a:srcRect b="0" l="0" r="0" t="0"/>
          <a:stretch/>
        </p:blipFill>
        <p:spPr>
          <a:xfrm>
            <a:off x="5638800" y="2743200"/>
            <a:ext cx="3001962" cy="2876550"/>
          </a:xfrm>
          <a:prstGeom prst="rect">
            <a:avLst/>
          </a:prstGeom>
          <a:noFill/>
          <a:ln>
            <a:noFill/>
          </a:ln>
        </p:spPr>
      </p:pic>
      <p:sp>
        <p:nvSpPr>
          <p:cNvPr id="223" name="Google Shape;223;p26"/>
          <p:cNvSpPr txBox="1"/>
          <p:nvPr/>
        </p:nvSpPr>
        <p:spPr>
          <a:xfrm>
            <a:off x="3795712" y="2246312"/>
            <a:ext cx="82296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24" name="Google Shape;224;p26"/>
          <p:cNvSpPr txBox="1"/>
          <p:nvPr/>
        </p:nvSpPr>
        <p:spPr>
          <a:xfrm>
            <a:off x="381000" y="533400"/>
            <a:ext cx="8534400" cy="2209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Lysosomes function as the cell's recycling compartment.</a:t>
            </a:r>
            <a:endParaRPr/>
          </a:p>
          <a:p>
            <a:pPr indent="0" lvl="0" marL="0" marR="0" rtl="0" algn="ctr">
              <a:lnSpc>
                <a:spcPct val="100000"/>
              </a:lnSpc>
              <a:spcBef>
                <a:spcPts val="0"/>
              </a:spcBef>
              <a:spcAft>
                <a:spcPts val="0"/>
              </a:spcAft>
              <a:buClr>
                <a:schemeClr val="dk1"/>
              </a:buClr>
              <a:buSzPts val="2400"/>
              <a:buFont typeface="Times New Roman"/>
              <a:buNone/>
            </a:pPr>
            <a:r>
              <a:t/>
            </a:r>
            <a:endParaRPr b="0" i="0" sz="24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400"/>
              <a:buFont typeface="Times New Roman"/>
              <a:buNone/>
            </a:pPr>
            <a:r>
              <a:t/>
            </a:r>
            <a:endParaRPr b="0" i="0" sz="24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Lysosomes receive cellular and endocytosed proteins and lipids that need digesting. The metabolites that result are transported either by vesicles or directly across the membrane.</a:t>
            </a:r>
            <a:r>
              <a:rPr b="0" i="0" lang="en-US" sz="2000" u="none">
                <a:solidFill>
                  <a:schemeClr val="dk1"/>
                </a:solidFill>
                <a:latin typeface="Arial"/>
                <a:ea typeface="Arial"/>
                <a:cs typeface="Arial"/>
                <a:sym typeface="Arial"/>
              </a:rPr>
              <a:t> </a:t>
            </a:r>
            <a:endParaRPr b="0" i="0" sz="20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2000" u="none">
              <a:solidFill>
                <a:schemeClr val="dk1"/>
              </a:solidFill>
              <a:latin typeface="Times New Roman"/>
              <a:ea typeface="Times New Roman"/>
              <a:cs typeface="Times New Roman"/>
              <a:sym typeface="Times New Roman"/>
            </a:endParaRPr>
          </a:p>
        </p:txBody>
      </p:sp>
      <p:pic>
        <p:nvPicPr>
          <p:cNvPr id="225" name="Google Shape;225;p26"/>
          <p:cNvPicPr preferRelativeResize="0"/>
          <p:nvPr/>
        </p:nvPicPr>
        <p:blipFill rotWithShape="1">
          <a:blip r:embed="rId4">
            <a:alphaModFix/>
          </a:blip>
          <a:srcRect b="0" l="0" r="0" t="0"/>
          <a:stretch/>
        </p:blipFill>
        <p:spPr>
          <a:xfrm>
            <a:off x="381000" y="2906712"/>
            <a:ext cx="4419600" cy="2990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500"/>
                                        <p:tgtEl>
                                          <p:spTgt spid="22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5"/>
                                        </p:tgtEl>
                                        <p:attrNameLst>
                                          <p:attrName>style.visibility</p:attrName>
                                        </p:attrNameLst>
                                      </p:cBhvr>
                                      <p:to>
                                        <p:strVal val="visible"/>
                                      </p:to>
                                    </p:set>
                                    <p:anim calcmode="lin" valueType="num">
                                      <p:cBhvr additive="base">
                                        <p:cTn dur="500"/>
                                        <p:tgtEl>
                                          <p:spTgt spid="22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2"/>
                                        </p:tgtEl>
                                        <p:attrNameLst>
                                          <p:attrName>style.visibility</p:attrName>
                                        </p:attrNameLst>
                                      </p:cBhvr>
                                      <p:to>
                                        <p:strVal val="visible"/>
                                      </p:to>
                                    </p:set>
                                    <p:anim calcmode="lin" valueType="num">
                                      <p:cBhvr additive="base">
                                        <p:cTn dur="500"/>
                                        <p:tgtEl>
                                          <p:spTgt spid="22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27"/>
          <p:cNvPicPr preferRelativeResize="0"/>
          <p:nvPr/>
        </p:nvPicPr>
        <p:blipFill rotWithShape="1">
          <a:blip r:embed="rId3">
            <a:alphaModFix/>
          </a:blip>
          <a:srcRect b="0" l="0" r="0" t="0"/>
          <a:stretch/>
        </p:blipFill>
        <p:spPr>
          <a:xfrm>
            <a:off x="381000" y="3567112"/>
            <a:ext cx="7696200" cy="2306637"/>
          </a:xfrm>
          <a:prstGeom prst="rect">
            <a:avLst/>
          </a:prstGeom>
          <a:noFill/>
          <a:ln>
            <a:noFill/>
          </a:ln>
        </p:spPr>
      </p:pic>
      <p:sp>
        <p:nvSpPr>
          <p:cNvPr id="232" name="Google Shape;232;p27"/>
          <p:cNvSpPr txBox="1"/>
          <p:nvPr/>
        </p:nvSpPr>
        <p:spPr>
          <a:xfrm>
            <a:off x="1371600" y="0"/>
            <a:ext cx="6324600" cy="31401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CC9900"/>
              </a:buClr>
              <a:buSzPts val="2000"/>
              <a:buFont typeface="Times New Roman"/>
              <a:buNone/>
            </a:pPr>
            <a:r>
              <a:rPr b="0" i="0" lang="en-US" sz="2000" u="sng">
                <a:solidFill>
                  <a:schemeClr val="hlink"/>
                </a:solidFill>
                <a:latin typeface="Times New Roman"/>
                <a:ea typeface="Times New Roman"/>
                <a:cs typeface="Times New Roman"/>
                <a:sym typeface="Times New Roman"/>
                <a:hlinkClick r:id="rId4"/>
              </a:rPr>
              <a:t>  </a:t>
            </a:r>
            <a:r>
              <a:rPr b="0" i="0" lang="en-US" sz="2000" u="none">
                <a:solidFill>
                  <a:srgbClr val="CC9900"/>
                </a:solidFill>
                <a:latin typeface="Georgia"/>
                <a:ea typeface="Georgia"/>
                <a:cs typeface="Georgia"/>
                <a:sym typeface="Georgia"/>
              </a:rPr>
              <a:t> </a:t>
            </a:r>
            <a:r>
              <a:rPr b="0" i="0" lang="en-US" sz="2000" u="none">
                <a:solidFill>
                  <a:schemeClr val="dk1"/>
                </a:solidFill>
                <a:latin typeface="Georgia"/>
                <a:ea typeface="Georgia"/>
                <a:cs typeface="Georgia"/>
                <a:sym typeface="Georgia"/>
              </a:rPr>
              <a:t>                    </a:t>
            </a:r>
            <a:br>
              <a:rPr b="0" i="0" lang="en-US" sz="2000" u="none">
                <a:solidFill>
                  <a:schemeClr val="dk1"/>
                </a:solidFill>
                <a:latin typeface="Georgia"/>
                <a:ea typeface="Georgia"/>
                <a:cs typeface="Georgia"/>
                <a:sym typeface="Georgia"/>
              </a:rPr>
            </a:br>
            <a:r>
              <a:rPr b="1" i="0" lang="en-US" sz="2000" u="none">
                <a:solidFill>
                  <a:schemeClr val="dk1"/>
                </a:solidFill>
                <a:latin typeface="Georgia"/>
                <a:ea typeface="Georgia"/>
                <a:cs typeface="Georgia"/>
                <a:sym typeface="Georgia"/>
              </a:rPr>
              <a:t>Steps in lysomal formation</a:t>
            </a:r>
            <a:br>
              <a:rPr b="0" i="0" lang="en-US" sz="2000" u="none">
                <a:solidFill>
                  <a:schemeClr val="dk1"/>
                </a:solidFill>
                <a:latin typeface="Georgia"/>
                <a:ea typeface="Georgia"/>
                <a:cs typeface="Georgia"/>
                <a:sym typeface="Georgia"/>
              </a:rPr>
            </a:br>
            <a:endParaRPr/>
          </a:p>
          <a:p>
            <a:pPr indent="-457200" lvl="0" marL="457200" marR="0" rtl="0" algn="l">
              <a:lnSpc>
                <a:spcPct val="100000"/>
              </a:lnSpc>
              <a:spcBef>
                <a:spcPts val="0"/>
              </a:spcBef>
              <a:spcAft>
                <a:spcPts val="0"/>
              </a:spcAft>
              <a:buClr>
                <a:schemeClr val="dk1"/>
              </a:buClr>
              <a:buSzPts val="2000"/>
              <a:buFont typeface="Georgia"/>
              <a:buAutoNum type="arabicParenBoth"/>
            </a:pPr>
            <a:r>
              <a:rPr b="0" i="0" lang="en-US" sz="2000" u="none">
                <a:solidFill>
                  <a:schemeClr val="dk1"/>
                </a:solidFill>
                <a:latin typeface="Georgia"/>
                <a:ea typeface="Georgia"/>
                <a:cs typeface="Georgia"/>
                <a:sym typeface="Georgia"/>
              </a:rPr>
              <a:t>The ER and Golgi apparatus make a lysosome</a:t>
            </a:r>
            <a:br>
              <a:rPr b="0" i="0" lang="en-US" sz="2000" u="none">
                <a:solidFill>
                  <a:schemeClr val="dk1"/>
                </a:solidFill>
                <a:latin typeface="Georgia"/>
                <a:ea typeface="Georgia"/>
                <a:cs typeface="Georgia"/>
                <a:sym typeface="Georgia"/>
              </a:rPr>
            </a:br>
            <a:endParaRPr/>
          </a:p>
          <a:p>
            <a:pPr indent="-457200" lvl="0" marL="457200" marR="0" rtl="0" algn="l">
              <a:lnSpc>
                <a:spcPct val="100000"/>
              </a:lnSpc>
              <a:spcBef>
                <a:spcPts val="0"/>
              </a:spcBef>
              <a:spcAft>
                <a:spcPts val="0"/>
              </a:spcAft>
              <a:buClr>
                <a:schemeClr val="dk1"/>
              </a:buClr>
              <a:buSzPts val="2000"/>
              <a:buFont typeface="Georgia"/>
              <a:buAutoNum type="arabicParenBoth"/>
            </a:pPr>
            <a:r>
              <a:rPr b="0" i="0" lang="en-US" sz="2000" u="none">
                <a:solidFill>
                  <a:schemeClr val="dk1"/>
                </a:solidFill>
                <a:latin typeface="Georgia"/>
                <a:ea typeface="Georgia"/>
                <a:cs typeface="Georgia"/>
                <a:sym typeface="Georgia"/>
              </a:rPr>
              <a:t>(2) The lysosome fuses with a digestive vacuole</a:t>
            </a:r>
            <a:br>
              <a:rPr b="0" i="0" lang="en-US" sz="2000" u="none">
                <a:solidFill>
                  <a:schemeClr val="dk1"/>
                </a:solidFill>
                <a:latin typeface="Georgia"/>
                <a:ea typeface="Georgia"/>
                <a:cs typeface="Georgia"/>
                <a:sym typeface="Georgia"/>
              </a:rPr>
            </a:br>
            <a:r>
              <a:rPr b="0" i="0" lang="en-US" sz="2000" u="none">
                <a:solidFill>
                  <a:schemeClr val="dk1"/>
                </a:solidFill>
                <a:latin typeface="Georgia"/>
                <a:ea typeface="Georgia"/>
                <a:cs typeface="Georgia"/>
                <a:sym typeface="Georgia"/>
              </a:rPr>
              <a:t>(3) Activated acid </a:t>
            </a:r>
            <a:endParaRPr/>
          </a:p>
          <a:p>
            <a:pPr indent="-330200" lvl="0" marL="457200" marR="0" rtl="0" algn="l">
              <a:lnSpc>
                <a:spcPct val="100000"/>
              </a:lnSpc>
              <a:spcBef>
                <a:spcPts val="0"/>
              </a:spcBef>
              <a:spcAft>
                <a:spcPts val="0"/>
              </a:spcAft>
              <a:buClr>
                <a:schemeClr val="dk1"/>
              </a:buClr>
              <a:buSzPts val="2000"/>
              <a:buFont typeface="Times New Roman"/>
              <a:buNone/>
            </a:pPr>
            <a:r>
              <a:t/>
            </a:r>
            <a:endParaRPr b="0" i="0" sz="2000" u="none">
              <a:solidFill>
                <a:schemeClr val="dk1"/>
              </a:solidFill>
              <a:latin typeface="Georgia"/>
              <a:ea typeface="Georgia"/>
              <a:cs typeface="Georgia"/>
              <a:sym typeface="Georgia"/>
            </a:endParaRPr>
          </a:p>
          <a:p>
            <a:pPr indent="-457200" lvl="0" marL="457200" marR="0" rtl="0" algn="l">
              <a:lnSpc>
                <a:spcPct val="100000"/>
              </a:lnSpc>
              <a:spcBef>
                <a:spcPts val="0"/>
              </a:spcBef>
              <a:spcAft>
                <a:spcPts val="0"/>
              </a:spcAft>
              <a:buClr>
                <a:schemeClr val="dk1"/>
              </a:buClr>
              <a:buSzPts val="2000"/>
              <a:buFont typeface="Georgia"/>
              <a:buAutoNum type="arabicParenBoth"/>
            </a:pPr>
            <a:r>
              <a:rPr b="0" i="0" lang="en-US" sz="2000" u="none">
                <a:solidFill>
                  <a:schemeClr val="dk1"/>
                </a:solidFill>
                <a:latin typeface="Georgia"/>
                <a:ea typeface="Georgia"/>
                <a:cs typeface="Georgia"/>
                <a:sym typeface="Georgia"/>
              </a:rPr>
              <a:t>hydrolases digest the contents</a:t>
            </a:r>
            <a:endParaRPr b="0" i="0" sz="20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20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2"/>
                                        </p:tgtEl>
                                        <p:attrNameLst>
                                          <p:attrName>style.visibility</p:attrName>
                                        </p:attrNameLst>
                                      </p:cBhvr>
                                      <p:to>
                                        <p:strVal val="visible"/>
                                      </p:to>
                                    </p:set>
                                    <p:anim calcmode="lin" valueType="num">
                                      <p:cBhvr additive="base">
                                        <p:cTn dur="500"/>
                                        <p:tgtEl>
                                          <p:spTgt spid="23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500"/>
                                        <p:tgtEl>
                                          <p:spTgt spid="23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8"/>
          <p:cNvSpPr txBox="1"/>
          <p:nvPr/>
        </p:nvSpPr>
        <p:spPr>
          <a:xfrm>
            <a:off x="1066800" y="2362200"/>
            <a:ext cx="62517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id="239" name="Google Shape;239;p28"/>
          <p:cNvPicPr preferRelativeResize="0"/>
          <p:nvPr/>
        </p:nvPicPr>
        <p:blipFill rotWithShape="1">
          <a:blip r:embed="rId3">
            <a:alphaModFix/>
          </a:blip>
          <a:srcRect b="0" l="0" r="0" t="0"/>
          <a:stretch/>
        </p:blipFill>
        <p:spPr>
          <a:xfrm>
            <a:off x="2057400" y="2362200"/>
            <a:ext cx="4800600" cy="3600450"/>
          </a:xfrm>
          <a:prstGeom prst="rect">
            <a:avLst/>
          </a:prstGeom>
          <a:noFill/>
          <a:ln>
            <a:noFill/>
          </a:ln>
        </p:spPr>
      </p:pic>
      <p:pic>
        <p:nvPicPr>
          <p:cNvPr id="240" name="Google Shape;240;p28"/>
          <p:cNvPicPr preferRelativeResize="0"/>
          <p:nvPr/>
        </p:nvPicPr>
        <p:blipFill rotWithShape="1">
          <a:blip r:embed="rId4">
            <a:alphaModFix/>
          </a:blip>
          <a:srcRect b="0" l="0" r="0" t="0"/>
          <a:stretch/>
        </p:blipFill>
        <p:spPr>
          <a:xfrm>
            <a:off x="2819400" y="0"/>
            <a:ext cx="3048000" cy="1828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500"/>
                                        <p:tgtEl>
                                          <p:spTgt spid="24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500"/>
                                        <p:tgtEl>
                                          <p:spTgt spid="23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9"/>
          <p:cNvSpPr txBox="1"/>
          <p:nvPr/>
        </p:nvSpPr>
        <p:spPr>
          <a:xfrm>
            <a:off x="0" y="762000"/>
            <a:ext cx="9145500" cy="365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centrosome, also called the "microtubule organizing center", is an area in the cell where microtubles are produced. </a:t>
            </a:r>
            <a:endParaRPr/>
          </a:p>
          <a:p>
            <a:pPr indent="0" lvl="0" marL="0" marR="0" rtl="0" algn="l">
              <a:lnSpc>
                <a:spcPct val="100000"/>
              </a:lnSpc>
              <a:spcBef>
                <a:spcPts val="0"/>
              </a:spcBef>
              <a:spcAft>
                <a:spcPts val="0"/>
              </a:spcAft>
              <a:buClr>
                <a:schemeClr val="dk1"/>
              </a:buClr>
              <a:buSzPts val="2000"/>
              <a:buFont typeface="Times New Roman"/>
              <a:buNone/>
            </a:pPr>
            <a:r>
              <a:t/>
            </a:r>
            <a:endParaRPr b="1" i="0" sz="20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Within an animal cell  centrosome there is a pair of small organelles, the centrioles, each made up of a ring of nine groups of microtubules. There are three fused microtubules in each group. </a:t>
            </a:r>
            <a:endParaRPr/>
          </a:p>
          <a:p>
            <a:pPr indent="0" lvl="0" marL="0" marR="0" rtl="0" algn="l">
              <a:lnSpc>
                <a:spcPct val="100000"/>
              </a:lnSpc>
              <a:spcBef>
                <a:spcPts val="0"/>
              </a:spcBef>
              <a:spcAft>
                <a:spcPts val="0"/>
              </a:spcAft>
              <a:buClr>
                <a:schemeClr val="dk1"/>
              </a:buClr>
              <a:buSzPts val="2000"/>
              <a:buFont typeface="Times New Roman"/>
              <a:buNone/>
            </a:pPr>
            <a:r>
              <a:t/>
            </a:r>
            <a:endParaRPr b="1" i="0" sz="20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two centrioles are arranged such that one is perpendicular to the other.</a:t>
            </a:r>
            <a:endParaRPr/>
          </a:p>
          <a:p>
            <a:pPr indent="0" lvl="0" marL="0" marR="0" rtl="0" algn="l">
              <a:lnSpc>
                <a:spcPct val="100000"/>
              </a:lnSpc>
              <a:spcBef>
                <a:spcPts val="0"/>
              </a:spcBef>
              <a:spcAft>
                <a:spcPts val="0"/>
              </a:spcAft>
              <a:buClr>
                <a:schemeClr val="dk1"/>
              </a:buClr>
              <a:buSzPts val="2000"/>
              <a:buFont typeface="Times New Roman"/>
              <a:buNone/>
            </a:pPr>
            <a:r>
              <a:t/>
            </a:r>
            <a:endParaRPr b="1" i="0" sz="20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Times New Roman"/>
              <a:buNone/>
            </a:pPr>
            <a:r>
              <a:t/>
            </a:r>
            <a:endParaRPr b="0" i="0" sz="20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During animal cell division, the centrosome divides and the centrioles replicate (make new copies). The result is two centrosomes, each with its own pair of centrioles. The two centrosomes move to opposite ends of the nucleus, and from each centrosome, microtubules grow into a "spindle" which is responsible for separating replicated chromosomes into the two daughter cells.</a:t>
            </a:r>
            <a:endParaRPr b="0" i="0" sz="20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20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6"/>
                                        </p:tgtEl>
                                        <p:attrNameLst>
                                          <p:attrName>style.visibility</p:attrName>
                                        </p:attrNameLst>
                                      </p:cBhvr>
                                      <p:to>
                                        <p:strVal val="visible"/>
                                      </p:to>
                                    </p:set>
                                    <p:anim calcmode="lin" valueType="num">
                                      <p:cBhvr additive="base">
                                        <p:cTn dur="500"/>
                                        <p:tgtEl>
                                          <p:spTgt spid="24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0"/>
          <p:cNvSpPr txBox="1"/>
          <p:nvPr/>
        </p:nvSpPr>
        <p:spPr>
          <a:xfrm>
            <a:off x="138112" y="2835275"/>
            <a:ext cx="62517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53" name="Google Shape;253;p30"/>
          <p:cNvSpPr txBox="1"/>
          <p:nvPr/>
        </p:nvSpPr>
        <p:spPr>
          <a:xfrm>
            <a:off x="0" y="685800"/>
            <a:ext cx="9390000" cy="481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t/>
            </a:r>
            <a:endParaRPr b="0" i="0" sz="2400" u="none">
              <a:solidFill>
                <a:schemeClr val="dk1"/>
              </a:solidFill>
              <a:latin typeface="Times New Roman"/>
              <a:ea typeface="Times New Roman"/>
              <a:cs typeface="Times New Roman"/>
              <a:sym typeface="Times New Roman"/>
            </a:endParaRPr>
          </a:p>
          <a:p>
            <a:pPr indent="-152400" lvl="1" marL="457200" marR="0" rtl="0" algn="l">
              <a:lnSpc>
                <a:spcPct val="100000"/>
              </a:lnSpc>
              <a:spcBef>
                <a:spcPts val="0"/>
              </a:spcBef>
              <a:spcAft>
                <a:spcPts val="0"/>
              </a:spcAft>
              <a:buClr>
                <a:srgbClr val="003300"/>
              </a:buClr>
              <a:buSzPts val="2400"/>
              <a:buFont typeface="Arial"/>
              <a:buChar char="•"/>
            </a:pPr>
            <a:r>
              <a:rPr b="1" i="0" lang="en-US" sz="2400" u="sng" cap="none" strike="noStrike">
                <a:solidFill>
                  <a:srgbClr val="003300"/>
                </a:solidFill>
                <a:latin typeface="Arial"/>
                <a:ea typeface="Arial"/>
                <a:cs typeface="Arial"/>
                <a:sym typeface="Arial"/>
              </a:rPr>
              <a:t>cilia</a:t>
            </a:r>
            <a:r>
              <a:rPr b="0" i="0" lang="en-US" sz="2400" u="none" cap="none" strike="noStrike">
                <a:solidFill>
                  <a:srgbClr val="003300"/>
                </a:solidFill>
                <a:latin typeface="Arial"/>
                <a:ea typeface="Arial"/>
                <a:cs typeface="Arial"/>
                <a:sym typeface="Arial"/>
              </a:rPr>
              <a:t> are thread-like projections of certain cells that beat in a regular fashion to create currents that sweep materials along;</a:t>
            </a:r>
            <a:r>
              <a:rPr b="0" i="0" lang="en-US" sz="2400" u="none" cap="none" strike="noStrike">
                <a:solidFill>
                  <a:schemeClr val="dk1"/>
                </a:solidFill>
                <a:latin typeface="Times New Roman"/>
                <a:ea typeface="Times New Roman"/>
                <a:cs typeface="Times New Roman"/>
                <a:sym typeface="Times New Roman"/>
              </a:rPr>
              <a:t> </a:t>
            </a:r>
            <a:br>
              <a:rPr b="0" i="0" lang="en-US" sz="2400" u="none" cap="none" strike="noStrike">
                <a:solidFill>
                  <a:schemeClr val="dk1"/>
                </a:solidFill>
                <a:latin typeface="Times New Roman"/>
                <a:ea typeface="Times New Roman"/>
                <a:cs typeface="Times New Roman"/>
                <a:sym typeface="Times New Roman"/>
              </a:rPr>
            </a:br>
            <a:r>
              <a:rPr b="0" i="0" lang="en-US" sz="2400" u="none" cap="none" strike="noStrike">
                <a:solidFill>
                  <a:schemeClr val="dk1"/>
                </a:solidFill>
                <a:latin typeface="Times New Roman"/>
                <a:ea typeface="Times New Roman"/>
                <a:cs typeface="Times New Roman"/>
                <a:sym typeface="Times New Roman"/>
              </a:rPr>
              <a:t>  </a:t>
            </a:r>
            <a:r>
              <a:rPr b="0" i="0" lang="en-US" sz="19000" u="none" cap="none" strike="noStrike">
                <a:solidFill>
                  <a:schemeClr val="dk1"/>
                </a:solidFill>
                <a:latin typeface="Times New Roman"/>
                <a:ea typeface="Times New Roman"/>
                <a:cs typeface="Times New Roman"/>
                <a:sym typeface="Times New Roman"/>
              </a:rPr>
              <a:t> </a:t>
            </a:r>
            <a:r>
              <a:rPr b="0" i="0" lang="en-US" sz="2400" u="none" cap="none" strike="noStrike">
                <a:solidFill>
                  <a:schemeClr val="dk1"/>
                </a:solidFill>
                <a:latin typeface="Times New Roman"/>
                <a:ea typeface="Times New Roman"/>
                <a:cs typeface="Times New Roman"/>
                <a:sym typeface="Times New Roman"/>
              </a:rPr>
              <a:t>                                         </a:t>
            </a:r>
            <a:br>
              <a:rPr b="0" i="0" lang="en-US" sz="2400" u="none" cap="none" strike="noStrike">
                <a:solidFill>
                  <a:schemeClr val="dk1"/>
                </a:solidFill>
                <a:latin typeface="Times New Roman"/>
                <a:ea typeface="Times New Roman"/>
                <a:cs typeface="Times New Roman"/>
                <a:sym typeface="Times New Roman"/>
              </a:rPr>
            </a:br>
            <a:endParaRPr/>
          </a:p>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descr="Hamster cilia" id="254" name="Google Shape;254;p30"/>
          <p:cNvPicPr preferRelativeResize="0"/>
          <p:nvPr/>
        </p:nvPicPr>
        <p:blipFill rotWithShape="1">
          <a:blip r:embed="rId3">
            <a:alphaModFix/>
          </a:blip>
          <a:srcRect b="0" l="0" r="0" t="0"/>
          <a:stretch/>
        </p:blipFill>
        <p:spPr>
          <a:xfrm>
            <a:off x="3048000" y="2667000"/>
            <a:ext cx="3132137" cy="30178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500"/>
                                        <p:tgtEl>
                                          <p:spTgt spid="25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500"/>
                                        <p:tgtEl>
                                          <p:spTgt spid="25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1"/>
          <p:cNvSpPr txBox="1"/>
          <p:nvPr/>
        </p:nvSpPr>
        <p:spPr>
          <a:xfrm>
            <a:off x="0" y="304800"/>
            <a:ext cx="9144000" cy="1187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Flagella may extend to the rear of a cell and push it forward by snakelike wriggling, or stick out in front and draw it along.</a:t>
            </a:r>
            <a:endParaRPr/>
          </a:p>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61" name="Google Shape;261;p31"/>
          <p:cNvSpPr txBox="1"/>
          <p:nvPr/>
        </p:nvSpPr>
        <p:spPr>
          <a:xfrm>
            <a:off x="0" y="1676400"/>
            <a:ext cx="9144000" cy="155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We humans possess both flagella and cilia. Each sperm cell is propelled by a trailing flagellum that accelerates the little torpedo forward in its quest to fertilize an egg.</a:t>
            </a:r>
            <a:endParaRPr/>
          </a:p>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id="262" name="Google Shape;262;p31"/>
          <p:cNvPicPr preferRelativeResize="0"/>
          <p:nvPr/>
        </p:nvPicPr>
        <p:blipFill rotWithShape="1">
          <a:blip r:embed="rId3">
            <a:alphaModFix/>
          </a:blip>
          <a:srcRect b="0" l="0" r="0" t="0"/>
          <a:stretch/>
        </p:blipFill>
        <p:spPr>
          <a:xfrm>
            <a:off x="1981200" y="2971800"/>
            <a:ext cx="4876800" cy="3657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500"/>
                                        <p:tgtEl>
                                          <p:spTgt spid="26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500"/>
                                        <p:tgtEl>
                                          <p:spTgt spid="26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500"/>
                                        <p:tgtEl>
                                          <p:spTgt spid="26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descr="Animal cell anatomy" id="95" name="Google Shape;95;p14"/>
          <p:cNvPicPr preferRelativeResize="0"/>
          <p:nvPr/>
        </p:nvPicPr>
        <p:blipFill rotWithShape="1">
          <a:blip r:embed="rId3">
            <a:alphaModFix/>
          </a:blip>
          <a:srcRect b="0" l="0" r="0" t="0"/>
          <a:stretch/>
        </p:blipFill>
        <p:spPr>
          <a:xfrm>
            <a:off x="457200" y="436562"/>
            <a:ext cx="8382000" cy="6094412"/>
          </a:xfrm>
          <a:prstGeom prst="rect">
            <a:avLst/>
          </a:prstGeom>
          <a:noFill/>
          <a:ln>
            <a:noFill/>
          </a:ln>
        </p:spPr>
      </p:pic>
      <p:sp>
        <p:nvSpPr>
          <p:cNvPr id="96" name="Google Shape;96;p14"/>
          <p:cNvSpPr txBox="1"/>
          <p:nvPr/>
        </p:nvSpPr>
        <p:spPr>
          <a:xfrm>
            <a:off x="6019800" y="6248400"/>
            <a:ext cx="2667000" cy="228600"/>
          </a:xfrm>
          <a:prstGeom prst="rect">
            <a:avLst/>
          </a:prstGeom>
          <a:solidFill>
            <a:srgbClr val="FFFFCC"/>
          </a:solidFill>
          <a:ln cap="flat" cmpd="sng" w="9525">
            <a:solidFill>
              <a:srgbClr val="FFFF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500"/>
                                        <p:tgtEl>
                                          <p:spTgt spid="9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32"/>
          <p:cNvPicPr preferRelativeResize="0"/>
          <p:nvPr/>
        </p:nvPicPr>
        <p:blipFill rotWithShape="1">
          <a:blip r:embed="rId3">
            <a:alphaModFix/>
          </a:blip>
          <a:srcRect b="0" l="0" r="0" t="0"/>
          <a:stretch/>
        </p:blipFill>
        <p:spPr>
          <a:xfrm>
            <a:off x="-11112" y="177800"/>
            <a:ext cx="9166224" cy="65039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500"/>
                                        <p:tgtEl>
                                          <p:spTgt spid="26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33"/>
          <p:cNvPicPr preferRelativeResize="0"/>
          <p:nvPr/>
        </p:nvPicPr>
        <p:blipFill rotWithShape="1">
          <a:blip r:embed="rId3">
            <a:alphaModFix/>
          </a:blip>
          <a:srcRect b="0" l="0" r="0" t="0"/>
          <a:stretch/>
        </p:blipFill>
        <p:spPr>
          <a:xfrm>
            <a:off x="1447800" y="838200"/>
            <a:ext cx="6172200" cy="51546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500"/>
                                        <p:tgtEl>
                                          <p:spTgt spid="27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34"/>
          <p:cNvPicPr preferRelativeResize="0"/>
          <p:nvPr/>
        </p:nvPicPr>
        <p:blipFill rotWithShape="1">
          <a:blip r:embed="rId3">
            <a:alphaModFix/>
          </a:blip>
          <a:srcRect b="0" l="0" r="0" t="0"/>
          <a:stretch/>
        </p:blipFill>
        <p:spPr>
          <a:xfrm>
            <a:off x="2362200" y="609600"/>
            <a:ext cx="4851400" cy="552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80"/>
                                        </p:tgtEl>
                                        <p:attrNameLst>
                                          <p:attrName>style.visibility</p:attrName>
                                        </p:attrNameLst>
                                      </p:cBhvr>
                                      <p:to>
                                        <p:strVal val="visible"/>
                                      </p:to>
                                    </p:set>
                                    <p:anim calcmode="lin" valueType="num">
                                      <p:cBhvr additive="base">
                                        <p:cTn dur="500"/>
                                        <p:tgtEl>
                                          <p:spTgt spid="28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5"/>
          <p:cNvSpPr txBox="1"/>
          <p:nvPr/>
        </p:nvSpPr>
        <p:spPr>
          <a:xfrm>
            <a:off x="0" y="2857500"/>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287" name="Google Shape;287;p35"/>
          <p:cNvGrpSpPr/>
          <p:nvPr/>
        </p:nvGrpSpPr>
        <p:grpSpPr>
          <a:xfrm>
            <a:off x="0" y="2857500"/>
            <a:ext cx="9048750" cy="952500"/>
            <a:chOff x="0" y="0"/>
            <a:chExt cx="5700" cy="600"/>
          </a:xfrm>
        </p:grpSpPr>
        <p:sp>
          <p:nvSpPr>
            <p:cNvPr id="288" name="Google Shape;288;p35"/>
            <p:cNvSpPr txBox="1"/>
            <p:nvPr/>
          </p:nvSpPr>
          <p:spPr>
            <a:xfrm>
              <a:off x="0" y="0"/>
              <a:ext cx="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89" name="Google Shape;289;p35"/>
            <p:cNvSpPr txBox="1"/>
            <p:nvPr/>
          </p:nvSpPr>
          <p:spPr>
            <a:xfrm>
              <a:off x="0" y="0"/>
              <a:ext cx="5700" cy="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a:t>
              </a:r>
              <a:r>
                <a:rPr b="0" i="0" lang="en-US" sz="6900" u="none">
                  <a:solidFill>
                    <a:schemeClr val="dk1"/>
                  </a:solidFill>
                  <a:latin typeface="Times New Roman"/>
                  <a:ea typeface="Times New Roman"/>
                  <a:cs typeface="Times New Roman"/>
                  <a:sym typeface="Times New Roman"/>
                </a:rPr>
                <a:t> </a:t>
              </a:r>
              <a:r>
                <a:rPr b="0" i="0" lang="en-US" sz="2400" u="none">
                  <a:solidFill>
                    <a:schemeClr val="dk1"/>
                  </a:solidFill>
                  <a:latin typeface="Times New Roman"/>
                  <a:ea typeface="Times New Roman"/>
                  <a:cs typeface="Times New Roman"/>
                  <a:sym typeface="Times New Roman"/>
                </a:rPr>
                <a:t>                     </a:t>
              </a:r>
              <a:endParaRPr/>
            </a:p>
          </p:txBody>
        </p:sp>
      </p:grpSp>
      <p:pic>
        <p:nvPicPr>
          <p:cNvPr id="290" name="Google Shape;290;p35"/>
          <p:cNvPicPr preferRelativeResize="0"/>
          <p:nvPr/>
        </p:nvPicPr>
        <p:blipFill rotWithShape="1">
          <a:blip r:embed="rId3">
            <a:alphaModFix/>
          </a:blip>
          <a:srcRect b="0" l="0" r="0" t="0"/>
          <a:stretch/>
        </p:blipFill>
        <p:spPr>
          <a:xfrm>
            <a:off x="5486400" y="533400"/>
            <a:ext cx="3184525" cy="2036762"/>
          </a:xfrm>
          <a:prstGeom prst="rect">
            <a:avLst/>
          </a:prstGeom>
          <a:noFill/>
          <a:ln>
            <a:noFill/>
          </a:ln>
        </p:spPr>
      </p:pic>
      <p:sp>
        <p:nvSpPr>
          <p:cNvPr id="291" name="Google Shape;291;p35"/>
          <p:cNvSpPr txBox="1"/>
          <p:nvPr/>
        </p:nvSpPr>
        <p:spPr>
          <a:xfrm>
            <a:off x="0" y="1739900"/>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292" name="Google Shape;292;p35"/>
          <p:cNvGrpSpPr/>
          <p:nvPr/>
        </p:nvGrpSpPr>
        <p:grpSpPr>
          <a:xfrm>
            <a:off x="0" y="3048000"/>
            <a:ext cx="9048750" cy="3333750"/>
            <a:chOff x="0" y="0"/>
            <a:chExt cx="5700" cy="2100"/>
          </a:xfrm>
        </p:grpSpPr>
        <p:sp>
          <p:nvSpPr>
            <p:cNvPr id="293" name="Google Shape;293;p35"/>
            <p:cNvSpPr txBox="1"/>
            <p:nvPr/>
          </p:nvSpPr>
          <p:spPr>
            <a:xfrm>
              <a:off x="0" y="0"/>
              <a:ext cx="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94" name="Google Shape;294;p35"/>
            <p:cNvSpPr txBox="1"/>
            <p:nvPr/>
          </p:nvSpPr>
          <p:spPr>
            <a:xfrm>
              <a:off x="0" y="0"/>
              <a:ext cx="5700" cy="21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Chloroplast</a:t>
              </a:r>
              <a:r>
                <a:rPr b="0" i="0" lang="en-US" sz="2400" u="none">
                  <a:solidFill>
                    <a:schemeClr val="dk1"/>
                  </a:solidFill>
                  <a:latin typeface="Times New Roman"/>
                  <a:ea typeface="Times New Roman"/>
                  <a:cs typeface="Times New Roman"/>
                  <a:sym typeface="Times New Roman"/>
                </a:rPr>
                <a:t>- The cell organelle in which photosynthesis takes place. In this organelle the light energy of the sun is converted into chemical energy. </a:t>
              </a:r>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Chloroplasts are found only in plant cells not animal cells. The chemical energy that is produced by chloroplasts is finally used to make carbohydrates like starch, that get stored in the plant. </a:t>
              </a:r>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Chloroplasts contain tiny pigments called </a:t>
              </a:r>
              <a:r>
                <a:rPr b="0" i="1" lang="en-US" sz="2400" u="none">
                  <a:solidFill>
                    <a:schemeClr val="dk1"/>
                  </a:solidFill>
                  <a:latin typeface="Times New Roman"/>
                  <a:ea typeface="Times New Roman"/>
                  <a:cs typeface="Times New Roman"/>
                  <a:sym typeface="Times New Roman"/>
                </a:rPr>
                <a:t>chlorophylls</a:t>
              </a:r>
              <a:r>
                <a:rPr b="0" i="0" lang="en-US" sz="2400" u="none">
                  <a:solidFill>
                    <a:schemeClr val="dk1"/>
                  </a:solidFill>
                  <a:latin typeface="Times New Roman"/>
                  <a:ea typeface="Times New Roman"/>
                  <a:cs typeface="Times New Roman"/>
                  <a:sym typeface="Times New Roman"/>
                </a:rPr>
                <a:t>. Chlorophylls are responsible for trapping the light energy from the sun.</a:t>
              </a:r>
              <a:endParaRPr/>
            </a:p>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500"/>
                                        <p:tgtEl>
                                          <p:spTgt spid="29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36"/>
          <p:cNvPicPr preferRelativeResize="0"/>
          <p:nvPr/>
        </p:nvPicPr>
        <p:blipFill rotWithShape="1">
          <a:blip r:embed="rId3">
            <a:alphaModFix/>
          </a:blip>
          <a:srcRect b="0" l="0" r="0" t="0"/>
          <a:stretch/>
        </p:blipFill>
        <p:spPr>
          <a:xfrm>
            <a:off x="2362200" y="0"/>
            <a:ext cx="4038600" cy="3505200"/>
          </a:xfrm>
          <a:prstGeom prst="rect">
            <a:avLst/>
          </a:prstGeom>
          <a:noFill/>
          <a:ln>
            <a:noFill/>
          </a:ln>
        </p:spPr>
      </p:pic>
      <p:sp>
        <p:nvSpPr>
          <p:cNvPr id="301" name="Google Shape;301;p36"/>
          <p:cNvSpPr txBox="1"/>
          <p:nvPr/>
        </p:nvSpPr>
        <p:spPr>
          <a:xfrm>
            <a:off x="0" y="3733800"/>
            <a:ext cx="9144000" cy="2835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mo"/>
              <a:buNone/>
            </a:pPr>
            <a:r>
              <a:rPr b="0" i="0" lang="en-US" sz="2000" u="none">
                <a:solidFill>
                  <a:schemeClr val="dk1"/>
                </a:solidFill>
                <a:latin typeface="Arimo"/>
                <a:ea typeface="Arimo"/>
                <a:cs typeface="Arimo"/>
                <a:sym typeface="Arimo"/>
              </a:rPr>
              <a:t>        One of the most important distinguishing features of plant cells is the presence of a cell wall, a which serves a variety of functions.</a:t>
            </a:r>
            <a:endParaRPr/>
          </a:p>
          <a:p>
            <a:pPr indent="0" lvl="0" marL="0" marR="0" rtl="0" algn="ctr">
              <a:lnSpc>
                <a:spcPct val="100000"/>
              </a:lnSpc>
              <a:spcBef>
                <a:spcPts val="0"/>
              </a:spcBef>
              <a:spcAft>
                <a:spcPts val="0"/>
              </a:spcAft>
              <a:buClr>
                <a:schemeClr val="dk1"/>
              </a:buClr>
              <a:buSzPts val="2000"/>
              <a:buFont typeface="Times New Roman"/>
              <a:buNone/>
            </a:pPr>
            <a:r>
              <a:t/>
            </a:r>
            <a:endParaRPr b="0" i="0" sz="2000" u="none">
              <a:solidFill>
                <a:schemeClr val="dk1"/>
              </a:solidFill>
              <a:latin typeface="Arimo"/>
              <a:ea typeface="Arimo"/>
              <a:cs typeface="Arimo"/>
              <a:sym typeface="Arimo"/>
            </a:endParaRPr>
          </a:p>
          <a:p>
            <a:pPr indent="0" lvl="0" marL="0" marR="0" rtl="0" algn="ctr">
              <a:lnSpc>
                <a:spcPct val="100000"/>
              </a:lnSpc>
              <a:spcBef>
                <a:spcPts val="0"/>
              </a:spcBef>
              <a:spcAft>
                <a:spcPts val="0"/>
              </a:spcAft>
              <a:buClr>
                <a:schemeClr val="dk1"/>
              </a:buClr>
              <a:buSzPts val="2000"/>
              <a:buFont typeface="Arimo"/>
              <a:buNone/>
            </a:pPr>
            <a:r>
              <a:rPr b="0" i="0" lang="en-US" sz="2000" u="none">
                <a:solidFill>
                  <a:schemeClr val="dk1"/>
                </a:solidFill>
                <a:latin typeface="Arimo"/>
                <a:ea typeface="Arimo"/>
                <a:cs typeface="Arimo"/>
                <a:sym typeface="Arimo"/>
              </a:rPr>
              <a:t>   The cell wall protects the cellular contents; gives rigidity to the plant structure; provides a porous medium for the circulation  and distribution of water, minerals, and other small nutrient molecules; and contains specialized molecules that regulate growth and protect  the plant from disease. A structure of great tensile strength, the cell wall is formed from fibrils of cellulose molecules, embedded in a  water-saturated matrix of polysaccharides and structural glycoproteins.        .</a:t>
            </a:r>
            <a:r>
              <a:rPr b="0" i="0" lang="en-US" sz="2000" u="none">
                <a:solidFill>
                  <a:srgbClr val="FFC0CB"/>
                </a:solidFill>
                <a:latin typeface="Arimo"/>
                <a:ea typeface="Arimo"/>
                <a:cs typeface="Arimo"/>
                <a:sym typeface="Arimo"/>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1"/>
                                        </p:tgtEl>
                                        <p:attrNameLst>
                                          <p:attrName>style.visibility</p:attrName>
                                        </p:attrNameLst>
                                      </p:cBhvr>
                                      <p:to>
                                        <p:strVal val="visible"/>
                                      </p:to>
                                    </p:set>
                                    <p:anim calcmode="lin" valueType="num">
                                      <p:cBhvr additive="base">
                                        <p:cTn dur="500"/>
                                        <p:tgtEl>
                                          <p:spTgt spid="30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500"/>
                                        <p:tgtEl>
                                          <p:spTgt spid="30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7"/>
          <p:cNvSpPr txBox="1"/>
          <p:nvPr/>
        </p:nvSpPr>
        <p:spPr>
          <a:xfrm>
            <a:off x="0" y="1668462"/>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308" name="Google Shape;308;p37"/>
          <p:cNvGrpSpPr/>
          <p:nvPr/>
        </p:nvGrpSpPr>
        <p:grpSpPr>
          <a:xfrm>
            <a:off x="0" y="1668462"/>
            <a:ext cx="9048750" cy="3333750"/>
            <a:chOff x="0" y="0"/>
            <a:chExt cx="5700" cy="2100"/>
          </a:xfrm>
        </p:grpSpPr>
        <p:sp>
          <p:nvSpPr>
            <p:cNvPr id="309" name="Google Shape;309;p37"/>
            <p:cNvSpPr txBox="1"/>
            <p:nvPr/>
          </p:nvSpPr>
          <p:spPr>
            <a:xfrm>
              <a:off x="0" y="0"/>
              <a:ext cx="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10" name="Google Shape;310;p37"/>
            <p:cNvSpPr txBox="1"/>
            <p:nvPr/>
          </p:nvSpPr>
          <p:spPr>
            <a:xfrm>
              <a:off x="0" y="0"/>
              <a:ext cx="5700" cy="2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a:t>
              </a:r>
              <a:r>
                <a:rPr b="0" i="0" lang="en-US" sz="21800" u="none">
                  <a:solidFill>
                    <a:schemeClr val="dk1"/>
                  </a:solidFill>
                  <a:latin typeface="Times New Roman"/>
                  <a:ea typeface="Times New Roman"/>
                  <a:cs typeface="Times New Roman"/>
                  <a:sym typeface="Times New Roman"/>
                </a:rPr>
                <a:t> </a:t>
              </a:r>
              <a:r>
                <a:rPr b="0" i="0" lang="en-US" sz="2400" u="none">
                  <a:solidFill>
                    <a:schemeClr val="dk1"/>
                  </a:solidFill>
                  <a:latin typeface="Times New Roman"/>
                  <a:ea typeface="Times New Roman"/>
                  <a:cs typeface="Times New Roman"/>
                  <a:sym typeface="Times New Roman"/>
                </a:rPr>
                <a:t>                     </a:t>
              </a:r>
              <a:endParaRPr/>
            </a:p>
          </p:txBody>
        </p:sp>
      </p:grpSp>
      <p:pic>
        <p:nvPicPr>
          <p:cNvPr id="311" name="Google Shape;311;p37"/>
          <p:cNvPicPr preferRelativeResize="0"/>
          <p:nvPr/>
        </p:nvPicPr>
        <p:blipFill rotWithShape="1">
          <a:blip r:embed="rId3">
            <a:alphaModFix/>
          </a:blip>
          <a:srcRect b="0" l="0" r="0" t="0"/>
          <a:stretch/>
        </p:blipFill>
        <p:spPr>
          <a:xfrm>
            <a:off x="2819400" y="228600"/>
            <a:ext cx="1714500" cy="3475037"/>
          </a:xfrm>
          <a:prstGeom prst="rect">
            <a:avLst/>
          </a:prstGeom>
          <a:noFill/>
          <a:ln>
            <a:noFill/>
          </a:ln>
        </p:spPr>
      </p:pic>
      <p:sp>
        <p:nvSpPr>
          <p:cNvPr id="312" name="Google Shape;312;p37"/>
          <p:cNvSpPr txBox="1"/>
          <p:nvPr/>
        </p:nvSpPr>
        <p:spPr>
          <a:xfrm>
            <a:off x="0" y="1739900"/>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313" name="Google Shape;313;p37"/>
          <p:cNvGrpSpPr/>
          <p:nvPr/>
        </p:nvGrpSpPr>
        <p:grpSpPr>
          <a:xfrm>
            <a:off x="0" y="3479800"/>
            <a:ext cx="9048750" cy="3333750"/>
            <a:chOff x="0" y="0"/>
            <a:chExt cx="5700" cy="2100"/>
          </a:xfrm>
        </p:grpSpPr>
        <p:sp>
          <p:nvSpPr>
            <p:cNvPr id="314" name="Google Shape;314;p37"/>
            <p:cNvSpPr txBox="1"/>
            <p:nvPr/>
          </p:nvSpPr>
          <p:spPr>
            <a:xfrm>
              <a:off x="0" y="0"/>
              <a:ext cx="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15" name="Google Shape;315;p37"/>
            <p:cNvSpPr txBox="1"/>
            <p:nvPr/>
          </p:nvSpPr>
          <p:spPr>
            <a:xfrm>
              <a:off x="0" y="0"/>
              <a:ext cx="5700" cy="21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Cell wall &amp; Plasmodesmata</a:t>
              </a:r>
              <a:r>
                <a:rPr b="0" i="0" lang="en-US" sz="2400" u="none">
                  <a:solidFill>
                    <a:schemeClr val="dk1"/>
                  </a:solidFill>
                  <a:latin typeface="Times New Roman"/>
                  <a:ea typeface="Times New Roman"/>
                  <a:cs typeface="Times New Roman"/>
                  <a:sym typeface="Times New Roman"/>
                </a:rPr>
                <a:t>- In addition to cell membranes, plants have cell walls. Cell walls  provide protection and support for plants.   </a:t>
              </a:r>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Unlike cell membranes materials cannot get through cell walls. This would be a problem for plant cells if not for special openings called plasmodesmata.</a:t>
              </a:r>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These openings are used to communicate and transport materials between plant cells because the cell membranes are able touch and therefore exchange needed materials.</a:t>
              </a:r>
              <a:endParaRPr/>
            </a:p>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11"/>
                                        </p:tgtEl>
                                        <p:attrNameLst>
                                          <p:attrName>style.visibility</p:attrName>
                                        </p:attrNameLst>
                                      </p:cBhvr>
                                      <p:to>
                                        <p:strVal val="visible"/>
                                      </p:to>
                                    </p:set>
                                    <p:anim calcmode="lin" valueType="num">
                                      <p:cBhvr additive="base">
                                        <p:cTn dur="500"/>
                                        <p:tgtEl>
                                          <p:spTgt spid="31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38"/>
          <p:cNvPicPr preferRelativeResize="0"/>
          <p:nvPr/>
        </p:nvPicPr>
        <p:blipFill rotWithShape="1">
          <a:blip r:embed="rId3">
            <a:alphaModFix/>
          </a:blip>
          <a:srcRect b="0" l="0" r="0" t="0"/>
          <a:stretch/>
        </p:blipFill>
        <p:spPr>
          <a:xfrm>
            <a:off x="2286000" y="1714500"/>
            <a:ext cx="4571999" cy="3429000"/>
          </a:xfrm>
          <a:prstGeom prst="rect">
            <a:avLst/>
          </a:prstGeom>
          <a:noFill/>
          <a:ln>
            <a:noFill/>
          </a:ln>
        </p:spPr>
      </p:pic>
      <p:pic>
        <p:nvPicPr>
          <p:cNvPr id="322" name="Google Shape;322;p38"/>
          <p:cNvPicPr preferRelativeResize="0"/>
          <p:nvPr/>
        </p:nvPicPr>
        <p:blipFill rotWithShape="1">
          <a:blip r:embed="rId4">
            <a:alphaModFix/>
          </a:blip>
          <a:srcRect b="0" l="0" r="0" t="0"/>
          <a:stretch/>
        </p:blipFill>
        <p:spPr>
          <a:xfrm>
            <a:off x="304800" y="0"/>
            <a:ext cx="3289300" cy="3886200"/>
          </a:xfrm>
          <a:prstGeom prst="rect">
            <a:avLst/>
          </a:prstGeom>
          <a:noFill/>
          <a:ln>
            <a:noFill/>
          </a:ln>
        </p:spPr>
      </p:pic>
      <p:sp>
        <p:nvSpPr>
          <p:cNvPr id="323" name="Google Shape;323;p38"/>
          <p:cNvSpPr txBox="1"/>
          <p:nvPr/>
        </p:nvSpPr>
        <p:spPr>
          <a:xfrm>
            <a:off x="0" y="3962400"/>
            <a:ext cx="8229600" cy="1552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mo"/>
              <a:buNone/>
            </a:pPr>
            <a:r>
              <a:rPr b="0" i="0" lang="en-US" sz="2400" u="none">
                <a:solidFill>
                  <a:schemeClr val="dk1"/>
                </a:solidFill>
                <a:latin typeface="Arimo"/>
                <a:ea typeface="Arimo"/>
                <a:cs typeface="Arimo"/>
                <a:sym typeface="Arimo"/>
              </a:rPr>
              <a:t>        Vacuoles and vesicles are storage organelles in cells. Vacuoles are larger than vesicles. Either structure may store water, waste products, food, and other cellular materials. In plant cells, the vacuole may take up most of the cell's volume.</a:t>
            </a:r>
            <a:r>
              <a:rPr b="0" i="0" lang="en-US" sz="1800" u="none">
                <a:solidFill>
                  <a:schemeClr val="dk1"/>
                </a:solidFill>
                <a:latin typeface="Arimo"/>
                <a:ea typeface="Arimo"/>
                <a:cs typeface="Arimo"/>
                <a:sym typeface="Arimo"/>
              </a:rPr>
              <a:t> </a:t>
            </a:r>
            <a:endParaRPr/>
          </a:p>
        </p:txBody>
      </p:sp>
      <p:pic>
        <p:nvPicPr>
          <p:cNvPr id="324" name="Google Shape;324;p38"/>
          <p:cNvPicPr preferRelativeResize="0"/>
          <p:nvPr/>
        </p:nvPicPr>
        <p:blipFill rotWithShape="1">
          <a:blip r:embed="rId5">
            <a:alphaModFix/>
          </a:blip>
          <a:srcRect b="0" l="0" r="0" t="0"/>
          <a:stretch/>
        </p:blipFill>
        <p:spPr>
          <a:xfrm>
            <a:off x="4689475" y="0"/>
            <a:ext cx="3540125" cy="3733800"/>
          </a:xfrm>
          <a:prstGeom prst="rect">
            <a:avLst/>
          </a:prstGeom>
          <a:noFill/>
          <a:ln>
            <a:noFill/>
          </a:ln>
        </p:spPr>
      </p:pic>
      <p:sp>
        <p:nvSpPr>
          <p:cNvPr id="325" name="Google Shape;325;p38"/>
          <p:cNvSpPr txBox="1"/>
          <p:nvPr/>
        </p:nvSpPr>
        <p:spPr>
          <a:xfrm>
            <a:off x="457200" y="5670550"/>
            <a:ext cx="8077200" cy="1187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The membrane surrounding the plant cell vacuole is called the </a:t>
            </a:r>
            <a:r>
              <a:rPr b="1" i="0" lang="en-US" sz="2400" u="none">
                <a:solidFill>
                  <a:schemeClr val="dk1"/>
                </a:solidFill>
                <a:latin typeface="Times New Roman"/>
                <a:ea typeface="Times New Roman"/>
                <a:cs typeface="Times New Roman"/>
                <a:sym typeface="Times New Roman"/>
              </a:rPr>
              <a:t>tonoplast</a:t>
            </a:r>
            <a:r>
              <a:rPr b="0" i="0" lang="en-US" sz="2400" u="non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500"/>
                                        <p:tgtEl>
                                          <p:spTgt spid="32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500"/>
                                        <p:tgtEl>
                                          <p:spTgt spid="32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23"/>
                                        </p:tgtEl>
                                        <p:attrNameLst>
                                          <p:attrName>style.visibility</p:attrName>
                                        </p:attrNameLst>
                                      </p:cBhvr>
                                      <p:to>
                                        <p:strVal val="visible"/>
                                      </p:to>
                                    </p:set>
                                    <p:anim calcmode="lin" valueType="num">
                                      <p:cBhvr additive="base">
                                        <p:cTn dur="500"/>
                                        <p:tgtEl>
                                          <p:spTgt spid="32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Common features of prokaryotic and eukaryotic cells" id="331" name="Google Shape;331;p39"/>
          <p:cNvPicPr preferRelativeResize="0"/>
          <p:nvPr/>
        </p:nvPicPr>
        <p:blipFill rotWithShape="1">
          <a:blip r:embed="rId3">
            <a:alphaModFix/>
          </a:blip>
          <a:srcRect b="0" l="0" r="0" t="0"/>
          <a:stretch/>
        </p:blipFill>
        <p:spPr>
          <a:xfrm>
            <a:off x="1219200" y="1600200"/>
            <a:ext cx="5791200" cy="3836987"/>
          </a:xfrm>
          <a:prstGeom prst="rect">
            <a:avLst/>
          </a:prstGeom>
          <a:noFill/>
          <a:ln>
            <a:noFill/>
          </a:ln>
        </p:spPr>
      </p:pic>
      <p:sp>
        <p:nvSpPr>
          <p:cNvPr id="332" name="Google Shape;332;p39"/>
          <p:cNvSpPr txBox="1"/>
          <p:nvPr/>
        </p:nvSpPr>
        <p:spPr>
          <a:xfrm>
            <a:off x="0" y="3232150"/>
            <a:ext cx="9144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500"/>
                                        <p:tgtEl>
                                          <p:spTgt spid="33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40"/>
          <p:cNvPicPr preferRelativeResize="0"/>
          <p:nvPr/>
        </p:nvPicPr>
        <p:blipFill rotWithShape="1">
          <a:blip r:embed="rId3">
            <a:alphaModFix/>
          </a:blip>
          <a:srcRect b="0" l="0" r="0" t="0"/>
          <a:stretch/>
        </p:blipFill>
        <p:spPr>
          <a:xfrm>
            <a:off x="1828800" y="1108075"/>
            <a:ext cx="5334000" cy="4689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8"/>
                                        </p:tgtEl>
                                        <p:attrNameLst>
                                          <p:attrName>style.visibility</p:attrName>
                                        </p:attrNameLst>
                                      </p:cBhvr>
                                      <p:to>
                                        <p:strVal val="visible"/>
                                      </p:to>
                                    </p:set>
                                    <p:anim calcmode="lin" valueType="num">
                                      <p:cBhvr additive="base">
                                        <p:cTn dur="500"/>
                                        <p:tgtEl>
                                          <p:spTgt spid="33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1"/>
          <p:cNvSpPr txBox="1"/>
          <p:nvPr/>
        </p:nvSpPr>
        <p:spPr>
          <a:xfrm>
            <a:off x="1587" y="225425"/>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345" name="Google Shape;345;p41"/>
          <p:cNvGrpSpPr/>
          <p:nvPr/>
        </p:nvGrpSpPr>
        <p:grpSpPr>
          <a:xfrm>
            <a:off x="228600" y="-90487"/>
            <a:ext cx="8658203" cy="7177146"/>
            <a:chOff x="-5" y="61"/>
            <a:chExt cx="3905" cy="4206"/>
          </a:xfrm>
        </p:grpSpPr>
        <p:sp>
          <p:nvSpPr>
            <p:cNvPr id="346" name="Google Shape;346;p41"/>
            <p:cNvSpPr txBox="1"/>
            <p:nvPr/>
          </p:nvSpPr>
          <p:spPr>
            <a:xfrm>
              <a:off x="0" y="61"/>
              <a:ext cx="3900" cy="6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1" lang="en-US" sz="2400" u="sng">
                  <a:solidFill>
                    <a:srgbClr val="000000"/>
                  </a:solidFill>
                  <a:latin typeface="Arial"/>
                  <a:ea typeface="Arial"/>
                  <a:cs typeface="Arial"/>
                  <a:sym typeface="Arial"/>
                </a:rPr>
                <a:t>Differences between Prokaryotic &amp; Eukaryotic cells</a:t>
              </a:r>
              <a:endParaRPr/>
            </a:p>
            <a:p>
              <a:pPr indent="0" lvl="0" marL="0" marR="0" rtl="0" algn="l">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Bacterial cells also contain flagellum, plasmid and capsule</a:t>
              </a:r>
              <a:r>
                <a:rPr b="0" i="0" lang="en-US" sz="1000" u="non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b="0" i="0" sz="1000" u="none">
                <a:solidFill>
                  <a:srgbClr val="000000"/>
                </a:solidFill>
                <a:latin typeface="Arial"/>
                <a:ea typeface="Arial"/>
                <a:cs typeface="Arial"/>
                <a:sym typeface="Arial"/>
              </a:endParaRPr>
            </a:p>
          </p:txBody>
        </p:sp>
        <p:grpSp>
          <p:nvGrpSpPr>
            <p:cNvPr id="347" name="Google Shape;347;p41"/>
            <p:cNvGrpSpPr/>
            <p:nvPr/>
          </p:nvGrpSpPr>
          <p:grpSpPr>
            <a:xfrm>
              <a:off x="-5" y="667"/>
              <a:ext cx="3600" cy="3600"/>
              <a:chOff x="-5" y="667"/>
              <a:chExt cx="3600" cy="3600"/>
            </a:xfrm>
          </p:grpSpPr>
          <p:grpSp>
            <p:nvGrpSpPr>
              <p:cNvPr id="348" name="Google Shape;348;p41"/>
              <p:cNvGrpSpPr/>
              <p:nvPr/>
            </p:nvGrpSpPr>
            <p:grpSpPr>
              <a:xfrm>
                <a:off x="0" y="672"/>
                <a:ext cx="3424" cy="3372"/>
                <a:chOff x="0" y="672"/>
                <a:chExt cx="3424" cy="3372"/>
              </a:xfrm>
            </p:grpSpPr>
            <p:grpSp>
              <p:nvGrpSpPr>
                <p:cNvPr id="349" name="Google Shape;349;p41"/>
                <p:cNvGrpSpPr/>
                <p:nvPr/>
              </p:nvGrpSpPr>
              <p:grpSpPr>
                <a:xfrm>
                  <a:off x="0" y="672"/>
                  <a:ext cx="600" cy="300"/>
                  <a:chOff x="0" y="672"/>
                  <a:chExt cx="600" cy="300"/>
                </a:xfrm>
              </p:grpSpPr>
              <p:sp>
                <p:nvSpPr>
                  <p:cNvPr id="350" name="Google Shape;350;p41"/>
                  <p:cNvSpPr txBox="1"/>
                  <p:nvPr/>
                </p:nvSpPr>
                <p:spPr>
                  <a:xfrm>
                    <a:off x="0" y="672"/>
                    <a:ext cx="600" cy="300"/>
                  </a:xfrm>
                  <a:prstGeom prst="rect">
                    <a:avLst/>
                  </a:prstGeom>
                  <a:solidFill>
                    <a:srgbClr val="C0C0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351" name="Google Shape;351;p41"/>
                  <p:cNvGrpSpPr/>
                  <p:nvPr/>
                </p:nvGrpSpPr>
                <p:grpSpPr>
                  <a:xfrm>
                    <a:off x="0" y="672"/>
                    <a:ext cx="600" cy="300"/>
                    <a:chOff x="0" y="672"/>
                    <a:chExt cx="600" cy="300"/>
                  </a:xfrm>
                </p:grpSpPr>
                <p:sp>
                  <p:nvSpPr>
                    <p:cNvPr id="352" name="Google Shape;352;p41"/>
                    <p:cNvSpPr txBox="1"/>
                    <p:nvPr/>
                  </p:nvSpPr>
                  <p:spPr>
                    <a:xfrm>
                      <a:off x="0" y="672"/>
                      <a:ext cx="600" cy="300"/>
                    </a:xfrm>
                    <a:prstGeom prst="rect">
                      <a:avLst/>
                    </a:prstGeom>
                    <a:solidFill>
                      <a:srgbClr val="C0C0C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Feature</a:t>
                      </a:r>
                      <a:endParaRPr b="0" i="0" sz="18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3" name="Google Shape;353;p41"/>
                    <p:cNvSpPr txBox="1"/>
                    <p:nvPr/>
                  </p:nvSpPr>
                  <p:spPr>
                    <a:xfrm>
                      <a:off x="0" y="672"/>
                      <a:ext cx="600" cy="3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grpSp>
              <p:nvGrpSpPr>
                <p:cNvPr id="354" name="Google Shape;354;p41"/>
                <p:cNvGrpSpPr/>
                <p:nvPr/>
              </p:nvGrpSpPr>
              <p:grpSpPr>
                <a:xfrm>
                  <a:off x="683" y="672"/>
                  <a:ext cx="1200" cy="300"/>
                  <a:chOff x="683" y="672"/>
                  <a:chExt cx="1200" cy="300"/>
                </a:xfrm>
              </p:grpSpPr>
              <p:sp>
                <p:nvSpPr>
                  <p:cNvPr id="355" name="Google Shape;355;p41"/>
                  <p:cNvSpPr txBox="1"/>
                  <p:nvPr/>
                </p:nvSpPr>
                <p:spPr>
                  <a:xfrm>
                    <a:off x="683" y="672"/>
                    <a:ext cx="1200" cy="300"/>
                  </a:xfrm>
                  <a:prstGeom prst="rect">
                    <a:avLst/>
                  </a:prstGeom>
                  <a:solidFill>
                    <a:srgbClr val="C0C0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356" name="Google Shape;356;p41"/>
                  <p:cNvGrpSpPr/>
                  <p:nvPr/>
                </p:nvGrpSpPr>
                <p:grpSpPr>
                  <a:xfrm>
                    <a:off x="683" y="672"/>
                    <a:ext cx="1200" cy="300"/>
                    <a:chOff x="683" y="672"/>
                    <a:chExt cx="1200" cy="300"/>
                  </a:xfrm>
                </p:grpSpPr>
                <p:sp>
                  <p:nvSpPr>
                    <p:cNvPr id="357" name="Google Shape;357;p41"/>
                    <p:cNvSpPr txBox="1"/>
                    <p:nvPr/>
                  </p:nvSpPr>
                  <p:spPr>
                    <a:xfrm>
                      <a:off x="683" y="672"/>
                      <a:ext cx="1200" cy="300"/>
                    </a:xfrm>
                    <a:prstGeom prst="rect">
                      <a:avLst/>
                    </a:prstGeom>
                    <a:solidFill>
                      <a:srgbClr val="C0C0C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Prokaryote</a:t>
                      </a:r>
                      <a:endParaRPr b="0" i="0" sz="18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8" name="Google Shape;358;p41"/>
                    <p:cNvSpPr txBox="1"/>
                    <p:nvPr/>
                  </p:nvSpPr>
                  <p:spPr>
                    <a:xfrm>
                      <a:off x="683" y="672"/>
                      <a:ext cx="1200" cy="3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grpSp>
              <p:nvGrpSpPr>
                <p:cNvPr id="359" name="Google Shape;359;p41"/>
                <p:cNvGrpSpPr/>
                <p:nvPr/>
              </p:nvGrpSpPr>
              <p:grpSpPr>
                <a:xfrm>
                  <a:off x="1924" y="672"/>
                  <a:ext cx="1500" cy="300"/>
                  <a:chOff x="1924" y="672"/>
                  <a:chExt cx="1500" cy="300"/>
                </a:xfrm>
              </p:grpSpPr>
              <p:sp>
                <p:nvSpPr>
                  <p:cNvPr id="360" name="Google Shape;360;p41"/>
                  <p:cNvSpPr txBox="1"/>
                  <p:nvPr/>
                </p:nvSpPr>
                <p:spPr>
                  <a:xfrm>
                    <a:off x="1924" y="672"/>
                    <a:ext cx="1500" cy="300"/>
                  </a:xfrm>
                  <a:prstGeom prst="rect">
                    <a:avLst/>
                  </a:prstGeom>
                  <a:solidFill>
                    <a:srgbClr val="C0C0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361" name="Google Shape;361;p41"/>
                  <p:cNvGrpSpPr/>
                  <p:nvPr/>
                </p:nvGrpSpPr>
                <p:grpSpPr>
                  <a:xfrm>
                    <a:off x="1924" y="672"/>
                    <a:ext cx="1500" cy="300"/>
                    <a:chOff x="1924" y="672"/>
                    <a:chExt cx="1500" cy="300"/>
                  </a:xfrm>
                </p:grpSpPr>
                <p:sp>
                  <p:nvSpPr>
                    <p:cNvPr id="362" name="Google Shape;362;p41"/>
                    <p:cNvSpPr txBox="1"/>
                    <p:nvPr/>
                  </p:nvSpPr>
                  <p:spPr>
                    <a:xfrm>
                      <a:off x="1924" y="672"/>
                      <a:ext cx="1500" cy="300"/>
                    </a:xfrm>
                    <a:prstGeom prst="rect">
                      <a:avLst/>
                    </a:prstGeom>
                    <a:solidFill>
                      <a:srgbClr val="C0C0C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Eukaryote</a:t>
                      </a:r>
                      <a:endParaRPr b="0" i="0" sz="18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3" name="Google Shape;363;p41"/>
                    <p:cNvSpPr txBox="1"/>
                    <p:nvPr/>
                  </p:nvSpPr>
                  <p:spPr>
                    <a:xfrm>
                      <a:off x="1924" y="672"/>
                      <a:ext cx="1500" cy="3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grpSp>
              <p:nvGrpSpPr>
                <p:cNvPr id="364" name="Google Shape;364;p41"/>
                <p:cNvGrpSpPr/>
                <p:nvPr/>
              </p:nvGrpSpPr>
              <p:grpSpPr>
                <a:xfrm>
                  <a:off x="0" y="1056"/>
                  <a:ext cx="600" cy="300"/>
                  <a:chOff x="0" y="1056"/>
                  <a:chExt cx="600" cy="300"/>
                </a:xfrm>
              </p:grpSpPr>
              <p:sp>
                <p:nvSpPr>
                  <p:cNvPr id="365" name="Google Shape;365;p41"/>
                  <p:cNvSpPr txBox="1"/>
                  <p:nvPr/>
                </p:nvSpPr>
                <p:spPr>
                  <a:xfrm>
                    <a:off x="0" y="1056"/>
                    <a:ext cx="600" cy="300"/>
                  </a:xfrm>
                  <a:prstGeom prst="rect">
                    <a:avLst/>
                  </a:prstGeom>
                  <a:solidFill>
                    <a:srgbClr val="3399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366" name="Google Shape;366;p41"/>
                  <p:cNvGrpSpPr/>
                  <p:nvPr/>
                </p:nvGrpSpPr>
                <p:grpSpPr>
                  <a:xfrm>
                    <a:off x="0" y="1056"/>
                    <a:ext cx="600" cy="300"/>
                    <a:chOff x="0" y="1056"/>
                    <a:chExt cx="600" cy="300"/>
                  </a:xfrm>
                </p:grpSpPr>
                <p:sp>
                  <p:nvSpPr>
                    <p:cNvPr id="367" name="Google Shape;367;p41"/>
                    <p:cNvSpPr txBox="1"/>
                    <p:nvPr/>
                  </p:nvSpPr>
                  <p:spPr>
                    <a:xfrm>
                      <a:off x="0" y="1056"/>
                      <a:ext cx="600" cy="300"/>
                    </a:xfrm>
                    <a:prstGeom prst="rect">
                      <a:avLst/>
                    </a:prstGeom>
                    <a:solidFill>
                      <a:srgbClr val="3399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Size</a:t>
                      </a:r>
                      <a:endParaRPr b="0" i="0" sz="18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8" name="Google Shape;368;p41"/>
                    <p:cNvSpPr txBox="1"/>
                    <p:nvPr/>
                  </p:nvSpPr>
                  <p:spPr>
                    <a:xfrm>
                      <a:off x="0" y="1056"/>
                      <a:ext cx="600" cy="3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grpSp>
              <p:nvGrpSpPr>
                <p:cNvPr id="369" name="Google Shape;369;p41"/>
                <p:cNvGrpSpPr/>
                <p:nvPr/>
              </p:nvGrpSpPr>
              <p:grpSpPr>
                <a:xfrm>
                  <a:off x="683" y="1056"/>
                  <a:ext cx="1200" cy="300"/>
                  <a:chOff x="683" y="1056"/>
                  <a:chExt cx="1200" cy="300"/>
                </a:xfrm>
              </p:grpSpPr>
              <p:sp>
                <p:nvSpPr>
                  <p:cNvPr id="370" name="Google Shape;370;p41"/>
                  <p:cNvSpPr txBox="1"/>
                  <p:nvPr/>
                </p:nvSpPr>
                <p:spPr>
                  <a:xfrm>
                    <a:off x="683" y="1056"/>
                    <a:ext cx="1200" cy="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a:solidFill>
                          <a:srgbClr val="000000"/>
                        </a:solidFill>
                        <a:latin typeface="Arial"/>
                        <a:ea typeface="Arial"/>
                        <a:cs typeface="Arial"/>
                        <a:sym typeface="Arial"/>
                      </a:rPr>
                      <a:t>Small about 0.5 micrometers</a:t>
                    </a:r>
                    <a:endParaRPr/>
                  </a:p>
                  <a:p>
                    <a:pPr indent="0" lvl="0" marL="0" marR="0" rtl="0" algn="l">
                      <a:lnSpc>
                        <a:spcPct val="100000"/>
                      </a:lnSpc>
                      <a:spcBef>
                        <a:spcPts val="0"/>
                      </a:spcBef>
                      <a:spcAft>
                        <a:spcPts val="0"/>
                      </a:spcAft>
                      <a:buNone/>
                    </a:pPr>
                    <a:r>
                      <a:t/>
                    </a:r>
                    <a:endParaRPr b="0" i="0" sz="1600" u="none">
                      <a:solidFill>
                        <a:srgbClr val="000000"/>
                      </a:solidFill>
                      <a:latin typeface="Arial"/>
                      <a:ea typeface="Arial"/>
                      <a:cs typeface="Arial"/>
                      <a:sym typeface="Arial"/>
                    </a:endParaRPr>
                  </a:p>
                </p:txBody>
              </p:sp>
              <p:sp>
                <p:nvSpPr>
                  <p:cNvPr id="371" name="Google Shape;371;p41"/>
                  <p:cNvSpPr txBox="1"/>
                  <p:nvPr/>
                </p:nvSpPr>
                <p:spPr>
                  <a:xfrm>
                    <a:off x="683" y="1056"/>
                    <a:ext cx="1200" cy="3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nvGrpSpPr>
                <p:cNvPr id="372" name="Google Shape;372;p41"/>
                <p:cNvGrpSpPr/>
                <p:nvPr/>
              </p:nvGrpSpPr>
              <p:grpSpPr>
                <a:xfrm>
                  <a:off x="1924" y="1056"/>
                  <a:ext cx="1500" cy="300"/>
                  <a:chOff x="1924" y="1056"/>
                  <a:chExt cx="1500" cy="300"/>
                </a:xfrm>
              </p:grpSpPr>
              <p:sp>
                <p:nvSpPr>
                  <p:cNvPr id="373" name="Google Shape;373;p41"/>
                  <p:cNvSpPr txBox="1"/>
                  <p:nvPr/>
                </p:nvSpPr>
                <p:spPr>
                  <a:xfrm>
                    <a:off x="1924" y="1056"/>
                    <a:ext cx="1500" cy="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Up to 40 micrometers</a:t>
                    </a:r>
                    <a:endParaRPr/>
                  </a:p>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4" name="Google Shape;374;p41"/>
                  <p:cNvSpPr txBox="1"/>
                  <p:nvPr/>
                </p:nvSpPr>
                <p:spPr>
                  <a:xfrm>
                    <a:off x="1924" y="1056"/>
                    <a:ext cx="1500" cy="3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nvGrpSpPr>
                <p:cNvPr id="375" name="Google Shape;375;p41"/>
                <p:cNvGrpSpPr/>
                <p:nvPr/>
              </p:nvGrpSpPr>
              <p:grpSpPr>
                <a:xfrm>
                  <a:off x="0" y="1440"/>
                  <a:ext cx="600" cy="600"/>
                  <a:chOff x="0" y="1440"/>
                  <a:chExt cx="600" cy="600"/>
                </a:xfrm>
              </p:grpSpPr>
              <p:sp>
                <p:nvSpPr>
                  <p:cNvPr id="376" name="Google Shape;376;p41"/>
                  <p:cNvSpPr txBox="1"/>
                  <p:nvPr/>
                </p:nvSpPr>
                <p:spPr>
                  <a:xfrm>
                    <a:off x="0" y="1440"/>
                    <a:ext cx="600" cy="600"/>
                  </a:xfrm>
                  <a:prstGeom prst="rect">
                    <a:avLst/>
                  </a:prstGeom>
                  <a:solidFill>
                    <a:srgbClr val="3399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377" name="Google Shape;377;p41"/>
                  <p:cNvGrpSpPr/>
                  <p:nvPr/>
                </p:nvGrpSpPr>
                <p:grpSpPr>
                  <a:xfrm>
                    <a:off x="0" y="1440"/>
                    <a:ext cx="600" cy="600"/>
                    <a:chOff x="0" y="1440"/>
                    <a:chExt cx="600" cy="600"/>
                  </a:xfrm>
                </p:grpSpPr>
                <p:sp>
                  <p:nvSpPr>
                    <p:cNvPr id="378" name="Google Shape;378;p41"/>
                    <p:cNvSpPr txBox="1"/>
                    <p:nvPr/>
                  </p:nvSpPr>
                  <p:spPr>
                    <a:xfrm>
                      <a:off x="0" y="1440"/>
                      <a:ext cx="600" cy="600"/>
                    </a:xfrm>
                    <a:prstGeom prst="rect">
                      <a:avLst/>
                    </a:prstGeom>
                    <a:solidFill>
                      <a:srgbClr val="3399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Genetic material</a:t>
                      </a:r>
                      <a:endParaRPr b="0" i="0" sz="18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9" name="Google Shape;379;p41"/>
                    <p:cNvSpPr txBox="1"/>
                    <p:nvPr/>
                  </p:nvSpPr>
                  <p:spPr>
                    <a:xfrm>
                      <a:off x="0" y="1440"/>
                      <a:ext cx="600" cy="6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grpSp>
              <p:nvGrpSpPr>
                <p:cNvPr id="380" name="Google Shape;380;p41"/>
                <p:cNvGrpSpPr/>
                <p:nvPr/>
              </p:nvGrpSpPr>
              <p:grpSpPr>
                <a:xfrm>
                  <a:off x="683" y="1440"/>
                  <a:ext cx="1200" cy="600"/>
                  <a:chOff x="683" y="1440"/>
                  <a:chExt cx="1200" cy="600"/>
                </a:xfrm>
              </p:grpSpPr>
              <p:sp>
                <p:nvSpPr>
                  <p:cNvPr id="381" name="Google Shape;381;p41"/>
                  <p:cNvSpPr txBox="1"/>
                  <p:nvPr/>
                </p:nvSpPr>
                <p:spPr>
                  <a:xfrm>
                    <a:off x="683" y="1440"/>
                    <a:ext cx="1200" cy="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Circular DNA (in cytoplasm)</a:t>
                    </a:r>
                    <a:endParaRPr/>
                  </a:p>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2" name="Google Shape;382;p41"/>
                  <p:cNvSpPr txBox="1"/>
                  <p:nvPr/>
                </p:nvSpPr>
                <p:spPr>
                  <a:xfrm>
                    <a:off x="683" y="1440"/>
                    <a:ext cx="1200" cy="6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nvGrpSpPr>
                <p:cNvPr id="383" name="Google Shape;383;p41"/>
                <p:cNvGrpSpPr/>
                <p:nvPr/>
              </p:nvGrpSpPr>
              <p:grpSpPr>
                <a:xfrm>
                  <a:off x="1924" y="1440"/>
                  <a:ext cx="1500" cy="600"/>
                  <a:chOff x="1924" y="1440"/>
                  <a:chExt cx="1500" cy="600"/>
                </a:xfrm>
              </p:grpSpPr>
              <p:sp>
                <p:nvSpPr>
                  <p:cNvPr id="384" name="Google Shape;384;p41"/>
                  <p:cNvSpPr txBox="1"/>
                  <p:nvPr/>
                </p:nvSpPr>
                <p:spPr>
                  <a:xfrm>
                    <a:off x="1924" y="1440"/>
                    <a:ext cx="1500" cy="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DNA in form of linear chromosomes ( in nucleus</a:t>
                    </a:r>
                    <a:r>
                      <a:rPr b="0" i="0" lang="en-US" sz="1000" u="non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b="0" i="0" sz="1000" u="none">
                      <a:solidFill>
                        <a:srgbClr val="000000"/>
                      </a:solidFill>
                      <a:latin typeface="Arial"/>
                      <a:ea typeface="Arial"/>
                      <a:cs typeface="Arial"/>
                      <a:sym typeface="Arial"/>
                    </a:endParaRPr>
                  </a:p>
                </p:txBody>
              </p:sp>
              <p:sp>
                <p:nvSpPr>
                  <p:cNvPr id="385" name="Google Shape;385;p41"/>
                  <p:cNvSpPr txBox="1"/>
                  <p:nvPr/>
                </p:nvSpPr>
                <p:spPr>
                  <a:xfrm>
                    <a:off x="1924" y="1440"/>
                    <a:ext cx="1500" cy="6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nvGrpSpPr>
                <p:cNvPr id="386" name="Google Shape;386;p41"/>
                <p:cNvGrpSpPr/>
                <p:nvPr/>
              </p:nvGrpSpPr>
              <p:grpSpPr>
                <a:xfrm>
                  <a:off x="0" y="1920"/>
                  <a:ext cx="600" cy="900"/>
                  <a:chOff x="0" y="1920"/>
                  <a:chExt cx="600" cy="900"/>
                </a:xfrm>
              </p:grpSpPr>
              <p:sp>
                <p:nvSpPr>
                  <p:cNvPr id="387" name="Google Shape;387;p41"/>
                  <p:cNvSpPr txBox="1"/>
                  <p:nvPr/>
                </p:nvSpPr>
                <p:spPr>
                  <a:xfrm>
                    <a:off x="0" y="1920"/>
                    <a:ext cx="600" cy="900"/>
                  </a:xfrm>
                  <a:prstGeom prst="rect">
                    <a:avLst/>
                  </a:prstGeom>
                  <a:solidFill>
                    <a:srgbClr val="3399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388" name="Google Shape;388;p41"/>
                  <p:cNvGrpSpPr/>
                  <p:nvPr/>
                </p:nvGrpSpPr>
                <p:grpSpPr>
                  <a:xfrm>
                    <a:off x="0" y="1920"/>
                    <a:ext cx="600" cy="900"/>
                    <a:chOff x="0" y="1920"/>
                    <a:chExt cx="600" cy="900"/>
                  </a:xfrm>
                </p:grpSpPr>
                <p:sp>
                  <p:nvSpPr>
                    <p:cNvPr id="389" name="Google Shape;389;p41"/>
                    <p:cNvSpPr txBox="1"/>
                    <p:nvPr/>
                  </p:nvSpPr>
                  <p:spPr>
                    <a:xfrm>
                      <a:off x="0" y="1920"/>
                      <a:ext cx="600" cy="900"/>
                    </a:xfrm>
                    <a:prstGeom prst="rect">
                      <a:avLst/>
                    </a:prstGeom>
                    <a:solidFill>
                      <a:srgbClr val="3399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Organelles</a:t>
                      </a:r>
                      <a:endParaRPr b="0" i="0" sz="18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0" name="Google Shape;390;p41"/>
                    <p:cNvSpPr txBox="1"/>
                    <p:nvPr/>
                  </p:nvSpPr>
                  <p:spPr>
                    <a:xfrm>
                      <a:off x="0" y="1920"/>
                      <a:ext cx="600" cy="9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grpSp>
              <p:nvGrpSpPr>
                <p:cNvPr id="391" name="Google Shape;391;p41"/>
                <p:cNvGrpSpPr/>
                <p:nvPr/>
              </p:nvGrpSpPr>
              <p:grpSpPr>
                <a:xfrm>
                  <a:off x="683" y="1920"/>
                  <a:ext cx="1200" cy="900"/>
                  <a:chOff x="683" y="1920"/>
                  <a:chExt cx="1200" cy="900"/>
                </a:xfrm>
              </p:grpSpPr>
              <p:sp>
                <p:nvSpPr>
                  <p:cNvPr id="392" name="Google Shape;392;p41"/>
                  <p:cNvSpPr txBox="1"/>
                  <p:nvPr/>
                </p:nvSpPr>
                <p:spPr>
                  <a:xfrm>
                    <a:off x="683" y="1920"/>
                    <a:ext cx="1200" cy="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a:solidFill>
                          <a:srgbClr val="000000"/>
                        </a:solidFill>
                        <a:latin typeface="Arial"/>
                        <a:ea typeface="Arial"/>
                        <a:cs typeface="Arial"/>
                        <a:sym typeface="Arial"/>
                      </a:rPr>
                      <a:t>Few present, none membrane bound</a:t>
                    </a:r>
                    <a:endParaRPr/>
                  </a:p>
                  <a:p>
                    <a:pPr indent="0" lvl="0" marL="0" marR="0" rtl="0" algn="l">
                      <a:lnSpc>
                        <a:spcPct val="100000"/>
                      </a:lnSpc>
                      <a:spcBef>
                        <a:spcPts val="0"/>
                      </a:spcBef>
                      <a:spcAft>
                        <a:spcPts val="0"/>
                      </a:spcAft>
                      <a:buNone/>
                    </a:pPr>
                    <a:r>
                      <a:t/>
                    </a:r>
                    <a:endParaRPr b="0" i="0" sz="1600" u="none">
                      <a:solidFill>
                        <a:srgbClr val="000000"/>
                      </a:solidFill>
                      <a:latin typeface="Arial"/>
                      <a:ea typeface="Arial"/>
                      <a:cs typeface="Arial"/>
                      <a:sym typeface="Arial"/>
                    </a:endParaRPr>
                  </a:p>
                </p:txBody>
              </p:sp>
              <p:sp>
                <p:nvSpPr>
                  <p:cNvPr id="393" name="Google Shape;393;p41"/>
                  <p:cNvSpPr txBox="1"/>
                  <p:nvPr/>
                </p:nvSpPr>
                <p:spPr>
                  <a:xfrm>
                    <a:off x="683" y="1920"/>
                    <a:ext cx="1200" cy="9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nvGrpSpPr>
                <p:cNvPr id="394" name="Google Shape;394;p41"/>
                <p:cNvGrpSpPr/>
                <p:nvPr/>
              </p:nvGrpSpPr>
              <p:grpSpPr>
                <a:xfrm>
                  <a:off x="1924" y="1920"/>
                  <a:ext cx="1500" cy="900"/>
                  <a:chOff x="1924" y="1920"/>
                  <a:chExt cx="1500" cy="900"/>
                </a:xfrm>
              </p:grpSpPr>
              <p:sp>
                <p:nvSpPr>
                  <p:cNvPr id="395" name="Google Shape;395;p41"/>
                  <p:cNvSpPr txBox="1"/>
                  <p:nvPr/>
                </p:nvSpPr>
                <p:spPr>
                  <a:xfrm>
                    <a:off x="1924" y="1920"/>
                    <a:ext cx="1500" cy="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Times New Roman"/>
                      <a:buNone/>
                    </a:pPr>
                    <a:r>
                      <a:t/>
                    </a:r>
                    <a:endParaRPr b="0" i="0" sz="16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a:solidFill>
                          <a:srgbClr val="000000"/>
                        </a:solidFill>
                        <a:latin typeface="Arial"/>
                        <a:ea typeface="Arial"/>
                        <a:cs typeface="Arial"/>
                        <a:sym typeface="Arial"/>
                      </a:rPr>
                      <a:t>Many organelles:</a:t>
                    </a:r>
                    <a:endParaRPr/>
                  </a:p>
                  <a:p>
                    <a:pPr indent="-101600" lvl="1" marL="4572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Double membranes e.g.: nucleus, mitochondria &amp; chloroplasts</a:t>
                    </a:r>
                    <a:endParaRPr/>
                  </a:p>
                  <a:p>
                    <a:pPr indent="-101600" lvl="1" marL="45720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Single membrane e.g.: GA, ER &amp; lysosomes</a:t>
                    </a:r>
                    <a:r>
                      <a:rPr b="0" i="0" lang="en-US" sz="1000" u="none" cap="none" strike="noStrik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000" u="none" cap="none" strike="noStrike">
                      <a:solidFill>
                        <a:schemeClr val="dk1"/>
                      </a:solidFill>
                      <a:latin typeface="Arial"/>
                      <a:ea typeface="Arial"/>
                      <a:cs typeface="Arial"/>
                      <a:sym typeface="Arial"/>
                    </a:endParaRPr>
                  </a:p>
                </p:txBody>
              </p:sp>
              <p:sp>
                <p:nvSpPr>
                  <p:cNvPr id="396" name="Google Shape;396;p41"/>
                  <p:cNvSpPr txBox="1"/>
                  <p:nvPr/>
                </p:nvSpPr>
                <p:spPr>
                  <a:xfrm>
                    <a:off x="1924" y="1920"/>
                    <a:ext cx="1500" cy="9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nvGrpSpPr>
                <p:cNvPr id="397" name="Google Shape;397;p41"/>
                <p:cNvGrpSpPr/>
                <p:nvPr/>
              </p:nvGrpSpPr>
              <p:grpSpPr>
                <a:xfrm>
                  <a:off x="0" y="2784"/>
                  <a:ext cx="600" cy="900"/>
                  <a:chOff x="0" y="2784"/>
                  <a:chExt cx="600" cy="900"/>
                </a:xfrm>
              </p:grpSpPr>
              <p:sp>
                <p:nvSpPr>
                  <p:cNvPr id="398" name="Google Shape;398;p41"/>
                  <p:cNvSpPr txBox="1"/>
                  <p:nvPr/>
                </p:nvSpPr>
                <p:spPr>
                  <a:xfrm>
                    <a:off x="0" y="2784"/>
                    <a:ext cx="600" cy="900"/>
                  </a:xfrm>
                  <a:prstGeom prst="rect">
                    <a:avLst/>
                  </a:prstGeom>
                  <a:solidFill>
                    <a:srgbClr val="3399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399" name="Google Shape;399;p41"/>
                  <p:cNvGrpSpPr/>
                  <p:nvPr/>
                </p:nvGrpSpPr>
                <p:grpSpPr>
                  <a:xfrm>
                    <a:off x="0" y="2784"/>
                    <a:ext cx="600" cy="900"/>
                    <a:chOff x="0" y="2784"/>
                    <a:chExt cx="600" cy="900"/>
                  </a:xfrm>
                </p:grpSpPr>
                <p:sp>
                  <p:nvSpPr>
                    <p:cNvPr id="400" name="Google Shape;400;p41"/>
                    <p:cNvSpPr txBox="1"/>
                    <p:nvPr/>
                  </p:nvSpPr>
                  <p:spPr>
                    <a:xfrm>
                      <a:off x="0" y="2784"/>
                      <a:ext cx="600" cy="900"/>
                    </a:xfrm>
                    <a:prstGeom prst="rect">
                      <a:avLst/>
                    </a:prstGeom>
                    <a:solidFill>
                      <a:srgbClr val="3399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Cell walls</a:t>
                      </a:r>
                      <a:endParaRPr b="0" i="0" sz="18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1" name="Google Shape;401;p41"/>
                    <p:cNvSpPr txBox="1"/>
                    <p:nvPr/>
                  </p:nvSpPr>
                  <p:spPr>
                    <a:xfrm>
                      <a:off x="0" y="2784"/>
                      <a:ext cx="600" cy="9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grpSp>
              <p:nvGrpSpPr>
                <p:cNvPr id="402" name="Google Shape;402;p41"/>
                <p:cNvGrpSpPr/>
                <p:nvPr/>
              </p:nvGrpSpPr>
              <p:grpSpPr>
                <a:xfrm>
                  <a:off x="683" y="2784"/>
                  <a:ext cx="1200" cy="900"/>
                  <a:chOff x="683" y="2784"/>
                  <a:chExt cx="1200" cy="900"/>
                </a:xfrm>
              </p:grpSpPr>
              <p:sp>
                <p:nvSpPr>
                  <p:cNvPr id="403" name="Google Shape;403;p41"/>
                  <p:cNvSpPr txBox="1"/>
                  <p:nvPr/>
                </p:nvSpPr>
                <p:spPr>
                  <a:xfrm>
                    <a:off x="683" y="2784"/>
                    <a:ext cx="1200" cy="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Rigid formed from glycoproteins (mainly murein)</a:t>
                    </a:r>
                    <a:endParaRPr/>
                  </a:p>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4" name="Google Shape;404;p41"/>
                  <p:cNvSpPr txBox="1"/>
                  <p:nvPr/>
                </p:nvSpPr>
                <p:spPr>
                  <a:xfrm>
                    <a:off x="683" y="2784"/>
                    <a:ext cx="1200" cy="9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nvGrpSpPr>
                <p:cNvPr id="405" name="Google Shape;405;p41"/>
                <p:cNvGrpSpPr/>
                <p:nvPr/>
              </p:nvGrpSpPr>
              <p:grpSpPr>
                <a:xfrm>
                  <a:off x="1924" y="2784"/>
                  <a:ext cx="1500" cy="900"/>
                  <a:chOff x="1924" y="2784"/>
                  <a:chExt cx="1500" cy="900"/>
                </a:xfrm>
              </p:grpSpPr>
              <p:sp>
                <p:nvSpPr>
                  <p:cNvPr id="406" name="Google Shape;406;p41"/>
                  <p:cNvSpPr txBox="1"/>
                  <p:nvPr/>
                </p:nvSpPr>
                <p:spPr>
                  <a:xfrm>
                    <a:off x="1924" y="2784"/>
                    <a:ext cx="1500" cy="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t/>
                    </a:r>
                    <a:endParaRPr b="0" i="0" sz="1000" u="none">
                      <a:solidFill>
                        <a:schemeClr val="dk1"/>
                      </a:solidFill>
                      <a:latin typeface="Arial"/>
                      <a:ea typeface="Arial"/>
                      <a:cs typeface="Arial"/>
                      <a:sym typeface="Arial"/>
                    </a:endParaRPr>
                  </a:p>
                  <a:p>
                    <a:pPr indent="-101600" lvl="1" marL="45720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Fungi: rigid, formed from polysaccharide, chitin. </a:t>
                    </a:r>
                    <a:endParaRPr/>
                  </a:p>
                  <a:p>
                    <a:pPr indent="-101600" lvl="1" marL="45720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Plant: rigid, formed from polysaccharides. E.g.: cellulose. </a:t>
                    </a:r>
                    <a:endParaRPr/>
                  </a:p>
                  <a:p>
                    <a:pPr indent="-101600" lvl="1" marL="45720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Animals no cell wall</a:t>
                    </a:r>
                    <a:r>
                      <a:rPr b="0" i="0" lang="en-US" sz="1800" u="none" cap="none" strike="noStrik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407" name="Google Shape;407;p41"/>
                  <p:cNvSpPr txBox="1"/>
                  <p:nvPr/>
                </p:nvSpPr>
                <p:spPr>
                  <a:xfrm>
                    <a:off x="1924" y="2784"/>
                    <a:ext cx="1500" cy="9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nvGrpSpPr>
                <p:cNvPr id="408" name="Google Shape;408;p41"/>
                <p:cNvGrpSpPr/>
                <p:nvPr/>
              </p:nvGrpSpPr>
              <p:grpSpPr>
                <a:xfrm>
                  <a:off x="0" y="3744"/>
                  <a:ext cx="600" cy="300"/>
                  <a:chOff x="0" y="3744"/>
                  <a:chExt cx="600" cy="300"/>
                </a:xfrm>
              </p:grpSpPr>
              <p:sp>
                <p:nvSpPr>
                  <p:cNvPr id="409" name="Google Shape;409;p41"/>
                  <p:cNvSpPr txBox="1"/>
                  <p:nvPr/>
                </p:nvSpPr>
                <p:spPr>
                  <a:xfrm>
                    <a:off x="0" y="3744"/>
                    <a:ext cx="600" cy="300"/>
                  </a:xfrm>
                  <a:prstGeom prst="rect">
                    <a:avLst/>
                  </a:prstGeom>
                  <a:solidFill>
                    <a:srgbClr val="3399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410" name="Google Shape;410;p41"/>
                  <p:cNvGrpSpPr/>
                  <p:nvPr/>
                </p:nvGrpSpPr>
                <p:grpSpPr>
                  <a:xfrm>
                    <a:off x="0" y="3744"/>
                    <a:ext cx="600" cy="300"/>
                    <a:chOff x="0" y="3744"/>
                    <a:chExt cx="600" cy="300"/>
                  </a:xfrm>
                </p:grpSpPr>
                <p:sp>
                  <p:nvSpPr>
                    <p:cNvPr id="411" name="Google Shape;411;p41"/>
                    <p:cNvSpPr txBox="1"/>
                    <p:nvPr/>
                  </p:nvSpPr>
                  <p:spPr>
                    <a:xfrm>
                      <a:off x="0" y="3744"/>
                      <a:ext cx="600" cy="300"/>
                    </a:xfrm>
                    <a:prstGeom prst="rect">
                      <a:avLst/>
                    </a:prstGeom>
                    <a:solidFill>
                      <a:srgbClr val="3399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Ribosome’s</a:t>
                      </a:r>
                      <a:endParaRPr b="0" i="0" sz="18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2" name="Google Shape;412;p41"/>
                    <p:cNvSpPr txBox="1"/>
                    <p:nvPr/>
                  </p:nvSpPr>
                  <p:spPr>
                    <a:xfrm>
                      <a:off x="0" y="3744"/>
                      <a:ext cx="600" cy="3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grpSp>
              <p:nvGrpSpPr>
                <p:cNvPr id="413" name="Google Shape;413;p41"/>
                <p:cNvGrpSpPr/>
                <p:nvPr/>
              </p:nvGrpSpPr>
              <p:grpSpPr>
                <a:xfrm>
                  <a:off x="683" y="3744"/>
                  <a:ext cx="1200" cy="300"/>
                  <a:chOff x="683" y="3744"/>
                  <a:chExt cx="1200" cy="300"/>
                </a:xfrm>
              </p:grpSpPr>
              <p:sp>
                <p:nvSpPr>
                  <p:cNvPr id="414" name="Google Shape;414;p41"/>
                  <p:cNvSpPr txBox="1"/>
                  <p:nvPr/>
                </p:nvSpPr>
                <p:spPr>
                  <a:xfrm>
                    <a:off x="683" y="3744"/>
                    <a:ext cx="1200" cy="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70s</a:t>
                    </a:r>
                    <a:endParaRPr/>
                  </a:p>
                  <a:p>
                    <a:pPr indent="0" lvl="0" marL="0" marR="0" rtl="0" algn="l">
                      <a:lnSpc>
                        <a:spcPct val="100000"/>
                      </a:lnSpc>
                      <a:spcBef>
                        <a:spcPts val="0"/>
                      </a:spcBef>
                      <a:spcAft>
                        <a:spcPts val="0"/>
                      </a:spcAft>
                      <a:buNone/>
                    </a:pPr>
                    <a:r>
                      <a:t/>
                    </a:r>
                    <a:endParaRPr b="0" i="0" sz="2000" u="none">
                      <a:solidFill>
                        <a:srgbClr val="000000"/>
                      </a:solidFill>
                      <a:latin typeface="Arial"/>
                      <a:ea typeface="Arial"/>
                      <a:cs typeface="Arial"/>
                      <a:sym typeface="Arial"/>
                    </a:endParaRPr>
                  </a:p>
                </p:txBody>
              </p:sp>
              <p:sp>
                <p:nvSpPr>
                  <p:cNvPr id="415" name="Google Shape;415;p41"/>
                  <p:cNvSpPr txBox="1"/>
                  <p:nvPr/>
                </p:nvSpPr>
                <p:spPr>
                  <a:xfrm>
                    <a:off x="683" y="3744"/>
                    <a:ext cx="1200" cy="3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nvGrpSpPr>
                <p:cNvPr id="416" name="Google Shape;416;p41"/>
                <p:cNvGrpSpPr/>
                <p:nvPr/>
              </p:nvGrpSpPr>
              <p:grpSpPr>
                <a:xfrm>
                  <a:off x="1924" y="3744"/>
                  <a:ext cx="1500" cy="300"/>
                  <a:chOff x="1924" y="3744"/>
                  <a:chExt cx="1500" cy="300"/>
                </a:xfrm>
              </p:grpSpPr>
              <p:sp>
                <p:nvSpPr>
                  <p:cNvPr id="417" name="Google Shape;417;p41"/>
                  <p:cNvSpPr txBox="1"/>
                  <p:nvPr/>
                </p:nvSpPr>
                <p:spPr>
                  <a:xfrm>
                    <a:off x="1924" y="3744"/>
                    <a:ext cx="1500" cy="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a:solidFill>
                          <a:srgbClr val="000000"/>
                        </a:solidFill>
                        <a:latin typeface="Arial"/>
                        <a:ea typeface="Arial"/>
                        <a:cs typeface="Arial"/>
                        <a:sym typeface="Arial"/>
                      </a:rPr>
                      <a:t>80s</a:t>
                    </a:r>
                    <a:endParaRPr/>
                  </a:p>
                  <a:p>
                    <a:pPr indent="0" lvl="0" marL="0" marR="0" rtl="0" algn="l">
                      <a:lnSpc>
                        <a:spcPct val="100000"/>
                      </a:lnSpc>
                      <a:spcBef>
                        <a:spcPts val="0"/>
                      </a:spcBef>
                      <a:spcAft>
                        <a:spcPts val="0"/>
                      </a:spcAft>
                      <a:buNone/>
                    </a:pPr>
                    <a:r>
                      <a:t/>
                    </a:r>
                    <a:endParaRPr b="0" i="0" sz="2000" u="none">
                      <a:solidFill>
                        <a:srgbClr val="000000"/>
                      </a:solidFill>
                      <a:latin typeface="Arial"/>
                      <a:ea typeface="Arial"/>
                      <a:cs typeface="Arial"/>
                      <a:sym typeface="Arial"/>
                    </a:endParaRPr>
                  </a:p>
                </p:txBody>
              </p:sp>
              <p:sp>
                <p:nvSpPr>
                  <p:cNvPr id="418" name="Google Shape;418;p41"/>
                  <p:cNvSpPr txBox="1"/>
                  <p:nvPr/>
                </p:nvSpPr>
                <p:spPr>
                  <a:xfrm>
                    <a:off x="1924" y="3744"/>
                    <a:ext cx="1500" cy="300"/>
                  </a:xfrm>
                  <a:prstGeom prst="rect">
                    <a:avLst/>
                  </a:prstGeom>
                  <a:noFill/>
                  <a:ln cap="flat" cmpd="sng" w="9525">
                    <a:solidFill>
                      <a:srgbClr val="A0A0A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sp>
            <p:nvSpPr>
              <p:cNvPr id="419" name="Google Shape;419;p41"/>
              <p:cNvSpPr txBox="1"/>
              <p:nvPr/>
            </p:nvSpPr>
            <p:spPr>
              <a:xfrm>
                <a:off x="-5" y="667"/>
                <a:ext cx="3600" cy="3600"/>
              </a:xfrm>
              <a:prstGeom prst="rect">
                <a:avLst/>
              </a:prstGeom>
              <a:noFill/>
              <a:ln cap="flat" cmpd="sng" w="174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Eukaryotic Animal Cell Graphic" id="102" name="Google Shape;102;p15"/>
          <p:cNvPicPr preferRelativeResize="0"/>
          <p:nvPr/>
        </p:nvPicPr>
        <p:blipFill rotWithShape="1">
          <a:blip r:embed="rId3">
            <a:alphaModFix/>
          </a:blip>
          <a:srcRect b="0" l="0" r="0" t="0"/>
          <a:stretch/>
        </p:blipFill>
        <p:spPr>
          <a:xfrm>
            <a:off x="457200" y="123825"/>
            <a:ext cx="8229600" cy="6734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500"/>
                                        <p:tgtEl>
                                          <p:spTgt spid="10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2"/>
          <p:cNvSpPr txBox="1"/>
          <p:nvPr/>
        </p:nvSpPr>
        <p:spPr>
          <a:xfrm>
            <a:off x="0" y="0"/>
            <a:ext cx="9144000" cy="1736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C0"/>
              </a:buClr>
              <a:buSzPts val="2400"/>
              <a:buFont typeface="Times New Roman"/>
              <a:buNone/>
            </a:pPr>
            <a:r>
              <a:rPr b="1" i="0" lang="en-US" sz="2400" u="none">
                <a:solidFill>
                  <a:srgbClr val="0000C0"/>
                </a:solidFill>
                <a:latin typeface="Times New Roman"/>
                <a:ea typeface="Times New Roman"/>
                <a:cs typeface="Times New Roman"/>
                <a:sym typeface="Times New Roman"/>
              </a:rPr>
              <a:t>Epithelial Tissue</a:t>
            </a:r>
            <a:endParaRPr/>
          </a:p>
          <a:p>
            <a:pPr indent="0" lvl="0" marL="0" marR="0" rtl="0" algn="ct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Epithelial tissues come in three basic types: squamous, cuboidal and columnar. These three types of tissue are seen in either </a:t>
            </a:r>
            <a:r>
              <a:rPr b="1" i="0" lang="en-US" sz="2000" u="none">
                <a:solidFill>
                  <a:schemeClr val="dk1"/>
                </a:solidFill>
                <a:latin typeface="Times New Roman"/>
                <a:ea typeface="Times New Roman"/>
                <a:cs typeface="Times New Roman"/>
                <a:sym typeface="Times New Roman"/>
              </a:rPr>
              <a:t>simple</a:t>
            </a:r>
            <a:r>
              <a:rPr b="0" i="0" lang="en-US" sz="2000" u="none">
                <a:solidFill>
                  <a:schemeClr val="dk1"/>
                </a:solidFill>
                <a:latin typeface="Times New Roman"/>
                <a:ea typeface="Times New Roman"/>
                <a:cs typeface="Times New Roman"/>
                <a:sym typeface="Times New Roman"/>
              </a:rPr>
              <a:t> (only one cell layer thick) or </a:t>
            </a:r>
            <a:r>
              <a:rPr b="1" i="0" lang="en-US" sz="2000" u="none">
                <a:solidFill>
                  <a:schemeClr val="dk1"/>
                </a:solidFill>
                <a:latin typeface="Times New Roman"/>
                <a:ea typeface="Times New Roman"/>
                <a:cs typeface="Times New Roman"/>
                <a:sym typeface="Times New Roman"/>
              </a:rPr>
              <a:t>stratified</a:t>
            </a:r>
            <a:r>
              <a:rPr b="0" i="0" lang="en-US" sz="2000" u="none">
                <a:solidFill>
                  <a:schemeClr val="dk1"/>
                </a:solidFill>
                <a:latin typeface="Times New Roman"/>
                <a:ea typeface="Times New Roman"/>
                <a:cs typeface="Times New Roman"/>
                <a:sym typeface="Times New Roman"/>
              </a:rPr>
              <a:t> (many cells in thickness) arrangements.</a:t>
            </a:r>
            <a:endParaRPr/>
          </a:p>
        </p:txBody>
      </p:sp>
      <p:sp>
        <p:nvSpPr>
          <p:cNvPr id="426" name="Google Shape;426;p42"/>
          <p:cNvSpPr txBox="1"/>
          <p:nvPr/>
        </p:nvSpPr>
        <p:spPr>
          <a:xfrm>
            <a:off x="-2117725" y="1606550"/>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427" name="Google Shape;427;p42"/>
          <p:cNvSpPr txBox="1"/>
          <p:nvPr/>
        </p:nvSpPr>
        <p:spPr>
          <a:xfrm>
            <a:off x="-457200" y="2514600"/>
            <a:ext cx="9144000" cy="39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00000"/>
              </a:buClr>
              <a:buSzPts val="2000"/>
              <a:buFont typeface="Times New Roman"/>
              <a:buNone/>
            </a:pPr>
            <a:r>
              <a:rPr b="0" i="0" lang="en-US" sz="2000" u="none">
                <a:solidFill>
                  <a:srgbClr val="600000"/>
                </a:solidFill>
                <a:latin typeface="Times New Roman"/>
                <a:ea typeface="Times New Roman"/>
                <a:cs typeface="Times New Roman"/>
                <a:sym typeface="Times New Roman"/>
              </a:rPr>
              <a:t>The Simple Epithelial Tissue Types</a:t>
            </a:r>
            <a:endParaRPr/>
          </a:p>
        </p:txBody>
      </p:sp>
      <p:sp>
        <p:nvSpPr>
          <p:cNvPr id="428" name="Google Shape;428;p42"/>
          <p:cNvSpPr txBox="1"/>
          <p:nvPr/>
        </p:nvSpPr>
        <p:spPr>
          <a:xfrm>
            <a:off x="-2117725" y="1911350"/>
            <a:ext cx="9144000" cy="26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Times New Roman"/>
              <a:buNone/>
            </a:pPr>
            <a:r>
              <a:rPr b="0" i="0" lang="en-US" sz="1100" u="none">
                <a:solidFill>
                  <a:schemeClr val="dk1"/>
                </a:solidFill>
                <a:latin typeface="Times New Roman"/>
                <a:ea typeface="Times New Roman"/>
                <a:cs typeface="Times New Roman"/>
                <a:sym typeface="Times New Roman"/>
              </a:rPr>
              <a:t> </a:t>
            </a:r>
            <a:endParaRPr/>
          </a:p>
        </p:txBody>
      </p:sp>
      <p:pic>
        <p:nvPicPr>
          <p:cNvPr descr="Simple squamous epithelium" id="429" name="Google Shape;429;p42"/>
          <p:cNvPicPr preferRelativeResize="0"/>
          <p:nvPr/>
        </p:nvPicPr>
        <p:blipFill rotWithShape="1">
          <a:blip r:embed="rId3">
            <a:alphaModFix/>
          </a:blip>
          <a:srcRect b="0" l="0" r="0" t="0"/>
          <a:stretch/>
        </p:blipFill>
        <p:spPr>
          <a:xfrm>
            <a:off x="609600" y="3048000"/>
            <a:ext cx="3429000" cy="2754312"/>
          </a:xfrm>
          <a:prstGeom prst="rect">
            <a:avLst/>
          </a:prstGeom>
          <a:noFill/>
          <a:ln>
            <a:noFill/>
          </a:ln>
        </p:spPr>
      </p:pic>
      <p:pic>
        <p:nvPicPr>
          <p:cNvPr descr="Simple squamous epithelium" id="430" name="Google Shape;430;p42"/>
          <p:cNvPicPr preferRelativeResize="0"/>
          <p:nvPr/>
        </p:nvPicPr>
        <p:blipFill rotWithShape="1">
          <a:blip r:embed="rId4">
            <a:alphaModFix/>
          </a:blip>
          <a:srcRect b="0" l="0" r="0" t="0"/>
          <a:stretch/>
        </p:blipFill>
        <p:spPr>
          <a:xfrm>
            <a:off x="5486400" y="3124200"/>
            <a:ext cx="3429000" cy="2743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5"/>
                                        </p:tgtEl>
                                        <p:attrNameLst>
                                          <p:attrName>style.visibility</p:attrName>
                                        </p:attrNameLst>
                                      </p:cBhvr>
                                      <p:to>
                                        <p:strVal val="visible"/>
                                      </p:to>
                                    </p:set>
                                    <p:anim calcmode="lin" valueType="num">
                                      <p:cBhvr additive="base">
                                        <p:cTn dur="500"/>
                                        <p:tgtEl>
                                          <p:spTgt spid="42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7"/>
                                        </p:tgtEl>
                                        <p:attrNameLst>
                                          <p:attrName>style.visibility</p:attrName>
                                        </p:attrNameLst>
                                      </p:cBhvr>
                                      <p:to>
                                        <p:strVal val="visible"/>
                                      </p:to>
                                    </p:set>
                                    <p:anim calcmode="lin" valueType="num">
                                      <p:cBhvr additive="base">
                                        <p:cTn dur="500"/>
                                        <p:tgtEl>
                                          <p:spTgt spid="42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9"/>
                                        </p:tgtEl>
                                        <p:attrNameLst>
                                          <p:attrName>style.visibility</p:attrName>
                                        </p:attrNameLst>
                                      </p:cBhvr>
                                      <p:to>
                                        <p:strVal val="visible"/>
                                      </p:to>
                                    </p:set>
                                    <p:anim calcmode="lin" valueType="num">
                                      <p:cBhvr additive="base">
                                        <p:cTn dur="500"/>
                                        <p:tgtEl>
                                          <p:spTgt spid="42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0"/>
                                        </p:tgtEl>
                                        <p:attrNameLst>
                                          <p:attrName>style.visibility</p:attrName>
                                        </p:attrNameLst>
                                      </p:cBhvr>
                                      <p:to>
                                        <p:strVal val="visible"/>
                                      </p:to>
                                    </p:set>
                                    <p:anim calcmode="lin" valueType="num">
                                      <p:cBhvr additive="base">
                                        <p:cTn dur="500"/>
                                        <p:tgtEl>
                                          <p:spTgt spid="43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43"/>
          <p:cNvSpPr txBox="1"/>
          <p:nvPr/>
        </p:nvSpPr>
        <p:spPr>
          <a:xfrm>
            <a:off x="387350" y="1817687"/>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437" name="Google Shape;437;p43"/>
          <p:cNvGrpSpPr/>
          <p:nvPr/>
        </p:nvGrpSpPr>
        <p:grpSpPr>
          <a:xfrm>
            <a:off x="228600" y="228600"/>
            <a:ext cx="8518525" cy="3314700"/>
            <a:chOff x="0" y="0"/>
            <a:chExt cx="5366" cy="2088"/>
          </a:xfrm>
        </p:grpSpPr>
        <p:sp>
          <p:nvSpPr>
            <p:cNvPr id="438" name="Google Shape;438;p43"/>
            <p:cNvSpPr txBox="1"/>
            <p:nvPr/>
          </p:nvSpPr>
          <p:spPr>
            <a:xfrm>
              <a:off x="0" y="0"/>
              <a:ext cx="2700" cy="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Simple Cuboidal Epithelium:</a:t>
              </a:r>
              <a:endParaRPr/>
            </a:p>
          </p:txBody>
        </p:sp>
        <p:sp>
          <p:nvSpPr>
            <p:cNvPr id="439" name="Google Shape;439;p43"/>
            <p:cNvSpPr txBox="1"/>
            <p:nvPr/>
          </p:nvSpPr>
          <p:spPr>
            <a:xfrm>
              <a:off x="2666" y="0"/>
              <a:ext cx="2700" cy="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Simple Columnar Epithelium:</a:t>
              </a:r>
              <a:endParaRPr/>
            </a:p>
          </p:txBody>
        </p:sp>
        <p:sp>
          <p:nvSpPr>
            <p:cNvPr id="440" name="Google Shape;440;p43"/>
            <p:cNvSpPr txBox="1"/>
            <p:nvPr/>
          </p:nvSpPr>
          <p:spPr>
            <a:xfrm>
              <a:off x="0" y="288"/>
              <a:ext cx="2700" cy="1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a:t>
              </a:r>
              <a:r>
                <a:rPr b="0" i="0" lang="en-US" sz="17100" u="none">
                  <a:solidFill>
                    <a:schemeClr val="dk1"/>
                  </a:solidFill>
                  <a:latin typeface="Times New Roman"/>
                  <a:ea typeface="Times New Roman"/>
                  <a:cs typeface="Times New Roman"/>
                  <a:sym typeface="Times New Roman"/>
                </a:rPr>
                <a:t> </a:t>
              </a:r>
              <a:r>
                <a:rPr b="0" i="0" lang="en-US" sz="2400" u="none">
                  <a:solidFill>
                    <a:schemeClr val="dk1"/>
                  </a:solidFill>
                  <a:latin typeface="Times New Roman"/>
                  <a:ea typeface="Times New Roman"/>
                  <a:cs typeface="Times New Roman"/>
                  <a:sym typeface="Times New Roman"/>
                </a:rPr>
                <a:t>                                            </a:t>
              </a:r>
              <a:endParaRPr/>
            </a:p>
          </p:txBody>
        </p:sp>
        <p:sp>
          <p:nvSpPr>
            <p:cNvPr id="441" name="Google Shape;441;p43"/>
            <p:cNvSpPr txBox="1"/>
            <p:nvPr/>
          </p:nvSpPr>
          <p:spPr>
            <a:xfrm>
              <a:off x="2666" y="288"/>
              <a:ext cx="2700" cy="1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a:t>
              </a:r>
              <a:r>
                <a:rPr b="0" i="0" lang="en-US" sz="14100" u="none">
                  <a:solidFill>
                    <a:schemeClr val="dk1"/>
                  </a:solidFill>
                  <a:latin typeface="Times New Roman"/>
                  <a:ea typeface="Times New Roman"/>
                  <a:cs typeface="Times New Roman"/>
                  <a:sym typeface="Times New Roman"/>
                </a:rPr>
                <a:t> </a:t>
              </a:r>
              <a:r>
                <a:rPr b="0" i="0" lang="en-US" sz="2400" u="none">
                  <a:solidFill>
                    <a:schemeClr val="dk1"/>
                  </a:solidFill>
                  <a:latin typeface="Times New Roman"/>
                  <a:ea typeface="Times New Roman"/>
                  <a:cs typeface="Times New Roman"/>
                  <a:sym typeface="Times New Roman"/>
                </a:rPr>
                <a:t>                                            </a:t>
              </a:r>
              <a:endParaRPr/>
            </a:p>
          </p:txBody>
        </p:sp>
      </p:grpSp>
      <p:pic>
        <p:nvPicPr>
          <p:cNvPr descr="Simple cuboidal epithelium" id="442" name="Google Shape;442;p43"/>
          <p:cNvPicPr preferRelativeResize="0"/>
          <p:nvPr/>
        </p:nvPicPr>
        <p:blipFill rotWithShape="1">
          <a:blip r:embed="rId3">
            <a:alphaModFix/>
          </a:blip>
          <a:srcRect b="0" l="0" r="0" t="0"/>
          <a:stretch/>
        </p:blipFill>
        <p:spPr>
          <a:xfrm>
            <a:off x="381000" y="2057400"/>
            <a:ext cx="3886200" cy="2676525"/>
          </a:xfrm>
          <a:prstGeom prst="rect">
            <a:avLst/>
          </a:prstGeom>
          <a:noFill/>
          <a:ln>
            <a:noFill/>
          </a:ln>
        </p:spPr>
      </p:pic>
      <p:pic>
        <p:nvPicPr>
          <p:cNvPr descr="Simple columnar epithelium" id="443" name="Google Shape;443;p43"/>
          <p:cNvPicPr preferRelativeResize="0"/>
          <p:nvPr/>
        </p:nvPicPr>
        <p:blipFill rotWithShape="1">
          <a:blip r:embed="rId4">
            <a:alphaModFix/>
          </a:blip>
          <a:srcRect b="0" l="0" r="0" t="0"/>
          <a:stretch/>
        </p:blipFill>
        <p:spPr>
          <a:xfrm>
            <a:off x="4572000" y="2187575"/>
            <a:ext cx="3810000" cy="2501900"/>
          </a:xfrm>
          <a:prstGeom prst="rect">
            <a:avLst/>
          </a:prstGeom>
          <a:noFill/>
          <a:ln>
            <a:noFill/>
          </a:ln>
        </p:spPr>
      </p:pic>
      <p:sp>
        <p:nvSpPr>
          <p:cNvPr id="444" name="Google Shape;444;p43"/>
          <p:cNvSpPr txBox="1"/>
          <p:nvPr/>
        </p:nvSpPr>
        <p:spPr>
          <a:xfrm>
            <a:off x="1243012" y="2263775"/>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2"/>
                                        </p:tgtEl>
                                        <p:attrNameLst>
                                          <p:attrName>style.visibility</p:attrName>
                                        </p:attrNameLst>
                                      </p:cBhvr>
                                      <p:to>
                                        <p:strVal val="visible"/>
                                      </p:to>
                                    </p:set>
                                    <p:anim calcmode="lin" valueType="num">
                                      <p:cBhvr additive="base">
                                        <p:cTn dur="500"/>
                                        <p:tgtEl>
                                          <p:spTgt spid="44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43"/>
                                        </p:tgtEl>
                                        <p:attrNameLst>
                                          <p:attrName>style.visibility</p:attrName>
                                        </p:attrNameLst>
                                      </p:cBhvr>
                                      <p:to>
                                        <p:strVal val="visible"/>
                                      </p:to>
                                    </p:set>
                                    <p:anim calcmode="lin" valueType="num">
                                      <p:cBhvr additive="base">
                                        <p:cTn dur="500"/>
                                        <p:tgtEl>
                                          <p:spTgt spid="44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4"/>
          <p:cNvSpPr txBox="1"/>
          <p:nvPr/>
        </p:nvSpPr>
        <p:spPr>
          <a:xfrm>
            <a:off x="0" y="1804987"/>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451" name="Google Shape;451;p44"/>
          <p:cNvSpPr txBox="1"/>
          <p:nvPr/>
        </p:nvSpPr>
        <p:spPr>
          <a:xfrm>
            <a:off x="-304800" y="0"/>
            <a:ext cx="9144000" cy="39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The Stratified Epithelial Tissue Type</a:t>
            </a:r>
            <a:endParaRPr/>
          </a:p>
        </p:txBody>
      </p:sp>
      <p:sp>
        <p:nvSpPr>
          <p:cNvPr id="452" name="Google Shape;452;p44"/>
          <p:cNvSpPr txBox="1"/>
          <p:nvPr/>
        </p:nvSpPr>
        <p:spPr>
          <a:xfrm>
            <a:off x="0" y="2109787"/>
            <a:ext cx="9144000" cy="26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Times New Roman"/>
              <a:buNone/>
            </a:pPr>
            <a:r>
              <a:rPr b="0" i="0" lang="en-US" sz="1100" u="none">
                <a:solidFill>
                  <a:schemeClr val="dk1"/>
                </a:solidFill>
                <a:latin typeface="Times New Roman"/>
                <a:ea typeface="Times New Roman"/>
                <a:cs typeface="Times New Roman"/>
                <a:sym typeface="Times New Roman"/>
              </a:rPr>
              <a:t> </a:t>
            </a:r>
            <a:endParaRPr/>
          </a:p>
        </p:txBody>
      </p:sp>
      <p:pic>
        <p:nvPicPr>
          <p:cNvPr descr="Satisfied(!) squamous epithelium - oh baby!" id="453" name="Google Shape;453;p44"/>
          <p:cNvPicPr preferRelativeResize="0"/>
          <p:nvPr/>
        </p:nvPicPr>
        <p:blipFill rotWithShape="1">
          <a:blip r:embed="rId3">
            <a:alphaModFix/>
          </a:blip>
          <a:srcRect b="0" l="0" r="0" t="0"/>
          <a:stretch/>
        </p:blipFill>
        <p:spPr>
          <a:xfrm>
            <a:off x="1905000" y="533400"/>
            <a:ext cx="4953000" cy="2438400"/>
          </a:xfrm>
          <a:prstGeom prst="rect">
            <a:avLst/>
          </a:prstGeom>
          <a:noFill/>
          <a:ln>
            <a:noFill/>
          </a:ln>
        </p:spPr>
      </p:pic>
      <p:pic>
        <p:nvPicPr>
          <p:cNvPr descr="pseudostratified columnar epithelium" id="454" name="Google Shape;454;p44"/>
          <p:cNvPicPr preferRelativeResize="0"/>
          <p:nvPr/>
        </p:nvPicPr>
        <p:blipFill rotWithShape="1">
          <a:blip r:embed="rId4">
            <a:alphaModFix/>
          </a:blip>
          <a:srcRect b="0" l="0" r="0" t="0"/>
          <a:stretch/>
        </p:blipFill>
        <p:spPr>
          <a:xfrm>
            <a:off x="1447800" y="4343400"/>
            <a:ext cx="6321425" cy="2239962"/>
          </a:xfrm>
          <a:prstGeom prst="rect">
            <a:avLst/>
          </a:prstGeom>
          <a:noFill/>
          <a:ln>
            <a:noFill/>
          </a:ln>
        </p:spPr>
      </p:pic>
      <p:sp>
        <p:nvSpPr>
          <p:cNvPr id="455" name="Google Shape;455;p44"/>
          <p:cNvSpPr txBox="1"/>
          <p:nvPr/>
        </p:nvSpPr>
        <p:spPr>
          <a:xfrm>
            <a:off x="0" y="3048000"/>
            <a:ext cx="9144000" cy="1736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It is called pseudostratified due to the differing heights of the cells and the nuclei within the cells, making the epithelium look as if it is multilayered (stratified). The prefix, "pseudo" means "fake" or "not real", so pseudostratified literally means, "not really multilayered."</a:t>
            </a:r>
            <a:r>
              <a:rPr b="0" i="0" lang="en-US" sz="2400" u="non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51"/>
                                        </p:tgtEl>
                                        <p:attrNameLst>
                                          <p:attrName>style.visibility</p:attrName>
                                        </p:attrNameLst>
                                      </p:cBhvr>
                                      <p:to>
                                        <p:strVal val="visible"/>
                                      </p:to>
                                    </p:set>
                                    <p:anim calcmode="lin" valueType="num">
                                      <p:cBhvr additive="base">
                                        <p:cTn dur="500"/>
                                        <p:tgtEl>
                                          <p:spTgt spid="45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53"/>
                                        </p:tgtEl>
                                        <p:attrNameLst>
                                          <p:attrName>style.visibility</p:attrName>
                                        </p:attrNameLst>
                                      </p:cBhvr>
                                      <p:to>
                                        <p:strVal val="visible"/>
                                      </p:to>
                                    </p:set>
                                    <p:anim calcmode="lin" valueType="num">
                                      <p:cBhvr additive="base">
                                        <p:cTn dur="500"/>
                                        <p:tgtEl>
                                          <p:spTgt spid="45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55"/>
                                        </p:tgtEl>
                                        <p:attrNameLst>
                                          <p:attrName>style.visibility</p:attrName>
                                        </p:attrNameLst>
                                      </p:cBhvr>
                                      <p:to>
                                        <p:strVal val="visible"/>
                                      </p:to>
                                    </p:set>
                                    <p:anim calcmode="lin" valueType="num">
                                      <p:cBhvr additive="base">
                                        <p:cTn dur="500"/>
                                        <p:tgtEl>
                                          <p:spTgt spid="45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54"/>
                                        </p:tgtEl>
                                        <p:attrNameLst>
                                          <p:attrName>style.visibility</p:attrName>
                                        </p:attrNameLst>
                                      </p:cBhvr>
                                      <p:to>
                                        <p:strVal val="visible"/>
                                      </p:to>
                                    </p:set>
                                    <p:anim calcmode="lin" valueType="num">
                                      <p:cBhvr additive="base">
                                        <p:cTn dur="500"/>
                                        <p:tgtEl>
                                          <p:spTgt spid="45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descr="Syringa palisade mesophyll" id="461" name="Google Shape;461;p45"/>
          <p:cNvPicPr preferRelativeResize="0"/>
          <p:nvPr/>
        </p:nvPicPr>
        <p:blipFill rotWithShape="1">
          <a:blip r:embed="rId3">
            <a:alphaModFix/>
          </a:blip>
          <a:srcRect b="0" l="0" r="0" t="0"/>
          <a:stretch/>
        </p:blipFill>
        <p:spPr>
          <a:xfrm>
            <a:off x="1281112" y="960437"/>
            <a:ext cx="6583362" cy="4937125"/>
          </a:xfrm>
          <a:prstGeom prst="rect">
            <a:avLst/>
          </a:prstGeom>
          <a:noFill/>
          <a:ln>
            <a:noFill/>
          </a:ln>
        </p:spPr>
      </p:pic>
      <p:sp>
        <p:nvSpPr>
          <p:cNvPr id="462" name="Google Shape;462;p45"/>
          <p:cNvSpPr txBox="1"/>
          <p:nvPr/>
        </p:nvSpPr>
        <p:spPr>
          <a:xfrm>
            <a:off x="1127125" y="269875"/>
            <a:ext cx="7556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Palisade mesophyll is a tissue made up of many similar cells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62"/>
                                        </p:tgtEl>
                                        <p:attrNameLst>
                                          <p:attrName>style.visibility</p:attrName>
                                        </p:attrNameLst>
                                      </p:cBhvr>
                                      <p:to>
                                        <p:strVal val="visible"/>
                                      </p:to>
                                    </p:set>
                                    <p:anim calcmode="lin" valueType="num">
                                      <p:cBhvr additive="base">
                                        <p:cTn dur="500"/>
                                        <p:tgtEl>
                                          <p:spTgt spid="46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61"/>
                                        </p:tgtEl>
                                        <p:attrNameLst>
                                          <p:attrName>style.visibility</p:attrName>
                                        </p:attrNameLst>
                                      </p:cBhvr>
                                      <p:to>
                                        <p:strVal val="visible"/>
                                      </p:to>
                                    </p:set>
                                    <p:anim calcmode="lin" valueType="num">
                                      <p:cBhvr additive="base">
                                        <p:cTn dur="500"/>
                                        <p:tgtEl>
                                          <p:spTgt spid="46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pic>
        <p:nvPicPr>
          <p:cNvPr descr="431,430LigustrumLeaf" id="468" name="Google Shape;468;p46"/>
          <p:cNvPicPr preferRelativeResize="0"/>
          <p:nvPr/>
        </p:nvPicPr>
        <p:blipFill rotWithShape="1">
          <a:blip r:embed="rId3">
            <a:alphaModFix/>
          </a:blip>
          <a:srcRect b="0" l="0" r="0" t="0"/>
          <a:stretch/>
        </p:blipFill>
        <p:spPr>
          <a:xfrm>
            <a:off x="1524000" y="0"/>
            <a:ext cx="6046787" cy="6880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68"/>
                                        </p:tgtEl>
                                        <p:attrNameLst>
                                          <p:attrName>style.visibility</p:attrName>
                                        </p:attrNameLst>
                                      </p:cBhvr>
                                      <p:to>
                                        <p:strVal val="visible"/>
                                      </p:to>
                                    </p:set>
                                    <p:anim calcmode="lin" valueType="num">
                                      <p:cBhvr additive="base">
                                        <p:cTn dur="500"/>
                                        <p:tgtEl>
                                          <p:spTgt spid="46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id="474" name="Google Shape;474;p47"/>
          <p:cNvPicPr preferRelativeResize="0"/>
          <p:nvPr/>
        </p:nvPicPr>
        <p:blipFill rotWithShape="1">
          <a:blip r:embed="rId3">
            <a:alphaModFix/>
          </a:blip>
          <a:srcRect b="0" l="0" r="0" t="0"/>
          <a:stretch/>
        </p:blipFill>
        <p:spPr>
          <a:xfrm>
            <a:off x="1046162" y="1851025"/>
            <a:ext cx="7051674" cy="31543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74"/>
                                        </p:tgtEl>
                                        <p:attrNameLst>
                                          <p:attrName>style.visibility</p:attrName>
                                        </p:attrNameLst>
                                      </p:cBhvr>
                                      <p:to>
                                        <p:strVal val="visible"/>
                                      </p:to>
                                    </p:set>
                                    <p:anim calcmode="lin" valueType="num">
                                      <p:cBhvr additive="base">
                                        <p:cTn dur="500"/>
                                        <p:tgtEl>
                                          <p:spTgt spid="47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grpSp>
        <p:nvGrpSpPr>
          <p:cNvPr id="480" name="Google Shape;480;p48"/>
          <p:cNvGrpSpPr/>
          <p:nvPr/>
        </p:nvGrpSpPr>
        <p:grpSpPr>
          <a:xfrm>
            <a:off x="609600" y="762000"/>
            <a:ext cx="7602777" cy="5441949"/>
            <a:chOff x="0" y="0"/>
            <a:chExt cx="3000" cy="3428"/>
          </a:xfrm>
        </p:grpSpPr>
        <p:sp>
          <p:nvSpPr>
            <p:cNvPr id="481" name="Google Shape;481;p48"/>
            <p:cNvSpPr txBox="1"/>
            <p:nvPr/>
          </p:nvSpPr>
          <p:spPr>
            <a:xfrm>
              <a:off x="0" y="0"/>
              <a:ext cx="3000" cy="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Parenchyma cells-</a:t>
              </a:r>
              <a:endParaRPr/>
            </a:p>
            <a:p>
              <a:pPr indent="0" lvl="0" marL="0" marR="0" rtl="0" algn="l">
                <a:lnSpc>
                  <a:spcPct val="100000"/>
                </a:lnSpc>
                <a:spcBef>
                  <a:spcPts val="0"/>
                </a:spcBef>
                <a:spcAft>
                  <a:spcPts val="0"/>
                </a:spcAft>
                <a:buClr>
                  <a:schemeClr val="dk1"/>
                </a:buClr>
                <a:buSzPts val="2000"/>
                <a:buFont typeface="Times New Roman"/>
                <a:buNone/>
              </a:pPr>
              <a:r>
                <a:t/>
              </a:r>
              <a:endParaRPr b="0" i="0" sz="2000" u="none">
                <a:solidFill>
                  <a:schemeClr val="dk1"/>
                </a:solidFill>
                <a:latin typeface="Times New Roman"/>
                <a:ea typeface="Times New Roman"/>
                <a:cs typeface="Times New Roman"/>
                <a:sym typeface="Times New Roman"/>
              </a:endParaRPr>
            </a:p>
            <a:p>
              <a:pPr indent="-127000" lvl="1" marL="457200" marR="0" rtl="0" algn="l">
                <a:lnSpc>
                  <a:spcPct val="100000"/>
                </a:lnSpc>
                <a:spcBef>
                  <a:spcPts val="0"/>
                </a:spcBef>
                <a:spcAft>
                  <a:spcPts val="0"/>
                </a:spcAft>
                <a:buClr>
                  <a:schemeClr val="dk1"/>
                </a:buClr>
                <a:buSzPts val="2000"/>
                <a:buFont typeface="Times New Roman"/>
                <a:buChar char="•"/>
              </a:pPr>
              <a:r>
                <a:rPr b="0" i="0" lang="en-US" sz="2000" u="none" cap="none" strike="noStrike">
                  <a:solidFill>
                    <a:schemeClr val="dk1"/>
                  </a:solidFill>
                  <a:latin typeface="Times New Roman"/>
                  <a:ea typeface="Times New Roman"/>
                  <a:cs typeface="Times New Roman"/>
                  <a:sym typeface="Times New Roman"/>
                </a:rPr>
                <a:t>most </a:t>
              </a:r>
              <a:r>
                <a:rPr b="1" i="0" lang="en-US" sz="2000" u="none" cap="none" strike="noStrike">
                  <a:solidFill>
                    <a:schemeClr val="dk1"/>
                  </a:solidFill>
                  <a:latin typeface="Times New Roman"/>
                  <a:ea typeface="Times New Roman"/>
                  <a:cs typeface="Times New Roman"/>
                  <a:sym typeface="Times New Roman"/>
                </a:rPr>
                <a:t>abundant </a:t>
              </a:r>
              <a:r>
                <a:rPr b="0" i="0" lang="en-US" sz="2000" u="none" cap="none" strike="noStrike">
                  <a:solidFill>
                    <a:schemeClr val="dk1"/>
                  </a:solidFill>
                  <a:latin typeface="Times New Roman"/>
                  <a:ea typeface="Times New Roman"/>
                  <a:cs typeface="Times New Roman"/>
                  <a:sym typeface="Times New Roman"/>
                </a:rPr>
                <a:t>cells in plants; </a:t>
              </a:r>
              <a:endParaRPr/>
            </a:p>
            <a:p>
              <a:pPr indent="-127000" lvl="1" marL="457200" marR="0" rtl="0" algn="l">
                <a:lnSpc>
                  <a:spcPct val="100000"/>
                </a:lnSpc>
                <a:spcBef>
                  <a:spcPts val="0"/>
                </a:spcBef>
                <a:spcAft>
                  <a:spcPts val="0"/>
                </a:spcAft>
                <a:buClr>
                  <a:schemeClr val="dk1"/>
                </a:buClr>
                <a:buSzPts val="2000"/>
                <a:buFont typeface="Times New Roman"/>
                <a:buChar char="•"/>
              </a:pPr>
              <a:r>
                <a:rPr b="1" i="0" lang="en-US" sz="2000" u="none" cap="none" strike="noStrike">
                  <a:solidFill>
                    <a:schemeClr val="dk1"/>
                  </a:solidFill>
                  <a:latin typeface="Times New Roman"/>
                  <a:ea typeface="Times New Roman"/>
                  <a:cs typeface="Times New Roman"/>
                  <a:sym typeface="Times New Roman"/>
                </a:rPr>
                <a:t>spherical</a:t>
              </a:r>
              <a:r>
                <a:rPr b="0" i="0" lang="en-US" sz="2000" u="none" cap="none" strike="noStrike">
                  <a:solidFill>
                    <a:schemeClr val="dk1"/>
                  </a:solidFill>
                  <a:latin typeface="Times New Roman"/>
                  <a:ea typeface="Times New Roman"/>
                  <a:cs typeface="Times New Roman"/>
                  <a:sym typeface="Times New Roman"/>
                </a:rPr>
                <a:t> cells which flatten at point of contact; </a:t>
              </a:r>
              <a:endParaRPr/>
            </a:p>
            <a:p>
              <a:pPr indent="-127000" lvl="1" marL="457200" marR="0" rtl="0" algn="l">
                <a:lnSpc>
                  <a:spcPct val="100000"/>
                </a:lnSpc>
                <a:spcBef>
                  <a:spcPts val="0"/>
                </a:spcBef>
                <a:spcAft>
                  <a:spcPts val="0"/>
                </a:spcAft>
                <a:buClr>
                  <a:schemeClr val="dk1"/>
                </a:buClr>
                <a:buSzPts val="2000"/>
                <a:buFont typeface="Times New Roman"/>
                <a:buChar char="•"/>
              </a:pPr>
              <a:r>
                <a:rPr b="1" i="0" lang="en-US" sz="2000" u="none" cap="none" strike="noStrike">
                  <a:solidFill>
                    <a:schemeClr val="dk1"/>
                  </a:solidFill>
                  <a:latin typeface="Times New Roman"/>
                  <a:ea typeface="Times New Roman"/>
                  <a:cs typeface="Times New Roman"/>
                  <a:sym typeface="Times New Roman"/>
                </a:rPr>
                <a:t>alive at maturity</a:t>
              </a:r>
              <a:r>
                <a:rPr b="0" i="0" lang="en-US" sz="2000" u="none" cap="none" strike="noStrike">
                  <a:solidFill>
                    <a:schemeClr val="dk1"/>
                  </a:solidFill>
                  <a:latin typeface="Times New Roman"/>
                  <a:ea typeface="Times New Roman"/>
                  <a:cs typeface="Times New Roman"/>
                  <a:sym typeface="Times New Roman"/>
                </a:rPr>
                <a:t>;</a:t>
              </a:r>
              <a:r>
                <a:rPr b="1" i="0" lang="en-US" sz="2000" u="none" cap="none" strike="noStrike">
                  <a:solidFill>
                    <a:schemeClr val="dk1"/>
                  </a:solidFill>
                  <a:latin typeface="Times New Roman"/>
                  <a:ea typeface="Times New Roman"/>
                  <a:cs typeface="Times New Roman"/>
                  <a:sym typeface="Times New Roman"/>
                </a:rPr>
                <a:t> pliable</a:t>
              </a:r>
              <a:r>
                <a:rPr b="0" i="0" lang="en-US" sz="2000" u="none" cap="none" strike="noStrike">
                  <a:solidFill>
                    <a:schemeClr val="dk1"/>
                  </a:solidFill>
                  <a:latin typeface="Times New Roman"/>
                  <a:ea typeface="Times New Roman"/>
                  <a:cs typeface="Times New Roman"/>
                  <a:sym typeface="Times New Roman"/>
                </a:rPr>
                <a:t>, primary cell walls; </a:t>
              </a:r>
              <a:endParaRPr/>
            </a:p>
            <a:p>
              <a:pPr indent="-127000" lvl="1" marL="457200" marR="0" rtl="0" algn="l">
                <a:lnSpc>
                  <a:spcPct val="100000"/>
                </a:lnSpc>
                <a:spcBef>
                  <a:spcPts val="0"/>
                </a:spcBef>
                <a:spcAft>
                  <a:spcPts val="0"/>
                </a:spcAft>
                <a:buClr>
                  <a:schemeClr val="dk1"/>
                </a:buClr>
                <a:buSzPts val="2000"/>
                <a:buFont typeface="Times New Roman"/>
                <a:buChar char="•"/>
              </a:pPr>
              <a:r>
                <a:rPr b="0" i="0" lang="en-US" sz="2000" u="none" cap="none" strike="noStrike">
                  <a:solidFill>
                    <a:schemeClr val="dk1"/>
                  </a:solidFill>
                  <a:latin typeface="Times New Roman"/>
                  <a:ea typeface="Times New Roman"/>
                  <a:cs typeface="Times New Roman"/>
                  <a:sym typeface="Times New Roman"/>
                </a:rPr>
                <a:t>large vacuoles for</a:t>
              </a:r>
              <a:r>
                <a:rPr b="1" i="0" lang="en-US" sz="2000" u="none" cap="none" strike="noStrike">
                  <a:solidFill>
                    <a:schemeClr val="dk1"/>
                  </a:solidFill>
                  <a:latin typeface="Times New Roman"/>
                  <a:ea typeface="Times New Roman"/>
                  <a:cs typeface="Times New Roman"/>
                  <a:sym typeface="Times New Roman"/>
                </a:rPr>
                <a:t> storage </a:t>
              </a:r>
              <a:r>
                <a:rPr b="0" i="0" lang="en-US" sz="2000" u="none" cap="none" strike="noStrike">
                  <a:solidFill>
                    <a:schemeClr val="dk1"/>
                  </a:solidFill>
                  <a:latin typeface="Times New Roman"/>
                  <a:ea typeface="Times New Roman"/>
                  <a:cs typeface="Times New Roman"/>
                  <a:sym typeface="Times New Roman"/>
                </a:rPr>
                <a:t>of starch, fats, and tannins (denature proteins); </a:t>
              </a:r>
              <a:endParaRPr/>
            </a:p>
            <a:p>
              <a:pPr indent="-127000" lvl="1" marL="457200" marR="0" rtl="0" algn="l">
                <a:lnSpc>
                  <a:spcPct val="100000"/>
                </a:lnSpc>
                <a:spcBef>
                  <a:spcPts val="0"/>
                </a:spcBef>
                <a:spcAft>
                  <a:spcPts val="0"/>
                </a:spcAft>
                <a:buClr>
                  <a:schemeClr val="dk1"/>
                </a:buClr>
                <a:buSzPts val="2000"/>
                <a:buFont typeface="Times New Roman"/>
                <a:buChar char="•"/>
              </a:pPr>
              <a:r>
                <a:rPr b="0" i="0" lang="en-US" sz="2000" u="none" cap="none" strike="noStrike">
                  <a:solidFill>
                    <a:schemeClr val="dk1"/>
                  </a:solidFill>
                  <a:latin typeface="Times New Roman"/>
                  <a:ea typeface="Times New Roman"/>
                  <a:cs typeface="Times New Roman"/>
                  <a:sym typeface="Times New Roman"/>
                </a:rPr>
                <a:t>primary</a:t>
              </a:r>
              <a:r>
                <a:rPr b="1" i="0" lang="en-US" sz="2000" u="none" cap="none" strike="noStrike">
                  <a:solidFill>
                    <a:schemeClr val="dk1"/>
                  </a:solidFill>
                  <a:latin typeface="Times New Roman"/>
                  <a:ea typeface="Times New Roman"/>
                  <a:cs typeface="Times New Roman"/>
                  <a:sym typeface="Times New Roman"/>
                </a:rPr>
                <a:t> sites of the metabolic functions </a:t>
              </a:r>
              <a:r>
                <a:rPr b="0" i="0" lang="en-US" sz="2000" u="none" cap="none" strike="noStrike">
                  <a:solidFill>
                    <a:schemeClr val="dk1"/>
                  </a:solidFill>
                  <a:latin typeface="Times New Roman"/>
                  <a:ea typeface="Times New Roman"/>
                  <a:cs typeface="Times New Roman"/>
                  <a:sym typeface="Times New Roman"/>
                </a:rPr>
                <a:t>such as photosynthesis, respiration, and protein synthesis;</a:t>
              </a:r>
              <a:r>
                <a:rPr b="0" i="0" lang="en-US" sz="1800" u="none" cap="none" strike="noStrike">
                  <a:solidFill>
                    <a:schemeClr val="dk1"/>
                  </a:solidFill>
                  <a:latin typeface="Times New Roman"/>
                  <a:ea typeface="Times New Roman"/>
                  <a:cs typeface="Times New Roman"/>
                  <a:sym typeface="Times New Roman"/>
                </a:rPr>
                <a:t> </a:t>
              </a:r>
              <a:endParaRPr/>
            </a:p>
            <a:p>
              <a:pPr indent="0" lvl="1" marL="457200" marR="0" rtl="0" algn="l">
                <a:lnSpc>
                  <a:spcPct val="100000"/>
                </a:lnSpc>
                <a:spcBef>
                  <a:spcPts val="0"/>
                </a:spcBef>
                <a:spcAft>
                  <a:spcPts val="0"/>
                </a:spcAft>
                <a:buClr>
                  <a:schemeClr val="dk1"/>
                </a:buClr>
                <a:buSzPts val="1800"/>
                <a:buFont typeface="Times New Roman"/>
                <a:buNone/>
              </a:pPr>
              <a:r>
                <a:t/>
              </a:r>
              <a:endParaRPr b="0" i="0" sz="1800" u="none" cap="none" strike="noStrike">
                <a:solidFill>
                  <a:schemeClr val="dk1"/>
                </a:solidFill>
                <a:latin typeface="Times New Roman"/>
                <a:ea typeface="Times New Roman"/>
                <a:cs typeface="Times New Roman"/>
                <a:sym typeface="Times New Roman"/>
              </a:endParaRPr>
            </a:p>
            <a:p>
              <a:pPr indent="0" lvl="1" marL="457200" marR="0" rtl="0" algn="l">
                <a:lnSpc>
                  <a:spcPct val="100000"/>
                </a:lnSpc>
                <a:spcBef>
                  <a:spcPts val="0"/>
                </a:spcBef>
                <a:spcAft>
                  <a:spcPts val="0"/>
                </a:spcAft>
                <a:buClr>
                  <a:schemeClr val="dk1"/>
                </a:buClr>
                <a:buSzPts val="1800"/>
                <a:buFont typeface="Times New Roman"/>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482" name="Google Shape;482;p48"/>
            <p:cNvSpPr txBox="1"/>
            <p:nvPr/>
          </p:nvSpPr>
          <p:spPr>
            <a:xfrm>
              <a:off x="0" y="1628"/>
              <a:ext cx="3000" cy="1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Specialized parenchyma:</a:t>
              </a:r>
              <a:endParaRPr/>
            </a:p>
            <a:p>
              <a:pPr indent="0" lvl="0" marL="0" marR="0" rtl="0" algn="l">
                <a:lnSpc>
                  <a:spcPct val="100000"/>
                </a:lnSpc>
                <a:spcBef>
                  <a:spcPts val="0"/>
                </a:spcBef>
                <a:spcAft>
                  <a:spcPts val="0"/>
                </a:spcAft>
                <a:buClr>
                  <a:schemeClr val="dk1"/>
                </a:buClr>
                <a:buSzPts val="2000"/>
                <a:buFont typeface="Times New Roman"/>
                <a:buNone/>
              </a:pPr>
              <a:r>
                <a:t/>
              </a:r>
              <a:endParaRPr b="0" i="0" sz="20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Chlorenchyma-</a:t>
              </a:r>
              <a:r>
                <a:rPr b="0" i="0" lang="en-US" sz="2000" u="none">
                  <a:solidFill>
                    <a:schemeClr val="dk1"/>
                  </a:solidFill>
                  <a:latin typeface="Times New Roman"/>
                  <a:ea typeface="Times New Roman"/>
                  <a:cs typeface="Times New Roman"/>
                  <a:sym typeface="Times New Roman"/>
                </a:rPr>
                <a:t> photosynthetic cells; have high density of chloroplasts </a:t>
              </a:r>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a:t>
              </a:r>
              <a:r>
                <a:rPr b="0" i="0" lang="en-US" sz="12200" u="none">
                  <a:solidFill>
                    <a:schemeClr val="dk1"/>
                  </a:solidFill>
                  <a:latin typeface="Times New Roman"/>
                  <a:ea typeface="Times New Roman"/>
                  <a:cs typeface="Times New Roman"/>
                  <a:sym typeface="Times New Roman"/>
                </a:rPr>
                <a:t> </a:t>
              </a:r>
              <a:r>
                <a:rPr b="0" i="0" lang="en-US" sz="2400" u="non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pic>
        <p:nvPicPr>
          <p:cNvPr id="483" name="Google Shape;483;p48"/>
          <p:cNvPicPr preferRelativeResize="0"/>
          <p:nvPr/>
        </p:nvPicPr>
        <p:blipFill rotWithShape="1">
          <a:blip r:embed="rId3">
            <a:alphaModFix/>
          </a:blip>
          <a:srcRect b="0" l="0" r="0" t="0"/>
          <a:stretch/>
        </p:blipFill>
        <p:spPr>
          <a:xfrm>
            <a:off x="2667000" y="4495800"/>
            <a:ext cx="2720975" cy="1943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83"/>
                                        </p:tgtEl>
                                        <p:attrNameLst>
                                          <p:attrName>style.visibility</p:attrName>
                                        </p:attrNameLst>
                                      </p:cBhvr>
                                      <p:to>
                                        <p:strVal val="visible"/>
                                      </p:to>
                                    </p:set>
                                    <p:anim calcmode="lin" valueType="num">
                                      <p:cBhvr additive="base">
                                        <p:cTn dur="500"/>
                                        <p:tgtEl>
                                          <p:spTgt spid="48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grpSp>
        <p:nvGrpSpPr>
          <p:cNvPr id="108" name="Google Shape;108;p16"/>
          <p:cNvGrpSpPr/>
          <p:nvPr/>
        </p:nvGrpSpPr>
        <p:grpSpPr>
          <a:xfrm>
            <a:off x="609600" y="984250"/>
            <a:ext cx="8143555" cy="4762500"/>
            <a:chOff x="0" y="0"/>
            <a:chExt cx="2700" cy="3000"/>
          </a:xfrm>
        </p:grpSpPr>
        <p:sp>
          <p:nvSpPr>
            <p:cNvPr id="109" name="Google Shape;109;p16"/>
            <p:cNvSpPr txBox="1"/>
            <p:nvPr/>
          </p:nvSpPr>
          <p:spPr>
            <a:xfrm>
              <a:off x="0" y="0"/>
              <a:ext cx="27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10" name="Google Shape;110;p16"/>
            <p:cNvSpPr txBox="1"/>
            <p:nvPr/>
          </p:nvSpPr>
          <p:spPr>
            <a:xfrm>
              <a:off x="0" y="0"/>
              <a:ext cx="2700" cy="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99"/>
                </a:buClr>
                <a:buSzPts val="2000"/>
                <a:buFont typeface="Arial"/>
                <a:buNone/>
              </a:pPr>
              <a:r>
                <a:rPr b="1" i="0" lang="en-US" sz="2000" u="none">
                  <a:solidFill>
                    <a:srgbClr val="000099"/>
                  </a:solidFill>
                  <a:latin typeface="Arial"/>
                  <a:ea typeface="Arial"/>
                  <a:cs typeface="Arial"/>
                  <a:sym typeface="Arial"/>
                </a:rPr>
                <a:t>Cytosol </a:t>
              </a:r>
              <a:endParaRPr/>
            </a:p>
            <a:p>
              <a:pPr indent="0" lvl="0" marL="0" marR="0" rtl="0" algn="l">
                <a:lnSpc>
                  <a:spcPct val="100000"/>
                </a:lnSpc>
                <a:spcBef>
                  <a:spcPts val="0"/>
                </a:spcBef>
                <a:spcAft>
                  <a:spcPts val="0"/>
                </a:spcAft>
                <a:buClr>
                  <a:schemeClr val="dk1"/>
                </a:buClr>
                <a:buSzPts val="2000"/>
                <a:buFont typeface="Times New Roman"/>
                <a:buNone/>
              </a:pPr>
              <a:r>
                <a:t/>
              </a:r>
              <a:endParaRPr b="1" i="0" sz="2000" u="none">
                <a:solidFill>
                  <a:srgbClr val="000099"/>
                </a:solidFill>
                <a:latin typeface="Arial"/>
                <a:ea typeface="Arial"/>
                <a:cs typeface="Arial"/>
                <a:sym typeface="Arial"/>
              </a:endParaRPr>
            </a:p>
            <a:p>
              <a:pPr indent="0" lvl="0" marL="0" marR="0" rtl="0" algn="l">
                <a:lnSpc>
                  <a:spcPct val="100000"/>
                </a:lnSpc>
                <a:spcBef>
                  <a:spcPts val="0"/>
                </a:spcBef>
                <a:spcAft>
                  <a:spcPts val="0"/>
                </a:spcAft>
                <a:buClr>
                  <a:srgbClr val="800080"/>
                </a:buClr>
                <a:buSzPts val="2000"/>
                <a:buFont typeface="Verdana"/>
                <a:buNone/>
              </a:pPr>
              <a:r>
                <a:rPr b="1" i="0" lang="en-US" sz="2000" u="none">
                  <a:solidFill>
                    <a:srgbClr val="800080"/>
                  </a:solidFill>
                  <a:latin typeface="Verdana"/>
                  <a:ea typeface="Verdana"/>
                  <a:cs typeface="Verdana"/>
                  <a:sym typeface="Verdana"/>
                </a:rPr>
                <a:t>Cytoplasm</a:t>
              </a:r>
              <a:r>
                <a:rPr b="0" i="0" lang="en-US" sz="2000" u="none">
                  <a:solidFill>
                    <a:srgbClr val="000000"/>
                  </a:solidFill>
                  <a:latin typeface="Verdana"/>
                  <a:ea typeface="Verdana"/>
                  <a:cs typeface="Verdana"/>
                  <a:sym typeface="Verdana"/>
                </a:rPr>
                <a:t> refers to the jelly-like material with organelles in it.</a:t>
              </a:r>
              <a:r>
                <a:rPr b="0" i="0" lang="en-US" sz="1200" u="none">
                  <a:solidFill>
                    <a:srgbClr val="000000"/>
                  </a:solidFill>
                  <a:latin typeface="Verdana"/>
                  <a:ea typeface="Verdana"/>
                  <a:cs typeface="Verdana"/>
                  <a:sym typeface="Verdana"/>
                </a:rPr>
                <a:t> </a:t>
              </a:r>
              <a:br>
                <a:rPr b="0" i="0" lang="en-US" sz="1200" u="none">
                  <a:solidFill>
                    <a:srgbClr val="000000"/>
                  </a:solidFill>
                  <a:latin typeface="Verdana"/>
                  <a:ea typeface="Verdana"/>
                  <a:cs typeface="Verdana"/>
                  <a:sym typeface="Verdana"/>
                </a:rPr>
              </a:br>
              <a:br>
                <a:rPr b="0" i="0" lang="en-US" sz="1200" u="none">
                  <a:solidFill>
                    <a:srgbClr val="000000"/>
                  </a:solidFill>
                  <a:latin typeface="Verdana"/>
                  <a:ea typeface="Verdana"/>
                  <a:cs typeface="Verdana"/>
                  <a:sym typeface="Verdana"/>
                </a:rPr>
              </a:br>
              <a:r>
                <a:rPr b="0" i="0" lang="en-US" sz="2000" u="none">
                  <a:solidFill>
                    <a:srgbClr val="000000"/>
                  </a:solidFill>
                  <a:latin typeface="Verdana"/>
                  <a:ea typeface="Verdana"/>
                  <a:cs typeface="Verdana"/>
                  <a:sym typeface="Verdana"/>
                </a:rPr>
                <a:t>If the organelles were removed, the soluble part that would be left is called the</a:t>
              </a:r>
              <a:r>
                <a:rPr b="0" i="0" lang="en-US" sz="2000" u="none">
                  <a:solidFill>
                    <a:srgbClr val="800080"/>
                  </a:solidFill>
                  <a:latin typeface="Verdana"/>
                  <a:ea typeface="Verdana"/>
                  <a:cs typeface="Verdana"/>
                  <a:sym typeface="Verdana"/>
                </a:rPr>
                <a:t> </a:t>
              </a:r>
              <a:r>
                <a:rPr b="1" i="0" lang="en-US" sz="2000" u="none">
                  <a:solidFill>
                    <a:srgbClr val="800080"/>
                  </a:solidFill>
                  <a:latin typeface="Verdana"/>
                  <a:ea typeface="Verdana"/>
                  <a:cs typeface="Verdana"/>
                  <a:sym typeface="Verdana"/>
                </a:rPr>
                <a:t>cytosol</a:t>
              </a:r>
              <a:r>
                <a:rPr b="0" i="0" lang="en-US" sz="2000" u="none">
                  <a:solidFill>
                    <a:srgbClr val="800080"/>
                  </a:solidFill>
                  <a:latin typeface="Verdana"/>
                  <a:ea typeface="Verdana"/>
                  <a:cs typeface="Verdana"/>
                  <a:sym typeface="Verdana"/>
                </a:rPr>
                <a:t>.</a:t>
              </a:r>
              <a:r>
                <a:rPr b="0" i="0" lang="en-US" sz="2000" u="none">
                  <a:solidFill>
                    <a:srgbClr val="000000"/>
                  </a:solidFill>
                  <a:latin typeface="Verdana"/>
                  <a:ea typeface="Verdana"/>
                  <a:cs typeface="Verdana"/>
                  <a:sym typeface="Verdana"/>
                </a:rPr>
                <a:t> It consists mainly of water with dissolved substances such as amino acids in it</a:t>
              </a:r>
              <a:r>
                <a:rPr b="0" i="0" lang="en-US" sz="1200" u="none">
                  <a:solidFill>
                    <a:srgbClr val="000000"/>
                  </a:solidFill>
                  <a:latin typeface="Verdana"/>
                  <a:ea typeface="Verdana"/>
                  <a:cs typeface="Verdana"/>
                  <a:sym typeface="Verdana"/>
                </a:rPr>
                <a:t>.</a:t>
              </a:r>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200"/>
                <a:buFont typeface="Times New Roman"/>
                <a:buNone/>
              </a:pPr>
              <a:r>
                <a:t/>
              </a:r>
              <a:endParaRPr b="0" i="0" sz="1200" u="non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200"/>
                <a:buFont typeface="Verdana"/>
                <a:buNone/>
              </a:pPr>
              <a:r>
                <a:rPr b="0" i="0" lang="en-US" sz="1200" u="none">
                  <a:solidFill>
                    <a:srgbClr val="000000"/>
                  </a:solidFill>
                  <a:latin typeface="Verdana"/>
                  <a:ea typeface="Verdana"/>
                  <a:cs typeface="Verdana"/>
                  <a:sym typeface="Verdana"/>
                </a:rPr>
                <a:t> </a:t>
              </a:r>
              <a:br>
                <a:rPr b="0" i="0" lang="en-US" sz="1200" u="none">
                  <a:solidFill>
                    <a:srgbClr val="000000"/>
                  </a:solidFill>
                  <a:latin typeface="Verdana"/>
                  <a:ea typeface="Verdana"/>
                  <a:cs typeface="Verdana"/>
                  <a:sym typeface="Verdana"/>
                </a:rPr>
              </a:br>
              <a:br>
                <a:rPr b="0" i="0" lang="en-US" sz="1200" u="none">
                  <a:solidFill>
                    <a:srgbClr val="000000"/>
                  </a:solidFill>
                  <a:latin typeface="Verdana"/>
                  <a:ea typeface="Verdana"/>
                  <a:cs typeface="Verdana"/>
                  <a:sym typeface="Verdana"/>
                </a:rPr>
              </a:br>
              <a:endParaRPr/>
            </a:p>
          </p:txBody>
        </p:sp>
      </p:grpSp>
      <p:pic>
        <p:nvPicPr>
          <p:cNvPr descr="vacule image with water and other materials inside" id="111" name="Google Shape;111;p16"/>
          <p:cNvPicPr preferRelativeResize="0"/>
          <p:nvPr/>
        </p:nvPicPr>
        <p:blipFill rotWithShape="1">
          <a:blip r:embed="rId3">
            <a:alphaModFix/>
          </a:blip>
          <a:srcRect b="0" l="0" r="0" t="0"/>
          <a:stretch/>
        </p:blipFill>
        <p:spPr>
          <a:xfrm>
            <a:off x="2362200" y="3581400"/>
            <a:ext cx="2803525" cy="24653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500"/>
                                        <p:tgtEl>
                                          <p:spTgt spid="11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nvSpPr>
        <p:spPr>
          <a:xfrm>
            <a:off x="47625" y="2536825"/>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descr="Nucleus" id="118" name="Google Shape;118;p17"/>
          <p:cNvPicPr preferRelativeResize="0"/>
          <p:nvPr/>
        </p:nvPicPr>
        <p:blipFill rotWithShape="1">
          <a:blip r:embed="rId3">
            <a:alphaModFix/>
          </a:blip>
          <a:srcRect b="0" l="0" r="0" t="0"/>
          <a:stretch/>
        </p:blipFill>
        <p:spPr>
          <a:xfrm>
            <a:off x="2743200" y="304800"/>
            <a:ext cx="3276600" cy="2127250"/>
          </a:xfrm>
          <a:prstGeom prst="rect">
            <a:avLst/>
          </a:prstGeom>
          <a:noFill/>
          <a:ln>
            <a:noFill/>
          </a:ln>
        </p:spPr>
      </p:pic>
      <p:sp>
        <p:nvSpPr>
          <p:cNvPr id="119" name="Google Shape;119;p17"/>
          <p:cNvSpPr txBox="1"/>
          <p:nvPr/>
        </p:nvSpPr>
        <p:spPr>
          <a:xfrm>
            <a:off x="0" y="1511300"/>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120" name="Google Shape;120;p17"/>
          <p:cNvGrpSpPr/>
          <p:nvPr/>
        </p:nvGrpSpPr>
        <p:grpSpPr>
          <a:xfrm>
            <a:off x="0" y="2743200"/>
            <a:ext cx="9048750" cy="3810000"/>
            <a:chOff x="0" y="0"/>
            <a:chExt cx="5700" cy="2400"/>
          </a:xfrm>
        </p:grpSpPr>
        <p:sp>
          <p:nvSpPr>
            <p:cNvPr id="121" name="Google Shape;121;p17"/>
            <p:cNvSpPr txBox="1"/>
            <p:nvPr/>
          </p:nvSpPr>
          <p:spPr>
            <a:xfrm>
              <a:off x="0" y="0"/>
              <a:ext cx="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22" name="Google Shape;122;p17"/>
            <p:cNvSpPr txBox="1"/>
            <p:nvPr/>
          </p:nvSpPr>
          <p:spPr>
            <a:xfrm>
              <a:off x="0" y="0"/>
              <a:ext cx="5700" cy="2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Nucleus</a:t>
              </a:r>
              <a:r>
                <a:rPr b="0" i="0" lang="en-US" sz="2400" u="none">
                  <a:solidFill>
                    <a:schemeClr val="dk1"/>
                  </a:solidFill>
                  <a:latin typeface="Times New Roman"/>
                  <a:ea typeface="Times New Roman"/>
                  <a:cs typeface="Times New Roman"/>
                  <a:sym typeface="Times New Roman"/>
                </a:rPr>
                <a:t>- The nucleus is the control center of the cell. It is the largest organelle in the cell and it contains the DNA of the cell. The DNA of all cells is made up of chromosomes.</a:t>
              </a:r>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DNA (Deoxyribonucleic Acid) contains all the information for cells to live, perform their functions and reproduce. </a:t>
              </a:r>
              <a:endParaRPr/>
            </a:p>
            <a:p>
              <a:pPr indent="0" lvl="0" marL="0" marR="0" rtl="0" algn="l">
                <a:lnSpc>
                  <a:spcPct val="100000"/>
                </a:lnSpc>
                <a:spcBef>
                  <a:spcPts val="0"/>
                </a:spcBef>
                <a:spcAft>
                  <a:spcPts val="0"/>
                </a:spcAft>
                <a:buClr>
                  <a:schemeClr val="dk1"/>
                </a:buClr>
                <a:buSzPts val="2400"/>
                <a:buFont typeface="Times New Roman"/>
                <a:buNone/>
              </a:pPr>
              <a:r>
                <a:t/>
              </a:r>
              <a:endParaRPr b="0" i="0" sz="24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Inside the nucleus is another organelle called the </a:t>
              </a:r>
              <a:r>
                <a:rPr b="0" i="1" lang="en-US" sz="2400" u="none">
                  <a:solidFill>
                    <a:schemeClr val="dk1"/>
                  </a:solidFill>
                  <a:latin typeface="Times New Roman"/>
                  <a:ea typeface="Times New Roman"/>
                  <a:cs typeface="Times New Roman"/>
                  <a:sym typeface="Times New Roman"/>
                </a:rPr>
                <a:t>nucleolus</a:t>
              </a:r>
              <a:r>
                <a:rPr b="0" i="0" lang="en-US" sz="2400" u="none">
                  <a:solidFill>
                    <a:schemeClr val="dk1"/>
                  </a:solidFill>
                  <a:latin typeface="Times New Roman"/>
                  <a:ea typeface="Times New Roman"/>
                  <a:cs typeface="Times New Roman"/>
                  <a:sym typeface="Times New Roman"/>
                </a:rPr>
                <a:t>. The nucleolus is responsible for making ribosomes.</a:t>
              </a:r>
              <a:endParaRPr/>
            </a:p>
            <a:p>
              <a:pPr indent="0" lvl="0" marL="0" marR="0" rtl="0" algn="l">
                <a:lnSpc>
                  <a:spcPct val="100000"/>
                </a:lnSpc>
                <a:spcBef>
                  <a:spcPts val="0"/>
                </a:spcBef>
                <a:spcAft>
                  <a:spcPts val="0"/>
                </a:spcAft>
                <a:buClr>
                  <a:schemeClr val="dk1"/>
                </a:buClr>
                <a:buSzPts val="2400"/>
                <a:buFont typeface="Times New Roman"/>
                <a:buNone/>
              </a:pPr>
              <a:r>
                <a:t/>
              </a:r>
              <a:endParaRPr b="0" i="0" sz="24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The circles on the surface of the nucleus are the nuclear pores. These are where ribosomes, and other materials move in and out of the cell.</a:t>
              </a:r>
              <a:endParaRPr/>
            </a:p>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500"/>
                                        <p:tgtEl>
                                          <p:spTgt spid="11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8"/>
          <p:cNvSpPr txBox="1"/>
          <p:nvPr/>
        </p:nvSpPr>
        <p:spPr>
          <a:xfrm>
            <a:off x="304800" y="193675"/>
            <a:ext cx="8839200" cy="447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Mitochondria</a:t>
            </a:r>
            <a:endParaRPr/>
          </a:p>
          <a:p>
            <a:pPr indent="0" lvl="0" marL="0" marR="0" rtl="0" algn="ctr">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Mitochondria are membrane-enclosed </a:t>
            </a:r>
            <a:r>
              <a:rPr b="0" i="0" lang="en-US" sz="2400" u="sng">
                <a:solidFill>
                  <a:schemeClr val="hlink"/>
                </a:solidFill>
                <a:latin typeface="Times New Roman"/>
                <a:ea typeface="Times New Roman"/>
                <a:cs typeface="Times New Roman"/>
                <a:sym typeface="Times New Roman"/>
                <a:hlinkClick r:id="rId3"/>
              </a:rPr>
              <a:t>organelles</a:t>
            </a:r>
            <a:r>
              <a:rPr b="0" i="0" lang="en-US" sz="2400" u="none">
                <a:solidFill>
                  <a:schemeClr val="dk1"/>
                </a:solidFill>
                <a:latin typeface="Times New Roman"/>
                <a:ea typeface="Times New Roman"/>
                <a:cs typeface="Times New Roman"/>
                <a:sym typeface="Times New Roman"/>
              </a:rPr>
              <a:t> distributed through the cytosol of most eukaryotic cells. Their main function is the conversion of the potential energy of food molecules into ATP.</a:t>
            </a:r>
            <a:endParaRPr/>
          </a:p>
          <a:p>
            <a:pPr indent="0" lvl="0" marL="0" marR="0" rtl="0" algn="ctr">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Every type of cell has a different amount of mitochondria.. There are more mitochondria in cells that have to perform lots of work, for example- your leg muscle cells, heart muscle cells etc. Other cells need less energy to do their work and have less mitochondria.</a:t>
            </a:r>
            <a:endParaRPr/>
          </a:p>
          <a:p>
            <a:pPr indent="0" lvl="0" marL="0" marR="0" rtl="0" algn="ctr">
              <a:lnSpc>
                <a:spcPct val="100000"/>
              </a:lnSpc>
              <a:spcBef>
                <a:spcPts val="0"/>
              </a:spcBef>
              <a:spcAft>
                <a:spcPts val="0"/>
              </a:spcAft>
              <a:buClr>
                <a:schemeClr val="dk1"/>
              </a:buClr>
              <a:buSzPts val="2400"/>
              <a:buFont typeface="Times New Roman"/>
              <a:buNone/>
            </a:pPr>
            <a:r>
              <a:t/>
            </a:r>
            <a:endParaRPr b="1" i="0" sz="2400" u="none">
              <a:solidFill>
                <a:schemeClr val="dk1"/>
              </a:solidFill>
              <a:effectLst>
                <a:outerShdw blurRad="38100" algn="tl" dir="2700000" dist="38100">
                  <a:srgbClr val="C0C0C0"/>
                </a:outerShdw>
              </a:effectLst>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effectLst>
                  <a:outerShdw blurRad="38100" algn="tl" dir="2700000" dist="38100">
                    <a:srgbClr val="C0C0C0"/>
                  </a:outerShdw>
                </a:effectLst>
                <a:latin typeface="Times New Roman"/>
                <a:ea typeface="Times New Roman"/>
                <a:cs typeface="Times New Roman"/>
                <a:sym typeface="Times New Roman"/>
              </a:rPr>
              <a:t> </a:t>
            </a:r>
            <a:endParaRPr b="0" i="0" sz="24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descr="Mitochondrion" id="129" name="Google Shape;129;p18"/>
          <p:cNvPicPr preferRelativeResize="0"/>
          <p:nvPr/>
        </p:nvPicPr>
        <p:blipFill rotWithShape="1">
          <a:blip r:embed="rId4">
            <a:alphaModFix/>
          </a:blip>
          <a:srcRect b="0" l="0" r="0" t="0"/>
          <a:stretch/>
        </p:blipFill>
        <p:spPr>
          <a:xfrm>
            <a:off x="3124200" y="3886200"/>
            <a:ext cx="2798762" cy="2971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500"/>
                                        <p:tgtEl>
                                          <p:spTgt spid="12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500"/>
                                        <p:tgtEl>
                                          <p:spTgt spid="12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nvSpPr>
        <p:spPr>
          <a:xfrm>
            <a:off x="536575" y="411162"/>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36" name="Google Shape;136;p19"/>
          <p:cNvSpPr txBox="1"/>
          <p:nvPr/>
        </p:nvSpPr>
        <p:spPr>
          <a:xfrm>
            <a:off x="-614362" y="1949450"/>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37" name="Google Shape;137;p19"/>
          <p:cNvSpPr txBox="1"/>
          <p:nvPr/>
        </p:nvSpPr>
        <p:spPr>
          <a:xfrm>
            <a:off x="0" y="2105025"/>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138" name="Google Shape;138;p19"/>
          <p:cNvGrpSpPr/>
          <p:nvPr/>
        </p:nvGrpSpPr>
        <p:grpSpPr>
          <a:xfrm>
            <a:off x="0" y="2105025"/>
            <a:ext cx="9048750" cy="1571625"/>
            <a:chOff x="0" y="0"/>
            <a:chExt cx="5700" cy="990"/>
          </a:xfrm>
        </p:grpSpPr>
        <p:sp>
          <p:nvSpPr>
            <p:cNvPr id="139" name="Google Shape;139;p19"/>
            <p:cNvSpPr txBox="1"/>
            <p:nvPr/>
          </p:nvSpPr>
          <p:spPr>
            <a:xfrm>
              <a:off x="0" y="0"/>
              <a:ext cx="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40" name="Google Shape;140;p19"/>
            <p:cNvSpPr txBox="1"/>
            <p:nvPr/>
          </p:nvSpPr>
          <p:spPr>
            <a:xfrm>
              <a:off x="0" y="690"/>
              <a:ext cx="5700" cy="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sp>
        <p:nvSpPr>
          <p:cNvPr id="141" name="Google Shape;141;p19"/>
          <p:cNvSpPr txBox="1"/>
          <p:nvPr/>
        </p:nvSpPr>
        <p:spPr>
          <a:xfrm>
            <a:off x="533400" y="3200400"/>
            <a:ext cx="8305800" cy="3902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effectLst>
                  <a:outerShdw blurRad="38100" algn="tl" dir="2700000" dist="38100">
                    <a:srgbClr val="C0C0C0"/>
                  </a:outerShdw>
                </a:effectLst>
                <a:latin typeface="Times New Roman"/>
                <a:ea typeface="Times New Roman"/>
                <a:cs typeface="Times New Roman"/>
                <a:sym typeface="Times New Roman"/>
              </a:rPr>
              <a:t>Mitochondria have:</a:t>
            </a:r>
            <a:r>
              <a:rPr b="0" i="0" lang="en-US" sz="2000" u="non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100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an </a:t>
            </a:r>
            <a:r>
              <a:rPr b="1" i="0" lang="en-US" sz="2000" u="none">
                <a:solidFill>
                  <a:schemeClr val="dk1"/>
                </a:solidFill>
                <a:latin typeface="Times New Roman"/>
                <a:ea typeface="Times New Roman"/>
                <a:cs typeface="Times New Roman"/>
                <a:sym typeface="Times New Roman"/>
              </a:rPr>
              <a:t>outer membrane</a:t>
            </a:r>
            <a:r>
              <a:rPr b="0" i="0" lang="en-US" sz="2000" u="none">
                <a:solidFill>
                  <a:schemeClr val="dk1"/>
                </a:solidFill>
                <a:latin typeface="Times New Roman"/>
                <a:ea typeface="Times New Roman"/>
                <a:cs typeface="Times New Roman"/>
                <a:sym typeface="Times New Roman"/>
              </a:rPr>
              <a:t> that encloses the entire structure </a:t>
            </a:r>
            <a:endParaRPr/>
          </a:p>
          <a:p>
            <a:pPr indent="-127000" lvl="1" marL="457200" marR="0" rtl="0" algn="l">
              <a:lnSpc>
                <a:spcPct val="100000"/>
              </a:lnSpc>
              <a:spcBef>
                <a:spcPts val="1000"/>
              </a:spcBef>
              <a:spcAft>
                <a:spcPts val="0"/>
              </a:spcAft>
              <a:buClr>
                <a:schemeClr val="dk1"/>
              </a:buClr>
              <a:buSzPts val="2000"/>
              <a:buFont typeface="Times New Roman"/>
              <a:buChar char="•"/>
            </a:pPr>
            <a:r>
              <a:rPr b="0" i="0" lang="en-US" sz="2000" u="none" cap="none" strike="noStrike">
                <a:solidFill>
                  <a:schemeClr val="dk1"/>
                </a:solidFill>
                <a:latin typeface="Times New Roman"/>
                <a:ea typeface="Times New Roman"/>
                <a:cs typeface="Times New Roman"/>
                <a:sym typeface="Times New Roman"/>
              </a:rPr>
              <a:t>an </a:t>
            </a:r>
            <a:r>
              <a:rPr b="1" i="0" lang="en-US" sz="2000" u="none" cap="none" strike="noStrike">
                <a:solidFill>
                  <a:schemeClr val="dk1"/>
                </a:solidFill>
                <a:latin typeface="Times New Roman"/>
                <a:ea typeface="Times New Roman"/>
                <a:cs typeface="Times New Roman"/>
                <a:sym typeface="Times New Roman"/>
              </a:rPr>
              <a:t>inner membrane</a:t>
            </a:r>
            <a:r>
              <a:rPr b="0" i="0" lang="en-US" sz="2000" u="none" cap="none" strike="noStrike">
                <a:solidFill>
                  <a:schemeClr val="dk1"/>
                </a:solidFill>
                <a:latin typeface="Times New Roman"/>
                <a:ea typeface="Times New Roman"/>
                <a:cs typeface="Times New Roman"/>
                <a:sym typeface="Times New Roman"/>
              </a:rPr>
              <a:t> that encloses a fluid-filled </a:t>
            </a:r>
            <a:r>
              <a:rPr b="1" i="0" lang="en-US" sz="2000" u="none" cap="none" strike="noStrike">
                <a:solidFill>
                  <a:schemeClr val="dk1"/>
                </a:solidFill>
                <a:latin typeface="Times New Roman"/>
                <a:ea typeface="Times New Roman"/>
                <a:cs typeface="Times New Roman"/>
                <a:sym typeface="Times New Roman"/>
              </a:rPr>
              <a:t>matrix</a:t>
            </a:r>
            <a:r>
              <a:rPr b="0" i="0" lang="en-US" sz="2000" u="none" cap="none" strike="noStrike">
                <a:solidFill>
                  <a:schemeClr val="dk1"/>
                </a:solidFill>
                <a:latin typeface="Times New Roman"/>
                <a:ea typeface="Times New Roman"/>
                <a:cs typeface="Times New Roman"/>
                <a:sym typeface="Times New Roman"/>
              </a:rPr>
              <a:t> </a:t>
            </a:r>
            <a:endParaRPr/>
          </a:p>
          <a:p>
            <a:pPr indent="0" lvl="1" marL="457200" marR="0" rtl="0" algn="l">
              <a:lnSpc>
                <a:spcPct val="100000"/>
              </a:lnSpc>
              <a:spcBef>
                <a:spcPts val="1000"/>
              </a:spcBef>
              <a:spcAft>
                <a:spcPts val="0"/>
              </a:spcAft>
              <a:buClr>
                <a:schemeClr val="dk1"/>
              </a:buClr>
              <a:buSzPts val="2000"/>
              <a:buFont typeface="Times New Roman"/>
              <a:buNone/>
            </a:pPr>
            <a:r>
              <a:t/>
            </a:r>
            <a:endParaRPr b="0" i="0" sz="2000" u="none" cap="none" strike="noStrike">
              <a:solidFill>
                <a:schemeClr val="dk1"/>
              </a:solidFill>
              <a:latin typeface="Times New Roman"/>
              <a:ea typeface="Times New Roman"/>
              <a:cs typeface="Times New Roman"/>
              <a:sym typeface="Times New Roman"/>
            </a:endParaRPr>
          </a:p>
          <a:p>
            <a:pPr indent="-127000" lvl="1" marL="457200" marR="0" rtl="0" algn="l">
              <a:lnSpc>
                <a:spcPct val="100000"/>
              </a:lnSpc>
              <a:spcBef>
                <a:spcPts val="1000"/>
              </a:spcBef>
              <a:spcAft>
                <a:spcPts val="0"/>
              </a:spcAft>
              <a:buClr>
                <a:schemeClr val="dk1"/>
              </a:buClr>
              <a:buSzPts val="2000"/>
              <a:buFont typeface="Times New Roman"/>
              <a:buChar char="•"/>
            </a:pPr>
            <a:r>
              <a:rPr b="0" i="0" lang="en-US" sz="2000" u="none" cap="none" strike="noStrike">
                <a:solidFill>
                  <a:schemeClr val="dk1"/>
                </a:solidFill>
                <a:latin typeface="Times New Roman"/>
                <a:ea typeface="Times New Roman"/>
                <a:cs typeface="Times New Roman"/>
                <a:sym typeface="Times New Roman"/>
              </a:rPr>
              <a:t>between the two is the </a:t>
            </a:r>
            <a:r>
              <a:rPr b="1" i="0" lang="en-US" sz="2000" u="none" cap="none" strike="noStrike">
                <a:solidFill>
                  <a:schemeClr val="dk1"/>
                </a:solidFill>
                <a:latin typeface="Times New Roman"/>
                <a:ea typeface="Times New Roman"/>
                <a:cs typeface="Times New Roman"/>
                <a:sym typeface="Times New Roman"/>
              </a:rPr>
              <a:t>intermembrane space</a:t>
            </a:r>
            <a:r>
              <a:rPr b="0" i="0" lang="en-US" sz="2000" u="none" cap="none" strike="noStrike">
                <a:solidFill>
                  <a:schemeClr val="dk1"/>
                </a:solidFill>
                <a:latin typeface="Times New Roman"/>
                <a:ea typeface="Times New Roman"/>
                <a:cs typeface="Times New Roman"/>
                <a:sym typeface="Times New Roman"/>
              </a:rPr>
              <a:t> </a:t>
            </a:r>
            <a:endParaRPr/>
          </a:p>
          <a:p>
            <a:pPr indent="0" lvl="1" marL="457200" marR="0" rtl="0" algn="l">
              <a:lnSpc>
                <a:spcPct val="100000"/>
              </a:lnSpc>
              <a:spcBef>
                <a:spcPts val="1000"/>
              </a:spcBef>
              <a:spcAft>
                <a:spcPts val="0"/>
              </a:spcAft>
              <a:buClr>
                <a:schemeClr val="dk1"/>
              </a:buClr>
              <a:buSzPts val="2000"/>
              <a:buFont typeface="Times New Roman"/>
              <a:buNone/>
            </a:pPr>
            <a:r>
              <a:t/>
            </a:r>
            <a:endParaRPr b="0" i="0" sz="2000" u="none" cap="none" strike="noStrike">
              <a:solidFill>
                <a:schemeClr val="dk1"/>
              </a:solidFill>
              <a:latin typeface="Times New Roman"/>
              <a:ea typeface="Times New Roman"/>
              <a:cs typeface="Times New Roman"/>
              <a:sym typeface="Times New Roman"/>
            </a:endParaRPr>
          </a:p>
          <a:p>
            <a:pPr indent="-127000" lvl="1" marL="457200" marR="0" rtl="0" algn="l">
              <a:lnSpc>
                <a:spcPct val="100000"/>
              </a:lnSpc>
              <a:spcBef>
                <a:spcPts val="1000"/>
              </a:spcBef>
              <a:spcAft>
                <a:spcPts val="0"/>
              </a:spcAft>
              <a:buClr>
                <a:schemeClr val="dk1"/>
              </a:buClr>
              <a:buSzPts val="2000"/>
              <a:buFont typeface="Times New Roman"/>
              <a:buChar char="•"/>
            </a:pPr>
            <a:r>
              <a:rPr b="0" i="0" lang="en-US" sz="2000" u="none" cap="none" strike="noStrike">
                <a:solidFill>
                  <a:schemeClr val="dk1"/>
                </a:solidFill>
                <a:latin typeface="Times New Roman"/>
                <a:ea typeface="Times New Roman"/>
                <a:cs typeface="Times New Roman"/>
                <a:sym typeface="Times New Roman"/>
              </a:rPr>
              <a:t>the inner membrane is elaborately folded with shelflike </a:t>
            </a:r>
            <a:r>
              <a:rPr b="1" i="0" lang="en-US" sz="2000" u="none" cap="none" strike="noStrike">
                <a:solidFill>
                  <a:schemeClr val="dk1"/>
                </a:solidFill>
                <a:latin typeface="Times New Roman"/>
                <a:ea typeface="Times New Roman"/>
                <a:cs typeface="Times New Roman"/>
                <a:sym typeface="Times New Roman"/>
              </a:rPr>
              <a:t>cristae</a:t>
            </a:r>
            <a:r>
              <a:rPr b="0" i="0" lang="en-US" sz="2000" u="none" cap="none" strike="noStrike">
                <a:solidFill>
                  <a:schemeClr val="dk1"/>
                </a:solidFill>
                <a:latin typeface="Times New Roman"/>
                <a:ea typeface="Times New Roman"/>
                <a:cs typeface="Times New Roman"/>
                <a:sym typeface="Times New Roman"/>
              </a:rPr>
              <a:t> projecting into the matrix. </a:t>
            </a:r>
            <a:endParaRPr/>
          </a:p>
          <a:p>
            <a:pPr indent="0" lvl="0" marL="0" marR="0" rtl="0" algn="l">
              <a:lnSpc>
                <a:spcPct val="100000"/>
              </a:lnSpc>
              <a:spcBef>
                <a:spcPts val="0"/>
              </a:spcBef>
              <a:spcAft>
                <a:spcPts val="0"/>
              </a:spcAft>
              <a:buNone/>
            </a:pPr>
            <a:r>
              <a:t/>
            </a:r>
            <a:endParaRPr b="0" i="0" sz="2000" u="none" cap="none" strike="noStrike">
              <a:solidFill>
                <a:schemeClr val="dk1"/>
              </a:solidFill>
              <a:latin typeface="Times New Roman"/>
              <a:ea typeface="Times New Roman"/>
              <a:cs typeface="Times New Roman"/>
              <a:sym typeface="Times New Roman"/>
            </a:endParaRPr>
          </a:p>
        </p:txBody>
      </p:sp>
      <p:pic>
        <p:nvPicPr>
          <p:cNvPr id="142" name="Google Shape;142;p19"/>
          <p:cNvPicPr preferRelativeResize="0"/>
          <p:nvPr/>
        </p:nvPicPr>
        <p:blipFill rotWithShape="1">
          <a:blip r:embed="rId3">
            <a:alphaModFix/>
          </a:blip>
          <a:srcRect b="0" l="0" r="0" t="0"/>
          <a:stretch/>
        </p:blipFill>
        <p:spPr>
          <a:xfrm>
            <a:off x="2590800" y="0"/>
            <a:ext cx="3429000" cy="335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500"/>
                                        <p:tgtEl>
                                          <p:spTgt spid="14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500"/>
                                        <p:tgtEl>
                                          <p:spTgt spid="14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0"/>
          <p:cNvSpPr txBox="1"/>
          <p:nvPr/>
        </p:nvSpPr>
        <p:spPr>
          <a:xfrm>
            <a:off x="115887" y="2914650"/>
            <a:ext cx="62517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49" name="Google Shape;149;p20"/>
          <p:cNvSpPr txBox="1"/>
          <p:nvPr/>
        </p:nvSpPr>
        <p:spPr>
          <a:xfrm>
            <a:off x="333375" y="1525587"/>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50" name="Google Shape;150;p20"/>
          <p:cNvSpPr txBox="1"/>
          <p:nvPr/>
        </p:nvSpPr>
        <p:spPr>
          <a:xfrm>
            <a:off x="-1912937" y="815975"/>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pic>
        <p:nvPicPr>
          <p:cNvPr descr="The Endoplasmic Reticulum" id="151" name="Google Shape;151;p20"/>
          <p:cNvPicPr preferRelativeResize="0"/>
          <p:nvPr/>
        </p:nvPicPr>
        <p:blipFill rotWithShape="1">
          <a:blip r:embed="rId3">
            <a:alphaModFix/>
          </a:blip>
          <a:srcRect b="0" l="0" r="0" t="0"/>
          <a:stretch/>
        </p:blipFill>
        <p:spPr>
          <a:xfrm>
            <a:off x="1143000" y="0"/>
            <a:ext cx="5791200" cy="3505200"/>
          </a:xfrm>
          <a:prstGeom prst="rect">
            <a:avLst/>
          </a:prstGeom>
          <a:noFill/>
          <a:ln>
            <a:noFill/>
          </a:ln>
        </p:spPr>
      </p:pic>
      <p:sp>
        <p:nvSpPr>
          <p:cNvPr id="152" name="Google Shape;152;p20"/>
          <p:cNvSpPr txBox="1"/>
          <p:nvPr/>
        </p:nvSpPr>
        <p:spPr>
          <a:xfrm>
            <a:off x="381000" y="3429000"/>
            <a:ext cx="8229600" cy="365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Times New Roman"/>
              <a:buNone/>
            </a:pPr>
            <a:r>
              <a:rPr b="1" i="0" lang="en-US" sz="2200" u="none">
                <a:solidFill>
                  <a:schemeClr val="dk1"/>
                </a:solidFill>
                <a:latin typeface="Times New Roman"/>
                <a:ea typeface="Times New Roman"/>
                <a:cs typeface="Times New Roman"/>
                <a:sym typeface="Times New Roman"/>
              </a:rPr>
              <a:t>Endoplasmic reticulum (ER)</a:t>
            </a:r>
            <a:r>
              <a:rPr b="0" i="0" lang="en-US" sz="2200" u="none">
                <a:solidFill>
                  <a:schemeClr val="dk1"/>
                </a:solidFill>
                <a:latin typeface="Times New Roman"/>
                <a:ea typeface="Times New Roman"/>
                <a:cs typeface="Times New Roman"/>
                <a:sym typeface="Times New Roman"/>
              </a:rPr>
              <a:t>- It is a network of membranes throughout the cytoplasm of the cell. There are two types of ER. </a:t>
            </a:r>
            <a:endParaRPr/>
          </a:p>
          <a:p>
            <a:pPr indent="0" lvl="0" marL="0" marR="0" rtl="0" algn="l">
              <a:lnSpc>
                <a:spcPct val="100000"/>
              </a:lnSpc>
              <a:spcBef>
                <a:spcPts val="1100"/>
              </a:spcBef>
              <a:spcAft>
                <a:spcPts val="0"/>
              </a:spcAft>
              <a:buClr>
                <a:schemeClr val="dk1"/>
              </a:buClr>
              <a:buSzPts val="2200"/>
              <a:buFont typeface="Times New Roman"/>
              <a:buNone/>
            </a:pPr>
            <a:r>
              <a:rPr b="0" i="0" lang="en-US" sz="2200" u="none">
                <a:solidFill>
                  <a:schemeClr val="dk1"/>
                </a:solidFill>
                <a:latin typeface="Times New Roman"/>
                <a:ea typeface="Times New Roman"/>
                <a:cs typeface="Times New Roman"/>
                <a:sym typeface="Times New Roman"/>
              </a:rPr>
              <a:t>When ribosomes are attached it is called rough ER and smooth ER when there are no ribosomes attached. </a:t>
            </a:r>
            <a:endParaRPr/>
          </a:p>
          <a:p>
            <a:pPr indent="0" lvl="0" marL="0" marR="0" rtl="0" algn="l">
              <a:lnSpc>
                <a:spcPct val="100000"/>
              </a:lnSpc>
              <a:spcBef>
                <a:spcPts val="1100"/>
              </a:spcBef>
              <a:spcAft>
                <a:spcPts val="0"/>
              </a:spcAft>
              <a:buClr>
                <a:schemeClr val="dk1"/>
              </a:buClr>
              <a:buSzPts val="2200"/>
              <a:buFont typeface="Times New Roman"/>
              <a:buNone/>
            </a:pPr>
            <a:r>
              <a:rPr b="0" i="0" lang="en-US" sz="2200" u="none">
                <a:solidFill>
                  <a:schemeClr val="dk1"/>
                </a:solidFill>
                <a:latin typeface="Times New Roman"/>
                <a:ea typeface="Times New Roman"/>
                <a:cs typeface="Times New Roman"/>
                <a:sym typeface="Times New Roman"/>
              </a:rPr>
              <a:t>The rough endoplasmic reticulum is where most protein synthesis occurs in the cell. The function of the smooth endoplasmic reticulum is to synthesize lipids in the cell. The smooth ER is also helps in the detoxification of harmful substances in the cell.</a:t>
            </a:r>
            <a:endParaRPr/>
          </a:p>
          <a:p>
            <a:pPr indent="0" lvl="0" marL="0" marR="0" rtl="0" algn="l">
              <a:lnSpc>
                <a:spcPct val="100000"/>
              </a:lnSpc>
              <a:spcBef>
                <a:spcPts val="0"/>
              </a:spcBef>
              <a:spcAft>
                <a:spcPts val="0"/>
              </a:spcAft>
              <a:buNone/>
            </a:pPr>
            <a:r>
              <a:t/>
            </a:r>
            <a:endParaRPr b="0" i="0" sz="22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500"/>
                                        <p:tgtEl>
                                          <p:spTgt spid="15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500"/>
                                        <p:tgtEl>
                                          <p:spTgt spid="15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grpSp>
        <p:nvGrpSpPr>
          <p:cNvPr id="158" name="Google Shape;158;p21"/>
          <p:cNvGrpSpPr/>
          <p:nvPr/>
        </p:nvGrpSpPr>
        <p:grpSpPr>
          <a:xfrm>
            <a:off x="2451100" y="1562100"/>
            <a:ext cx="4286250" cy="3810000"/>
            <a:chOff x="0" y="0"/>
            <a:chExt cx="2700" cy="2400"/>
          </a:xfrm>
        </p:grpSpPr>
        <p:sp>
          <p:nvSpPr>
            <p:cNvPr id="159" name="Google Shape;159;p21"/>
            <p:cNvSpPr txBox="1"/>
            <p:nvPr/>
          </p:nvSpPr>
          <p:spPr>
            <a:xfrm>
              <a:off x="0" y="0"/>
              <a:ext cx="27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60" name="Google Shape;160;p21"/>
            <p:cNvSpPr txBox="1"/>
            <p:nvPr/>
          </p:nvSpPr>
          <p:spPr>
            <a:xfrm>
              <a:off x="0" y="0"/>
              <a:ext cx="2100" cy="2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  </a:t>
              </a:r>
              <a:r>
                <a:rPr b="0" i="0" lang="en-US" sz="22700" u="none">
                  <a:solidFill>
                    <a:schemeClr val="dk1"/>
                  </a:solidFill>
                  <a:latin typeface="Arial"/>
                  <a:ea typeface="Arial"/>
                  <a:cs typeface="Arial"/>
                  <a:sym typeface="Arial"/>
                </a:rPr>
                <a:t> </a:t>
              </a:r>
              <a:r>
                <a:rPr b="0" i="0" lang="en-US" sz="1200" u="none">
                  <a:solidFill>
                    <a:schemeClr val="dk1"/>
                  </a:solidFill>
                  <a:latin typeface="Arial"/>
                  <a:ea typeface="Arial"/>
                  <a:cs typeface="Arial"/>
                  <a:sym typeface="Arial"/>
                </a:rPr>
                <a:t>                                                                                           </a:t>
              </a:r>
              <a:endParaRPr/>
            </a:p>
          </p:txBody>
        </p:sp>
      </p:grpSp>
      <p:sp>
        <p:nvSpPr>
          <p:cNvPr id="161" name="Google Shape;161;p21"/>
          <p:cNvSpPr txBox="1"/>
          <p:nvPr/>
        </p:nvSpPr>
        <p:spPr>
          <a:xfrm>
            <a:off x="0" y="1009650"/>
            <a:ext cx="914400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nvGrpSpPr>
          <p:cNvPr id="162" name="Google Shape;162;p21"/>
          <p:cNvGrpSpPr/>
          <p:nvPr/>
        </p:nvGrpSpPr>
        <p:grpSpPr>
          <a:xfrm>
            <a:off x="3048000" y="304800"/>
            <a:ext cx="6032500" cy="6191250"/>
            <a:chOff x="0" y="-433"/>
            <a:chExt cx="5700" cy="3900"/>
          </a:xfrm>
        </p:grpSpPr>
        <p:sp>
          <p:nvSpPr>
            <p:cNvPr id="163" name="Google Shape;163;p21"/>
            <p:cNvSpPr txBox="1"/>
            <p:nvPr/>
          </p:nvSpPr>
          <p:spPr>
            <a:xfrm>
              <a:off x="0" y="0"/>
              <a:ext cx="0" cy="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64" name="Google Shape;164;p21"/>
            <p:cNvSpPr txBox="1"/>
            <p:nvPr/>
          </p:nvSpPr>
          <p:spPr>
            <a:xfrm>
              <a:off x="0" y="-433"/>
              <a:ext cx="5700" cy="3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Times New Roman"/>
                <a:buNone/>
              </a:pPr>
              <a:r>
                <a:rPr b="1" i="0" lang="en-US" sz="2200" u="sng">
                  <a:solidFill>
                    <a:schemeClr val="dk1"/>
                  </a:solidFill>
                  <a:latin typeface="Times New Roman"/>
                  <a:ea typeface="Times New Roman"/>
                  <a:cs typeface="Times New Roman"/>
                  <a:sym typeface="Times New Roman"/>
                </a:rPr>
                <a:t>Golgi</a:t>
              </a:r>
              <a:r>
                <a:rPr b="1" i="0" lang="en-US" sz="2200" u="none">
                  <a:solidFill>
                    <a:schemeClr val="dk1"/>
                  </a:solidFill>
                  <a:latin typeface="Times New Roman"/>
                  <a:ea typeface="Times New Roman"/>
                  <a:cs typeface="Times New Roman"/>
                  <a:sym typeface="Times New Roman"/>
                </a:rPr>
                <a:t> complex</a:t>
              </a:r>
              <a:r>
                <a:rPr b="0" i="0" lang="en-US" sz="2200" u="none">
                  <a:solidFill>
                    <a:schemeClr val="dk1"/>
                  </a:solidFill>
                  <a:latin typeface="Times New Roman"/>
                  <a:ea typeface="Times New Roman"/>
                  <a:cs typeface="Times New Roman"/>
                  <a:sym typeface="Times New Roman"/>
                </a:rPr>
                <a:t>- It is organelle in the cell that is responsible for sorting and correctly shipping the proteins produced in the ER. </a:t>
              </a:r>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a:solidFill>
                    <a:schemeClr val="dk1"/>
                  </a:solidFill>
                  <a:latin typeface="Times New Roman"/>
                  <a:ea typeface="Times New Roman"/>
                  <a:cs typeface="Times New Roman"/>
                  <a:sym typeface="Times New Roman"/>
                </a:rPr>
                <a:t>Just like our postal packages which should have a correct shipping address, the proteins produced in the ER, should be correctly sent to their respective address. </a:t>
              </a:r>
              <a:endParaRPr/>
            </a:p>
            <a:p>
              <a:pPr indent="0" lvl="0" marL="0" marR="0" rtl="0" algn="l">
                <a:lnSpc>
                  <a:spcPct val="100000"/>
                </a:lnSpc>
                <a:spcBef>
                  <a:spcPts val="0"/>
                </a:spcBef>
                <a:spcAft>
                  <a:spcPts val="0"/>
                </a:spcAft>
                <a:buClr>
                  <a:schemeClr val="dk1"/>
                </a:buClr>
                <a:buSzPts val="2200"/>
                <a:buFont typeface="Times New Roman"/>
                <a:buNone/>
              </a:pPr>
              <a:r>
                <a:t/>
              </a:r>
              <a:endParaRPr b="0" i="0" sz="2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a:solidFill>
                    <a:schemeClr val="dk1"/>
                  </a:solidFill>
                  <a:latin typeface="Times New Roman"/>
                  <a:ea typeface="Times New Roman"/>
                  <a:cs typeface="Times New Roman"/>
                  <a:sym typeface="Times New Roman"/>
                </a:rPr>
                <a:t>In the cell, shipping and sorting done by the Golgi complex. It is a very important step in protein synthesis.</a:t>
              </a:r>
              <a:endParaRPr/>
            </a:p>
            <a:p>
              <a:pPr indent="0" lvl="0" marL="0" marR="0" rtl="0" algn="l">
                <a:lnSpc>
                  <a:spcPct val="100000"/>
                </a:lnSpc>
                <a:spcBef>
                  <a:spcPts val="0"/>
                </a:spcBef>
                <a:spcAft>
                  <a:spcPts val="0"/>
                </a:spcAft>
                <a:buClr>
                  <a:schemeClr val="dk1"/>
                </a:buClr>
                <a:buSzPts val="2200"/>
                <a:buFont typeface="Times New Roman"/>
                <a:buNone/>
              </a:pPr>
              <a:r>
                <a:t/>
              </a:r>
              <a:endParaRPr b="0" i="0" sz="2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200"/>
                <a:buFont typeface="Times New Roman"/>
                <a:buNone/>
              </a:pPr>
              <a:r>
                <a:rPr b="0" i="0" lang="en-US" sz="2200" u="none">
                  <a:solidFill>
                    <a:schemeClr val="dk1"/>
                  </a:solidFill>
                  <a:latin typeface="Times New Roman"/>
                  <a:ea typeface="Times New Roman"/>
                  <a:cs typeface="Times New Roman"/>
                  <a:sym typeface="Times New Roman"/>
                </a:rPr>
                <a:t>If the Golgi complex makes a mistake in shipping the proteins to the right address, certain functions in the cell may stop.</a:t>
              </a:r>
              <a:r>
                <a:rPr b="0" i="0" lang="en-US" sz="2400" u="non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chemeClr val="dk1"/>
                </a:buClr>
                <a:buSzPts val="2400"/>
                <a:buFont typeface="Times New Roman"/>
                <a:buNone/>
              </a:pPr>
              <a:r>
                <a:t/>
              </a:r>
              <a:endParaRPr b="0" i="0" sz="24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pic>
        <p:nvPicPr>
          <p:cNvPr id="165" name="Google Shape;165;p21"/>
          <p:cNvPicPr preferRelativeResize="0"/>
          <p:nvPr/>
        </p:nvPicPr>
        <p:blipFill rotWithShape="1">
          <a:blip r:embed="rId3">
            <a:alphaModFix/>
          </a:blip>
          <a:srcRect b="0" l="0" r="0" t="0"/>
          <a:stretch/>
        </p:blipFill>
        <p:spPr>
          <a:xfrm>
            <a:off x="0" y="304800"/>
            <a:ext cx="2895600" cy="2917825"/>
          </a:xfrm>
          <a:prstGeom prst="rect">
            <a:avLst/>
          </a:prstGeom>
          <a:noFill/>
          <a:ln>
            <a:noFill/>
          </a:ln>
        </p:spPr>
      </p:pic>
      <p:pic>
        <p:nvPicPr>
          <p:cNvPr id="166" name="Google Shape;166;p21"/>
          <p:cNvPicPr preferRelativeResize="0"/>
          <p:nvPr/>
        </p:nvPicPr>
        <p:blipFill rotWithShape="1">
          <a:blip r:embed="rId4">
            <a:alphaModFix/>
          </a:blip>
          <a:srcRect b="0" l="0" r="0" t="0"/>
          <a:stretch/>
        </p:blipFill>
        <p:spPr>
          <a:xfrm>
            <a:off x="0" y="3657600"/>
            <a:ext cx="3048000" cy="2374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500"/>
                                        <p:tgtEl>
                                          <p:spTgt spid="16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500"/>
                                        <p:tgtEl>
                                          <p:spTgt spid="16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